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13" r:id="rId5"/>
  </p:sldMasterIdLst>
  <p:notesMasterIdLst>
    <p:notesMasterId r:id="rId40"/>
  </p:notesMasterIdLst>
  <p:sldIdLst>
    <p:sldId id="262" r:id="rId6"/>
    <p:sldId id="301" r:id="rId7"/>
    <p:sldId id="257" r:id="rId8"/>
    <p:sldId id="324" r:id="rId9"/>
    <p:sldId id="325" r:id="rId10"/>
    <p:sldId id="272" r:id="rId11"/>
    <p:sldId id="313" r:id="rId12"/>
    <p:sldId id="312" r:id="rId13"/>
    <p:sldId id="269" r:id="rId14"/>
    <p:sldId id="332" r:id="rId15"/>
    <p:sldId id="276" r:id="rId16"/>
    <p:sldId id="348" r:id="rId17"/>
    <p:sldId id="564" r:id="rId18"/>
    <p:sldId id="327" r:id="rId19"/>
    <p:sldId id="334" r:id="rId20"/>
    <p:sldId id="328" r:id="rId21"/>
    <p:sldId id="330" r:id="rId22"/>
    <p:sldId id="320" r:id="rId23"/>
    <p:sldId id="331" r:id="rId24"/>
    <p:sldId id="288" r:id="rId25"/>
    <p:sldId id="338" r:id="rId26"/>
    <p:sldId id="300" r:id="rId27"/>
    <p:sldId id="342" r:id="rId28"/>
    <p:sldId id="339" r:id="rId29"/>
    <p:sldId id="340" r:id="rId30"/>
    <p:sldId id="341" r:id="rId31"/>
    <p:sldId id="333" r:id="rId32"/>
    <p:sldId id="335" r:id="rId33"/>
    <p:sldId id="343" r:id="rId34"/>
    <p:sldId id="336" r:id="rId35"/>
    <p:sldId id="345" r:id="rId36"/>
    <p:sldId id="346" r:id="rId37"/>
    <p:sldId id="337" r:id="rId38"/>
    <p:sldId id="347" r:id="rId39"/>
  </p:sldIdLst>
  <p:sldSz cx="9144000" cy="5143500" type="screen16x9"/>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191">
          <p15:clr>
            <a:srgbClr val="A4A3A4"/>
          </p15:clr>
        </p15:guide>
        <p15:guide id="3" orient="horz" pos="854">
          <p15:clr>
            <a:srgbClr val="A4A3A4"/>
          </p15:clr>
        </p15:guide>
        <p15:guide id="4" orient="horz" pos="821">
          <p15:clr>
            <a:srgbClr val="A4A3A4"/>
          </p15:clr>
        </p15:guide>
        <p15:guide id="5" orient="horz" pos="3049">
          <p15:clr>
            <a:srgbClr val="A4A3A4"/>
          </p15:clr>
        </p15:guide>
        <p15:guide id="6" orient="horz" pos="3151">
          <p15:clr>
            <a:srgbClr val="A4A3A4"/>
          </p15:clr>
        </p15:guide>
        <p15:guide id="7" pos="2880">
          <p15:clr>
            <a:srgbClr val="A4A3A4"/>
          </p15:clr>
        </p15:guide>
        <p15:guide id="8" pos="476">
          <p15:clr>
            <a:srgbClr val="A4A3A4"/>
          </p15:clr>
        </p15:guide>
        <p15:guide id="9" pos="5193">
          <p15:clr>
            <a:srgbClr val="A4A3A4"/>
          </p15:clr>
        </p15:guide>
        <p15:guide id="10" pos="546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38" autoAdjust="0"/>
    <p:restoredTop sz="94660" autoAdjust="0"/>
  </p:normalViewPr>
  <p:slideViewPr>
    <p:cSldViewPr showGuides="1">
      <p:cViewPr>
        <p:scale>
          <a:sx n="100" d="100"/>
          <a:sy n="100" d="100"/>
        </p:scale>
        <p:origin x="282" y="-132"/>
      </p:cViewPr>
      <p:guideLst>
        <p:guide orient="horz" pos="1620"/>
        <p:guide orient="horz" pos="191"/>
        <p:guide orient="horz" pos="854"/>
        <p:guide orient="horz" pos="821"/>
        <p:guide orient="horz" pos="3049"/>
        <p:guide orient="horz" pos="3151"/>
        <p:guide pos="2880"/>
        <p:guide pos="476"/>
        <p:guide pos="5193"/>
        <p:guide pos="546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406EF5-11DC-4CDA-8103-FBA5E8EAD1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875D04B2-DD86-40F8-B7D3-D10FF45B0A1F}">
      <dgm:prSet/>
      <dgm:spPr>
        <a:solidFill>
          <a:schemeClr val="tx2">
            <a:lumMod val="75000"/>
          </a:schemeClr>
        </a:solidFill>
      </dgm:spPr>
      <dgm:t>
        <a:bodyPr/>
        <a:lstStyle/>
        <a:p>
          <a:pPr algn="ctr" rtl="0"/>
          <a:r>
            <a:rPr lang="fr-FR" b="1" dirty="0"/>
            <a:t>Présentation des enjeux et des locaux</a:t>
          </a:r>
          <a:endParaRPr lang="fr-FR" dirty="0"/>
        </a:p>
      </dgm:t>
    </dgm:pt>
    <dgm:pt modelId="{B70252E6-CDC6-4A6D-B628-F8FE910DD7B3}" type="parTrans" cxnId="{D0C51DB1-1347-4C23-B83B-07E1F8CC9533}">
      <dgm:prSet/>
      <dgm:spPr/>
      <dgm:t>
        <a:bodyPr/>
        <a:lstStyle/>
        <a:p>
          <a:endParaRPr lang="fr-FR"/>
        </a:p>
      </dgm:t>
    </dgm:pt>
    <dgm:pt modelId="{02A7110A-3884-49E3-B37D-669C03FB4FD9}" type="sibTrans" cxnId="{D0C51DB1-1347-4C23-B83B-07E1F8CC9533}">
      <dgm:prSet/>
      <dgm:spPr/>
      <dgm:t>
        <a:bodyPr/>
        <a:lstStyle/>
        <a:p>
          <a:endParaRPr lang="fr-FR"/>
        </a:p>
      </dgm:t>
    </dgm:pt>
    <dgm:pt modelId="{AF5DFDB4-2E06-4CC3-A288-BB5A22799ADD}">
      <dgm:prSet/>
      <dgm:spPr>
        <a:solidFill>
          <a:schemeClr val="tx2">
            <a:lumMod val="75000"/>
          </a:schemeClr>
        </a:solidFill>
      </dgm:spPr>
      <dgm:t>
        <a:bodyPr/>
        <a:lstStyle/>
        <a:p>
          <a:pPr algn="ctr" rtl="0"/>
          <a:r>
            <a:rPr lang="fr-FR" b="1" dirty="0"/>
            <a:t>Le calendrier de l’opération</a:t>
          </a:r>
          <a:endParaRPr lang="fr-FR" dirty="0"/>
        </a:p>
      </dgm:t>
    </dgm:pt>
    <dgm:pt modelId="{75667915-F42A-4CCD-833C-CF00E8F39584}" type="parTrans" cxnId="{CC1450B5-21A6-46E5-8DF0-B3E8CB57E815}">
      <dgm:prSet/>
      <dgm:spPr/>
      <dgm:t>
        <a:bodyPr/>
        <a:lstStyle/>
        <a:p>
          <a:endParaRPr lang="fr-FR"/>
        </a:p>
      </dgm:t>
    </dgm:pt>
    <dgm:pt modelId="{3EDFE962-44DB-45C4-9B2A-5A22BDA737A8}" type="sibTrans" cxnId="{CC1450B5-21A6-46E5-8DF0-B3E8CB57E815}">
      <dgm:prSet/>
      <dgm:spPr/>
      <dgm:t>
        <a:bodyPr/>
        <a:lstStyle/>
        <a:p>
          <a:endParaRPr lang="fr-FR"/>
        </a:p>
      </dgm:t>
    </dgm:pt>
    <dgm:pt modelId="{B7E37D25-4D16-4F26-BB86-93DD1E796F99}">
      <dgm:prSet/>
      <dgm:spPr>
        <a:solidFill>
          <a:schemeClr val="tx2">
            <a:lumMod val="75000"/>
          </a:schemeClr>
        </a:solidFill>
      </dgm:spPr>
      <dgm:t>
        <a:bodyPr/>
        <a:lstStyle/>
        <a:p>
          <a:pPr algn="ctr" rtl="0"/>
          <a:r>
            <a:rPr lang="fr-FR" b="1" dirty="0"/>
            <a:t>Les photos des travaux en cours</a:t>
          </a:r>
          <a:endParaRPr lang="fr-FR" dirty="0"/>
        </a:p>
      </dgm:t>
    </dgm:pt>
    <dgm:pt modelId="{39D499EE-2612-4E7F-A96F-7FB08F934532}" type="parTrans" cxnId="{384FF9EB-2507-421E-9FF8-0C22B043BBEA}">
      <dgm:prSet/>
      <dgm:spPr/>
      <dgm:t>
        <a:bodyPr/>
        <a:lstStyle/>
        <a:p>
          <a:endParaRPr lang="fr-FR"/>
        </a:p>
      </dgm:t>
    </dgm:pt>
    <dgm:pt modelId="{31359353-01F9-459D-8570-55D8BBBF5221}" type="sibTrans" cxnId="{384FF9EB-2507-421E-9FF8-0C22B043BBEA}">
      <dgm:prSet/>
      <dgm:spPr/>
      <dgm:t>
        <a:bodyPr/>
        <a:lstStyle/>
        <a:p>
          <a:endParaRPr lang="fr-FR"/>
        </a:p>
      </dgm:t>
    </dgm:pt>
    <dgm:pt modelId="{827EFAB5-46BE-42E7-8497-3F19EDDABE88}">
      <dgm:prSet/>
      <dgm:spPr>
        <a:solidFill>
          <a:schemeClr val="tx2">
            <a:lumMod val="75000"/>
          </a:schemeClr>
        </a:solidFill>
      </dgm:spPr>
      <dgm:t>
        <a:bodyPr/>
        <a:lstStyle/>
        <a:p>
          <a:pPr algn="ctr" rtl="0"/>
          <a:r>
            <a:rPr lang="fr-FR" b="1" dirty="0"/>
            <a:t>Fonctionnalités et aménagement du bâtiment</a:t>
          </a:r>
          <a:endParaRPr lang="fr-FR" dirty="0"/>
        </a:p>
      </dgm:t>
    </dgm:pt>
    <dgm:pt modelId="{582342D7-1092-47EA-8EB2-F9D037F17EE8}" type="parTrans" cxnId="{093C9B17-81D2-4C06-8357-483BB350B785}">
      <dgm:prSet/>
      <dgm:spPr/>
      <dgm:t>
        <a:bodyPr/>
        <a:lstStyle/>
        <a:p>
          <a:endParaRPr lang="fr-FR"/>
        </a:p>
      </dgm:t>
    </dgm:pt>
    <dgm:pt modelId="{5938AB6E-203B-45D9-B102-9966C65406EC}" type="sibTrans" cxnId="{093C9B17-81D2-4C06-8357-483BB350B785}">
      <dgm:prSet/>
      <dgm:spPr/>
      <dgm:t>
        <a:bodyPr/>
        <a:lstStyle/>
        <a:p>
          <a:endParaRPr lang="fr-FR"/>
        </a:p>
      </dgm:t>
    </dgm:pt>
    <dgm:pt modelId="{FF6663CE-5D56-44E0-BCDB-EBE8F6D71B55}">
      <dgm:prSet/>
      <dgm:spPr>
        <a:solidFill>
          <a:schemeClr val="tx2">
            <a:lumMod val="75000"/>
          </a:schemeClr>
        </a:solidFill>
      </dgm:spPr>
      <dgm:t>
        <a:bodyPr/>
        <a:lstStyle/>
        <a:p>
          <a:pPr algn="ctr" rtl="0"/>
          <a:r>
            <a:rPr lang="fr-FR" b="1" dirty="0"/>
            <a:t>Le confort d’usage du bâtiment</a:t>
          </a:r>
          <a:endParaRPr lang="fr-FR" dirty="0"/>
        </a:p>
      </dgm:t>
    </dgm:pt>
    <dgm:pt modelId="{8B96DB61-97BE-4DDE-9E75-E26573C0280F}" type="parTrans" cxnId="{C2BC9939-7A9B-44D7-AC6A-7FA78E15D484}">
      <dgm:prSet/>
      <dgm:spPr/>
      <dgm:t>
        <a:bodyPr/>
        <a:lstStyle/>
        <a:p>
          <a:endParaRPr lang="fr-FR"/>
        </a:p>
      </dgm:t>
    </dgm:pt>
    <dgm:pt modelId="{BE52E4AD-0778-4368-A5CE-32A3EEA90B82}" type="sibTrans" cxnId="{C2BC9939-7A9B-44D7-AC6A-7FA78E15D484}">
      <dgm:prSet/>
      <dgm:spPr/>
      <dgm:t>
        <a:bodyPr/>
        <a:lstStyle/>
        <a:p>
          <a:endParaRPr lang="fr-FR"/>
        </a:p>
      </dgm:t>
    </dgm:pt>
    <dgm:pt modelId="{97A3940D-EC32-4519-A132-A029C9061959}">
      <dgm:prSet custT="1"/>
      <dgm:spPr>
        <a:solidFill>
          <a:schemeClr val="tx2">
            <a:lumMod val="75000"/>
          </a:schemeClr>
        </a:solidFill>
      </dgm:spPr>
      <dgm:t>
        <a:bodyPr/>
        <a:lstStyle/>
        <a:p>
          <a:pPr algn="ctr" rtl="0"/>
          <a:endParaRPr lang="fr-FR" sz="2000" b="1" kern="1200" dirty="0">
            <a:solidFill>
              <a:srgbClr val="FFFFFF"/>
            </a:solidFill>
            <a:latin typeface="Arial"/>
            <a:ea typeface="+mn-ea"/>
            <a:cs typeface="+mn-cs"/>
          </a:endParaRPr>
        </a:p>
      </dgm:t>
    </dgm:pt>
    <dgm:pt modelId="{09338E71-84D6-486C-A220-490302D911B9}" type="parTrans" cxnId="{05507126-59B3-41DF-9042-495537DC6828}">
      <dgm:prSet/>
      <dgm:spPr/>
      <dgm:t>
        <a:bodyPr/>
        <a:lstStyle/>
        <a:p>
          <a:endParaRPr lang="fr-FR"/>
        </a:p>
      </dgm:t>
    </dgm:pt>
    <dgm:pt modelId="{A04960DF-F3EF-4988-ADBD-37E0BD63FED4}" type="sibTrans" cxnId="{05507126-59B3-41DF-9042-495537DC6828}">
      <dgm:prSet/>
      <dgm:spPr/>
      <dgm:t>
        <a:bodyPr/>
        <a:lstStyle/>
        <a:p>
          <a:endParaRPr lang="fr-FR"/>
        </a:p>
      </dgm:t>
    </dgm:pt>
    <dgm:pt modelId="{D828A60F-78F8-49CA-AA3D-34B6E7D6169F}" type="pres">
      <dgm:prSet presAssocID="{E7406EF5-11DC-4CDA-8103-FBA5E8EAD123}" presName="linear" presStyleCnt="0">
        <dgm:presLayoutVars>
          <dgm:animLvl val="lvl"/>
          <dgm:resizeHandles val="exact"/>
        </dgm:presLayoutVars>
      </dgm:prSet>
      <dgm:spPr/>
    </dgm:pt>
    <dgm:pt modelId="{05EB3FBA-9EC6-49AC-9F13-2276554D13F2}" type="pres">
      <dgm:prSet presAssocID="{875D04B2-DD86-40F8-B7D3-D10FF45B0A1F}" presName="parentText" presStyleLbl="node1" presStyleIdx="0" presStyleCnt="6">
        <dgm:presLayoutVars>
          <dgm:chMax val="0"/>
          <dgm:bulletEnabled val="1"/>
        </dgm:presLayoutVars>
      </dgm:prSet>
      <dgm:spPr/>
    </dgm:pt>
    <dgm:pt modelId="{8145E116-CA63-45F7-9DCA-EDF21CEBD779}" type="pres">
      <dgm:prSet presAssocID="{02A7110A-3884-49E3-B37D-669C03FB4FD9}" presName="spacer" presStyleCnt="0"/>
      <dgm:spPr/>
    </dgm:pt>
    <dgm:pt modelId="{8E1DED17-3735-49C5-8D84-D012AF2CFDC0}" type="pres">
      <dgm:prSet presAssocID="{AF5DFDB4-2E06-4CC3-A288-BB5A22799ADD}" presName="parentText" presStyleLbl="node1" presStyleIdx="1" presStyleCnt="6">
        <dgm:presLayoutVars>
          <dgm:chMax val="0"/>
          <dgm:bulletEnabled val="1"/>
        </dgm:presLayoutVars>
      </dgm:prSet>
      <dgm:spPr/>
    </dgm:pt>
    <dgm:pt modelId="{C2973032-0F00-4BDA-BD2C-E180578699FB}" type="pres">
      <dgm:prSet presAssocID="{3EDFE962-44DB-45C4-9B2A-5A22BDA737A8}" presName="spacer" presStyleCnt="0"/>
      <dgm:spPr/>
    </dgm:pt>
    <dgm:pt modelId="{6089AEC6-DF20-4C91-9F7F-6FD3C6827C38}" type="pres">
      <dgm:prSet presAssocID="{B7E37D25-4D16-4F26-BB86-93DD1E796F99}" presName="parentText" presStyleLbl="node1" presStyleIdx="2" presStyleCnt="6">
        <dgm:presLayoutVars>
          <dgm:chMax val="0"/>
          <dgm:bulletEnabled val="1"/>
        </dgm:presLayoutVars>
      </dgm:prSet>
      <dgm:spPr/>
    </dgm:pt>
    <dgm:pt modelId="{54BE26F6-D2F6-4668-AC4D-875160ACD231}" type="pres">
      <dgm:prSet presAssocID="{31359353-01F9-459D-8570-55D8BBBF5221}" presName="spacer" presStyleCnt="0"/>
      <dgm:spPr/>
    </dgm:pt>
    <dgm:pt modelId="{CFC1B723-41AA-43E5-B8A1-623D66A5F92B}" type="pres">
      <dgm:prSet presAssocID="{827EFAB5-46BE-42E7-8497-3F19EDDABE88}" presName="parentText" presStyleLbl="node1" presStyleIdx="3" presStyleCnt="6" custLinFactNeighborX="-665" custLinFactNeighborY="-45149">
        <dgm:presLayoutVars>
          <dgm:chMax val="0"/>
          <dgm:bulletEnabled val="1"/>
        </dgm:presLayoutVars>
      </dgm:prSet>
      <dgm:spPr/>
    </dgm:pt>
    <dgm:pt modelId="{8F13367B-EC37-4B90-BCBC-830635C12006}" type="pres">
      <dgm:prSet presAssocID="{5938AB6E-203B-45D9-B102-9966C65406EC}" presName="spacer" presStyleCnt="0"/>
      <dgm:spPr/>
    </dgm:pt>
    <dgm:pt modelId="{FB8C8797-C595-4321-816F-0B3E9B0F81B6}" type="pres">
      <dgm:prSet presAssocID="{FF6663CE-5D56-44E0-BCDB-EBE8F6D71B55}" presName="parentText" presStyleLbl="node1" presStyleIdx="4" presStyleCnt="6">
        <dgm:presLayoutVars>
          <dgm:chMax val="0"/>
          <dgm:bulletEnabled val="1"/>
        </dgm:presLayoutVars>
      </dgm:prSet>
      <dgm:spPr/>
    </dgm:pt>
    <dgm:pt modelId="{9A5230EC-F896-43E2-95FD-09F467B62A50}" type="pres">
      <dgm:prSet presAssocID="{BE52E4AD-0778-4368-A5CE-32A3EEA90B82}" presName="spacer" presStyleCnt="0"/>
      <dgm:spPr/>
    </dgm:pt>
    <dgm:pt modelId="{2B13230E-3A07-4C33-8636-049F8D7C0F74}" type="pres">
      <dgm:prSet presAssocID="{97A3940D-EC32-4519-A132-A029C9061959}" presName="parentText" presStyleLbl="node1" presStyleIdx="5" presStyleCnt="6">
        <dgm:presLayoutVars>
          <dgm:chMax val="0"/>
          <dgm:bulletEnabled val="1"/>
        </dgm:presLayoutVars>
      </dgm:prSet>
      <dgm:spPr/>
    </dgm:pt>
  </dgm:ptLst>
  <dgm:cxnLst>
    <dgm:cxn modelId="{8AF45812-16A2-4A91-B1FC-7CA7AA712558}" type="presOf" srcId="{FF6663CE-5D56-44E0-BCDB-EBE8F6D71B55}" destId="{FB8C8797-C595-4321-816F-0B3E9B0F81B6}" srcOrd="0" destOrd="0" presId="urn:microsoft.com/office/officeart/2005/8/layout/vList2"/>
    <dgm:cxn modelId="{093C9B17-81D2-4C06-8357-483BB350B785}" srcId="{E7406EF5-11DC-4CDA-8103-FBA5E8EAD123}" destId="{827EFAB5-46BE-42E7-8497-3F19EDDABE88}" srcOrd="3" destOrd="0" parTransId="{582342D7-1092-47EA-8EB2-F9D037F17EE8}" sibTransId="{5938AB6E-203B-45D9-B102-9966C65406EC}"/>
    <dgm:cxn modelId="{05507126-59B3-41DF-9042-495537DC6828}" srcId="{E7406EF5-11DC-4CDA-8103-FBA5E8EAD123}" destId="{97A3940D-EC32-4519-A132-A029C9061959}" srcOrd="5" destOrd="0" parTransId="{09338E71-84D6-486C-A220-490302D911B9}" sibTransId="{A04960DF-F3EF-4988-ADBD-37E0BD63FED4}"/>
    <dgm:cxn modelId="{C2BC9939-7A9B-44D7-AC6A-7FA78E15D484}" srcId="{E7406EF5-11DC-4CDA-8103-FBA5E8EAD123}" destId="{FF6663CE-5D56-44E0-BCDB-EBE8F6D71B55}" srcOrd="4" destOrd="0" parTransId="{8B96DB61-97BE-4DDE-9E75-E26573C0280F}" sibTransId="{BE52E4AD-0778-4368-A5CE-32A3EEA90B82}"/>
    <dgm:cxn modelId="{E89F1640-56AD-4C4C-AD8D-B8E3129F672B}" type="presOf" srcId="{97A3940D-EC32-4519-A132-A029C9061959}" destId="{2B13230E-3A07-4C33-8636-049F8D7C0F74}" srcOrd="0" destOrd="0" presId="urn:microsoft.com/office/officeart/2005/8/layout/vList2"/>
    <dgm:cxn modelId="{5BE3577A-E689-4146-8927-B01E7C1B6EC4}" type="presOf" srcId="{E7406EF5-11DC-4CDA-8103-FBA5E8EAD123}" destId="{D828A60F-78F8-49CA-AA3D-34B6E7D6169F}" srcOrd="0" destOrd="0" presId="urn:microsoft.com/office/officeart/2005/8/layout/vList2"/>
    <dgm:cxn modelId="{463BAB82-3646-49AB-9281-675E1DF7EE94}" type="presOf" srcId="{AF5DFDB4-2E06-4CC3-A288-BB5A22799ADD}" destId="{8E1DED17-3735-49C5-8D84-D012AF2CFDC0}" srcOrd="0" destOrd="0" presId="urn:microsoft.com/office/officeart/2005/8/layout/vList2"/>
    <dgm:cxn modelId="{F7E8A68E-4058-4197-A2AB-0E0A1CB2FA9C}" type="presOf" srcId="{B7E37D25-4D16-4F26-BB86-93DD1E796F99}" destId="{6089AEC6-DF20-4C91-9F7F-6FD3C6827C38}" srcOrd="0" destOrd="0" presId="urn:microsoft.com/office/officeart/2005/8/layout/vList2"/>
    <dgm:cxn modelId="{2302F698-6FA6-4A85-82A5-F8D448BE3642}" type="presOf" srcId="{875D04B2-DD86-40F8-B7D3-D10FF45B0A1F}" destId="{05EB3FBA-9EC6-49AC-9F13-2276554D13F2}" srcOrd="0" destOrd="0" presId="urn:microsoft.com/office/officeart/2005/8/layout/vList2"/>
    <dgm:cxn modelId="{D0C51DB1-1347-4C23-B83B-07E1F8CC9533}" srcId="{E7406EF5-11DC-4CDA-8103-FBA5E8EAD123}" destId="{875D04B2-DD86-40F8-B7D3-D10FF45B0A1F}" srcOrd="0" destOrd="0" parTransId="{B70252E6-CDC6-4A6D-B628-F8FE910DD7B3}" sibTransId="{02A7110A-3884-49E3-B37D-669C03FB4FD9}"/>
    <dgm:cxn modelId="{CC1450B5-21A6-46E5-8DF0-B3E8CB57E815}" srcId="{E7406EF5-11DC-4CDA-8103-FBA5E8EAD123}" destId="{AF5DFDB4-2E06-4CC3-A288-BB5A22799ADD}" srcOrd="1" destOrd="0" parTransId="{75667915-F42A-4CCD-833C-CF00E8F39584}" sibTransId="{3EDFE962-44DB-45C4-9B2A-5A22BDA737A8}"/>
    <dgm:cxn modelId="{89B5ECD2-2C3C-49C0-91DE-77229A941624}" type="presOf" srcId="{827EFAB5-46BE-42E7-8497-3F19EDDABE88}" destId="{CFC1B723-41AA-43E5-B8A1-623D66A5F92B}" srcOrd="0" destOrd="0" presId="urn:microsoft.com/office/officeart/2005/8/layout/vList2"/>
    <dgm:cxn modelId="{384FF9EB-2507-421E-9FF8-0C22B043BBEA}" srcId="{E7406EF5-11DC-4CDA-8103-FBA5E8EAD123}" destId="{B7E37D25-4D16-4F26-BB86-93DD1E796F99}" srcOrd="2" destOrd="0" parTransId="{39D499EE-2612-4E7F-A96F-7FB08F934532}" sibTransId="{31359353-01F9-459D-8570-55D8BBBF5221}"/>
    <dgm:cxn modelId="{32D08083-0299-4655-99AA-2B599123EFE4}" type="presParOf" srcId="{D828A60F-78F8-49CA-AA3D-34B6E7D6169F}" destId="{05EB3FBA-9EC6-49AC-9F13-2276554D13F2}" srcOrd="0" destOrd="0" presId="urn:microsoft.com/office/officeart/2005/8/layout/vList2"/>
    <dgm:cxn modelId="{245041BD-20AE-4F4D-8373-3FE2C3B7C10D}" type="presParOf" srcId="{D828A60F-78F8-49CA-AA3D-34B6E7D6169F}" destId="{8145E116-CA63-45F7-9DCA-EDF21CEBD779}" srcOrd="1" destOrd="0" presId="urn:microsoft.com/office/officeart/2005/8/layout/vList2"/>
    <dgm:cxn modelId="{AAE23E4E-2E81-464C-BDAD-EED34A490BC5}" type="presParOf" srcId="{D828A60F-78F8-49CA-AA3D-34B6E7D6169F}" destId="{8E1DED17-3735-49C5-8D84-D012AF2CFDC0}" srcOrd="2" destOrd="0" presId="urn:microsoft.com/office/officeart/2005/8/layout/vList2"/>
    <dgm:cxn modelId="{C6136EA8-11F5-4F98-8B53-525057378E16}" type="presParOf" srcId="{D828A60F-78F8-49CA-AA3D-34B6E7D6169F}" destId="{C2973032-0F00-4BDA-BD2C-E180578699FB}" srcOrd="3" destOrd="0" presId="urn:microsoft.com/office/officeart/2005/8/layout/vList2"/>
    <dgm:cxn modelId="{EB53A06A-DB18-4EDE-8B8E-2F982750E4CC}" type="presParOf" srcId="{D828A60F-78F8-49CA-AA3D-34B6E7D6169F}" destId="{6089AEC6-DF20-4C91-9F7F-6FD3C6827C38}" srcOrd="4" destOrd="0" presId="urn:microsoft.com/office/officeart/2005/8/layout/vList2"/>
    <dgm:cxn modelId="{E62963AA-6D39-4675-8291-5B86A8F920FD}" type="presParOf" srcId="{D828A60F-78F8-49CA-AA3D-34B6E7D6169F}" destId="{54BE26F6-D2F6-4668-AC4D-875160ACD231}" srcOrd="5" destOrd="0" presId="urn:microsoft.com/office/officeart/2005/8/layout/vList2"/>
    <dgm:cxn modelId="{F936AE37-BBAC-489E-97AF-B0B68CE49967}" type="presParOf" srcId="{D828A60F-78F8-49CA-AA3D-34B6E7D6169F}" destId="{CFC1B723-41AA-43E5-B8A1-623D66A5F92B}" srcOrd="6" destOrd="0" presId="urn:microsoft.com/office/officeart/2005/8/layout/vList2"/>
    <dgm:cxn modelId="{23FCB320-F8F1-4BE7-B79C-3CFB35F2CA24}" type="presParOf" srcId="{D828A60F-78F8-49CA-AA3D-34B6E7D6169F}" destId="{8F13367B-EC37-4B90-BCBC-830635C12006}" srcOrd="7" destOrd="0" presId="urn:microsoft.com/office/officeart/2005/8/layout/vList2"/>
    <dgm:cxn modelId="{B9D0CCD2-795A-4529-9772-95AF170A6B66}" type="presParOf" srcId="{D828A60F-78F8-49CA-AA3D-34B6E7D6169F}" destId="{FB8C8797-C595-4321-816F-0B3E9B0F81B6}" srcOrd="8" destOrd="0" presId="urn:microsoft.com/office/officeart/2005/8/layout/vList2"/>
    <dgm:cxn modelId="{4614E036-AA62-463A-9161-49453E7FBA2F}" type="presParOf" srcId="{D828A60F-78F8-49CA-AA3D-34B6E7D6169F}" destId="{9A5230EC-F896-43E2-95FD-09F467B62A50}" srcOrd="9" destOrd="0" presId="urn:microsoft.com/office/officeart/2005/8/layout/vList2"/>
    <dgm:cxn modelId="{9ED695A2-54F6-45C0-9CB8-096AAD3F5510}" type="presParOf" srcId="{D828A60F-78F8-49CA-AA3D-34B6E7D6169F}" destId="{2B13230E-3A07-4C33-8636-049F8D7C0F7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166F02F-D24C-4BB7-90BF-7949966BA0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437EFE59-6553-4429-B493-DF29D304B9F5}">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r>
            <a:rPr lang="fr-FR" b="1" dirty="0"/>
            <a:t>Modularité des plateaux à tous les étages</a:t>
          </a:r>
          <a:endParaRPr lang="fr-FR" dirty="0"/>
        </a:p>
      </dgm:t>
    </dgm:pt>
    <dgm:pt modelId="{C35C84E8-5998-4C4F-AE96-4DAF3C23048C}" type="parTrans" cxnId="{422D3863-F8DE-4B3D-8F17-2313A02984DB}">
      <dgm:prSet/>
      <dgm:spPr/>
      <dgm:t>
        <a:bodyPr/>
        <a:lstStyle/>
        <a:p>
          <a:endParaRPr lang="fr-FR"/>
        </a:p>
      </dgm:t>
    </dgm:pt>
    <dgm:pt modelId="{C12DFFD8-8BE3-4EBB-BABA-700A4CF11135}" type="sibTrans" cxnId="{422D3863-F8DE-4B3D-8F17-2313A02984DB}">
      <dgm:prSet/>
      <dgm:spPr/>
      <dgm:t>
        <a:bodyPr/>
        <a:lstStyle/>
        <a:p>
          <a:endParaRPr lang="fr-FR"/>
        </a:p>
      </dgm:t>
    </dgm:pt>
    <dgm:pt modelId="{EA65ED59-16AF-465F-A83A-3DA86B08F332}" type="pres">
      <dgm:prSet presAssocID="{4166F02F-D24C-4BB7-90BF-7949966BA080}" presName="linear" presStyleCnt="0">
        <dgm:presLayoutVars>
          <dgm:animLvl val="lvl"/>
          <dgm:resizeHandles val="exact"/>
        </dgm:presLayoutVars>
      </dgm:prSet>
      <dgm:spPr/>
    </dgm:pt>
    <dgm:pt modelId="{13E8FA8E-8C98-46FE-AB0E-7D0D6BA8308F}" type="pres">
      <dgm:prSet presAssocID="{437EFE59-6553-4429-B493-DF29D304B9F5}" presName="parentText" presStyleLbl="node1" presStyleIdx="0" presStyleCnt="1" custLinFactNeighborX="424" custLinFactNeighborY="-18262">
        <dgm:presLayoutVars>
          <dgm:chMax val="0"/>
          <dgm:bulletEnabled val="1"/>
        </dgm:presLayoutVars>
      </dgm:prSet>
      <dgm:spPr/>
    </dgm:pt>
  </dgm:ptLst>
  <dgm:cxnLst>
    <dgm:cxn modelId="{422D3863-F8DE-4B3D-8F17-2313A02984DB}" srcId="{4166F02F-D24C-4BB7-90BF-7949966BA080}" destId="{437EFE59-6553-4429-B493-DF29D304B9F5}" srcOrd="0" destOrd="0" parTransId="{C35C84E8-5998-4C4F-AE96-4DAF3C23048C}" sibTransId="{C12DFFD8-8BE3-4EBB-BABA-700A4CF11135}"/>
    <dgm:cxn modelId="{60349791-6733-4591-ABBF-3B2334F9F814}" type="presOf" srcId="{4166F02F-D24C-4BB7-90BF-7949966BA080}" destId="{EA65ED59-16AF-465F-A83A-3DA86B08F332}" srcOrd="0" destOrd="0" presId="urn:microsoft.com/office/officeart/2005/8/layout/vList2"/>
    <dgm:cxn modelId="{B7E6CCC9-BF5B-47AF-9F32-923EB6D18F41}" type="presOf" srcId="{437EFE59-6553-4429-B493-DF29D304B9F5}" destId="{13E8FA8E-8C98-46FE-AB0E-7D0D6BA8308F}" srcOrd="0" destOrd="0" presId="urn:microsoft.com/office/officeart/2005/8/layout/vList2"/>
    <dgm:cxn modelId="{B854EFCD-9361-4037-89CE-7225FF0E1AA8}" type="presParOf" srcId="{EA65ED59-16AF-465F-A83A-3DA86B08F332}" destId="{13E8FA8E-8C98-46FE-AB0E-7D0D6BA8308F}"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166F02F-D24C-4BB7-90BF-7949966BA0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437EFE59-6553-4429-B493-DF29D304B9F5}">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r>
            <a:rPr lang="fr-FR" b="1" dirty="0"/>
            <a:t>Typologie des bureaux</a:t>
          </a:r>
          <a:endParaRPr lang="fr-FR" dirty="0"/>
        </a:p>
      </dgm:t>
    </dgm:pt>
    <dgm:pt modelId="{C35C84E8-5998-4C4F-AE96-4DAF3C23048C}" type="parTrans" cxnId="{422D3863-F8DE-4B3D-8F17-2313A02984DB}">
      <dgm:prSet/>
      <dgm:spPr/>
      <dgm:t>
        <a:bodyPr/>
        <a:lstStyle/>
        <a:p>
          <a:endParaRPr lang="fr-FR"/>
        </a:p>
      </dgm:t>
    </dgm:pt>
    <dgm:pt modelId="{C12DFFD8-8BE3-4EBB-BABA-700A4CF11135}" type="sibTrans" cxnId="{422D3863-F8DE-4B3D-8F17-2313A02984DB}">
      <dgm:prSet/>
      <dgm:spPr/>
      <dgm:t>
        <a:bodyPr/>
        <a:lstStyle/>
        <a:p>
          <a:endParaRPr lang="fr-FR"/>
        </a:p>
      </dgm:t>
    </dgm:pt>
    <dgm:pt modelId="{EA65ED59-16AF-465F-A83A-3DA86B08F332}" type="pres">
      <dgm:prSet presAssocID="{4166F02F-D24C-4BB7-90BF-7949966BA080}" presName="linear" presStyleCnt="0">
        <dgm:presLayoutVars>
          <dgm:animLvl val="lvl"/>
          <dgm:resizeHandles val="exact"/>
        </dgm:presLayoutVars>
      </dgm:prSet>
      <dgm:spPr/>
    </dgm:pt>
    <dgm:pt modelId="{13E8FA8E-8C98-46FE-AB0E-7D0D6BA8308F}" type="pres">
      <dgm:prSet presAssocID="{437EFE59-6553-4429-B493-DF29D304B9F5}" presName="parentText" presStyleLbl="node1" presStyleIdx="0" presStyleCnt="1" custLinFactNeighborX="424" custLinFactNeighborY="-18262">
        <dgm:presLayoutVars>
          <dgm:chMax val="0"/>
          <dgm:bulletEnabled val="1"/>
        </dgm:presLayoutVars>
      </dgm:prSet>
      <dgm:spPr/>
    </dgm:pt>
  </dgm:ptLst>
  <dgm:cxnLst>
    <dgm:cxn modelId="{422D3863-F8DE-4B3D-8F17-2313A02984DB}" srcId="{4166F02F-D24C-4BB7-90BF-7949966BA080}" destId="{437EFE59-6553-4429-B493-DF29D304B9F5}" srcOrd="0" destOrd="0" parTransId="{C35C84E8-5998-4C4F-AE96-4DAF3C23048C}" sibTransId="{C12DFFD8-8BE3-4EBB-BABA-700A4CF11135}"/>
    <dgm:cxn modelId="{60349791-6733-4591-ABBF-3B2334F9F814}" type="presOf" srcId="{4166F02F-D24C-4BB7-90BF-7949966BA080}" destId="{EA65ED59-16AF-465F-A83A-3DA86B08F332}" srcOrd="0" destOrd="0" presId="urn:microsoft.com/office/officeart/2005/8/layout/vList2"/>
    <dgm:cxn modelId="{B7E6CCC9-BF5B-47AF-9F32-923EB6D18F41}" type="presOf" srcId="{437EFE59-6553-4429-B493-DF29D304B9F5}" destId="{13E8FA8E-8C98-46FE-AB0E-7D0D6BA8308F}" srcOrd="0" destOrd="0" presId="urn:microsoft.com/office/officeart/2005/8/layout/vList2"/>
    <dgm:cxn modelId="{B854EFCD-9361-4037-89CE-7225FF0E1AA8}" type="presParOf" srcId="{EA65ED59-16AF-465F-A83A-3DA86B08F332}" destId="{13E8FA8E-8C98-46FE-AB0E-7D0D6BA8308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B78E70-515A-445B-BB3F-3B1A9057DE5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218A9C8-F934-4D99-BC8A-3E4E236444CF}">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r>
            <a:rPr lang="fr-FR" sz="1500" b="1" dirty="0"/>
            <a:t>L’aménagement des bureaux et des espaces de travail</a:t>
          </a:r>
          <a:endParaRPr lang="fr-FR" sz="1400" dirty="0"/>
        </a:p>
      </dgm:t>
    </dgm:pt>
    <dgm:pt modelId="{7F52A5D2-AEAC-4439-B3DA-0D7052A18810}" type="parTrans" cxnId="{515C44EF-5C6D-4DD4-939A-F9AF3C4C97CB}">
      <dgm:prSet/>
      <dgm:spPr/>
      <dgm:t>
        <a:bodyPr/>
        <a:lstStyle/>
        <a:p>
          <a:endParaRPr lang="fr-FR"/>
        </a:p>
      </dgm:t>
    </dgm:pt>
    <dgm:pt modelId="{E060C5E5-0BAF-467C-A301-EBE7E92E4AA7}" type="sibTrans" cxnId="{515C44EF-5C6D-4DD4-939A-F9AF3C4C97CB}">
      <dgm:prSet/>
      <dgm:spPr/>
      <dgm:t>
        <a:bodyPr/>
        <a:lstStyle/>
        <a:p>
          <a:endParaRPr lang="fr-FR"/>
        </a:p>
      </dgm:t>
    </dgm:pt>
    <dgm:pt modelId="{144A80A7-1B83-4AF7-B227-2E3D47777874}" type="pres">
      <dgm:prSet presAssocID="{4FB78E70-515A-445B-BB3F-3B1A9057DE5A}" presName="linear" presStyleCnt="0">
        <dgm:presLayoutVars>
          <dgm:animLvl val="lvl"/>
          <dgm:resizeHandles val="exact"/>
        </dgm:presLayoutVars>
      </dgm:prSet>
      <dgm:spPr/>
    </dgm:pt>
    <dgm:pt modelId="{57AB4385-5E26-4267-B70C-40B3CEBE5B54}" type="pres">
      <dgm:prSet presAssocID="{2218A9C8-F934-4D99-BC8A-3E4E236444CF}" presName="parentText" presStyleLbl="node1" presStyleIdx="0" presStyleCnt="1" custLinFactNeighborX="-4" custLinFactNeighborY="-23815">
        <dgm:presLayoutVars>
          <dgm:chMax val="0"/>
          <dgm:bulletEnabled val="1"/>
        </dgm:presLayoutVars>
      </dgm:prSet>
      <dgm:spPr/>
    </dgm:pt>
  </dgm:ptLst>
  <dgm:cxnLst>
    <dgm:cxn modelId="{CD3F1D4F-C2F8-42A3-8138-FC46E0207ADB}" type="presOf" srcId="{2218A9C8-F934-4D99-BC8A-3E4E236444CF}" destId="{57AB4385-5E26-4267-B70C-40B3CEBE5B54}" srcOrd="0" destOrd="0" presId="urn:microsoft.com/office/officeart/2005/8/layout/vList2"/>
    <dgm:cxn modelId="{4C0721C2-3C79-4213-9E78-33196F2C8E1A}" type="presOf" srcId="{4FB78E70-515A-445B-BB3F-3B1A9057DE5A}" destId="{144A80A7-1B83-4AF7-B227-2E3D47777874}" srcOrd="0" destOrd="0" presId="urn:microsoft.com/office/officeart/2005/8/layout/vList2"/>
    <dgm:cxn modelId="{515C44EF-5C6D-4DD4-939A-F9AF3C4C97CB}" srcId="{4FB78E70-515A-445B-BB3F-3B1A9057DE5A}" destId="{2218A9C8-F934-4D99-BC8A-3E4E236444CF}" srcOrd="0" destOrd="0" parTransId="{7F52A5D2-AEAC-4439-B3DA-0D7052A18810}" sibTransId="{E060C5E5-0BAF-467C-A301-EBE7E92E4AA7}"/>
    <dgm:cxn modelId="{B810C558-DE91-448F-8324-B1AF3E6DA9CB}" type="presParOf" srcId="{144A80A7-1B83-4AF7-B227-2E3D47777874}" destId="{57AB4385-5E26-4267-B70C-40B3CEBE5B5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FB78E70-515A-445B-BB3F-3B1A9057DE5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218A9C8-F934-4D99-BC8A-3E4E236444CF}">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r>
            <a:rPr lang="fr-FR" sz="1400" b="1" dirty="0"/>
            <a:t>Les conditions de travail</a:t>
          </a:r>
        </a:p>
      </dgm:t>
    </dgm:pt>
    <dgm:pt modelId="{7F52A5D2-AEAC-4439-B3DA-0D7052A18810}" type="parTrans" cxnId="{515C44EF-5C6D-4DD4-939A-F9AF3C4C97CB}">
      <dgm:prSet/>
      <dgm:spPr/>
      <dgm:t>
        <a:bodyPr/>
        <a:lstStyle/>
        <a:p>
          <a:endParaRPr lang="fr-FR"/>
        </a:p>
      </dgm:t>
    </dgm:pt>
    <dgm:pt modelId="{E060C5E5-0BAF-467C-A301-EBE7E92E4AA7}" type="sibTrans" cxnId="{515C44EF-5C6D-4DD4-939A-F9AF3C4C97CB}">
      <dgm:prSet/>
      <dgm:spPr/>
      <dgm:t>
        <a:bodyPr/>
        <a:lstStyle/>
        <a:p>
          <a:endParaRPr lang="fr-FR"/>
        </a:p>
      </dgm:t>
    </dgm:pt>
    <dgm:pt modelId="{144A80A7-1B83-4AF7-B227-2E3D47777874}" type="pres">
      <dgm:prSet presAssocID="{4FB78E70-515A-445B-BB3F-3B1A9057DE5A}" presName="linear" presStyleCnt="0">
        <dgm:presLayoutVars>
          <dgm:animLvl val="lvl"/>
          <dgm:resizeHandles val="exact"/>
        </dgm:presLayoutVars>
      </dgm:prSet>
      <dgm:spPr/>
    </dgm:pt>
    <dgm:pt modelId="{57AB4385-5E26-4267-B70C-40B3CEBE5B54}" type="pres">
      <dgm:prSet presAssocID="{2218A9C8-F934-4D99-BC8A-3E4E236444CF}" presName="parentText" presStyleLbl="node1" presStyleIdx="0" presStyleCnt="1" custLinFactNeighborX="-4" custLinFactNeighborY="-23815">
        <dgm:presLayoutVars>
          <dgm:chMax val="0"/>
          <dgm:bulletEnabled val="1"/>
        </dgm:presLayoutVars>
      </dgm:prSet>
      <dgm:spPr/>
    </dgm:pt>
  </dgm:ptLst>
  <dgm:cxnLst>
    <dgm:cxn modelId="{33D22138-55B8-417C-9BA2-0ACF22BAA194}" type="presOf" srcId="{4FB78E70-515A-445B-BB3F-3B1A9057DE5A}" destId="{144A80A7-1B83-4AF7-B227-2E3D47777874}" srcOrd="0" destOrd="0" presId="urn:microsoft.com/office/officeart/2005/8/layout/vList2"/>
    <dgm:cxn modelId="{2CB00C54-8C65-47B5-BD3B-B09D41C9B39F}" type="presOf" srcId="{2218A9C8-F934-4D99-BC8A-3E4E236444CF}" destId="{57AB4385-5E26-4267-B70C-40B3CEBE5B54}" srcOrd="0" destOrd="0" presId="urn:microsoft.com/office/officeart/2005/8/layout/vList2"/>
    <dgm:cxn modelId="{515C44EF-5C6D-4DD4-939A-F9AF3C4C97CB}" srcId="{4FB78E70-515A-445B-BB3F-3B1A9057DE5A}" destId="{2218A9C8-F934-4D99-BC8A-3E4E236444CF}" srcOrd="0" destOrd="0" parTransId="{7F52A5D2-AEAC-4439-B3DA-0D7052A18810}" sibTransId="{E060C5E5-0BAF-467C-A301-EBE7E92E4AA7}"/>
    <dgm:cxn modelId="{47493652-B26E-4893-A7B8-BB838AB2D55E}" type="presParOf" srcId="{144A80A7-1B83-4AF7-B227-2E3D47777874}" destId="{57AB4385-5E26-4267-B70C-40B3CEBE5B5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FB78E70-515A-445B-BB3F-3B1A9057DE5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218A9C8-F934-4D99-BC8A-3E4E236444CF}">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r>
            <a:rPr lang="fr-FR" sz="1400" b="1" dirty="0"/>
            <a:t>Les conditions de travail </a:t>
          </a:r>
        </a:p>
      </dgm:t>
    </dgm:pt>
    <dgm:pt modelId="{7F52A5D2-AEAC-4439-B3DA-0D7052A18810}" type="parTrans" cxnId="{515C44EF-5C6D-4DD4-939A-F9AF3C4C97CB}">
      <dgm:prSet/>
      <dgm:spPr/>
      <dgm:t>
        <a:bodyPr/>
        <a:lstStyle/>
        <a:p>
          <a:endParaRPr lang="fr-FR"/>
        </a:p>
      </dgm:t>
    </dgm:pt>
    <dgm:pt modelId="{E060C5E5-0BAF-467C-A301-EBE7E92E4AA7}" type="sibTrans" cxnId="{515C44EF-5C6D-4DD4-939A-F9AF3C4C97CB}">
      <dgm:prSet/>
      <dgm:spPr/>
      <dgm:t>
        <a:bodyPr/>
        <a:lstStyle/>
        <a:p>
          <a:endParaRPr lang="fr-FR"/>
        </a:p>
      </dgm:t>
    </dgm:pt>
    <dgm:pt modelId="{144A80A7-1B83-4AF7-B227-2E3D47777874}" type="pres">
      <dgm:prSet presAssocID="{4FB78E70-515A-445B-BB3F-3B1A9057DE5A}" presName="linear" presStyleCnt="0">
        <dgm:presLayoutVars>
          <dgm:animLvl val="lvl"/>
          <dgm:resizeHandles val="exact"/>
        </dgm:presLayoutVars>
      </dgm:prSet>
      <dgm:spPr/>
    </dgm:pt>
    <dgm:pt modelId="{57AB4385-5E26-4267-B70C-40B3CEBE5B54}" type="pres">
      <dgm:prSet presAssocID="{2218A9C8-F934-4D99-BC8A-3E4E236444CF}" presName="parentText" presStyleLbl="node1" presStyleIdx="0" presStyleCnt="1" custLinFactNeighborX="-4" custLinFactNeighborY="-23815">
        <dgm:presLayoutVars>
          <dgm:chMax val="0"/>
          <dgm:bulletEnabled val="1"/>
        </dgm:presLayoutVars>
      </dgm:prSet>
      <dgm:spPr/>
    </dgm:pt>
  </dgm:ptLst>
  <dgm:cxnLst>
    <dgm:cxn modelId="{33D22138-55B8-417C-9BA2-0ACF22BAA194}" type="presOf" srcId="{4FB78E70-515A-445B-BB3F-3B1A9057DE5A}" destId="{144A80A7-1B83-4AF7-B227-2E3D47777874}" srcOrd="0" destOrd="0" presId="urn:microsoft.com/office/officeart/2005/8/layout/vList2"/>
    <dgm:cxn modelId="{2CB00C54-8C65-47B5-BD3B-B09D41C9B39F}" type="presOf" srcId="{2218A9C8-F934-4D99-BC8A-3E4E236444CF}" destId="{57AB4385-5E26-4267-B70C-40B3CEBE5B54}" srcOrd="0" destOrd="0" presId="urn:microsoft.com/office/officeart/2005/8/layout/vList2"/>
    <dgm:cxn modelId="{515C44EF-5C6D-4DD4-939A-F9AF3C4C97CB}" srcId="{4FB78E70-515A-445B-BB3F-3B1A9057DE5A}" destId="{2218A9C8-F934-4D99-BC8A-3E4E236444CF}" srcOrd="0" destOrd="0" parTransId="{7F52A5D2-AEAC-4439-B3DA-0D7052A18810}" sibTransId="{E060C5E5-0BAF-467C-A301-EBE7E92E4AA7}"/>
    <dgm:cxn modelId="{47493652-B26E-4893-A7B8-BB838AB2D55E}" type="presParOf" srcId="{144A80A7-1B83-4AF7-B227-2E3D47777874}" destId="{57AB4385-5E26-4267-B70C-40B3CEBE5B5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FB78E70-515A-445B-BB3F-3B1A9057DE5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218A9C8-F934-4D99-BC8A-3E4E236444CF}">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r>
            <a:rPr lang="fr-FR" sz="1400" b="1" dirty="0"/>
            <a:t>Les conditions de travail </a:t>
          </a:r>
        </a:p>
      </dgm:t>
    </dgm:pt>
    <dgm:pt modelId="{7F52A5D2-AEAC-4439-B3DA-0D7052A18810}" type="parTrans" cxnId="{515C44EF-5C6D-4DD4-939A-F9AF3C4C97CB}">
      <dgm:prSet/>
      <dgm:spPr/>
      <dgm:t>
        <a:bodyPr/>
        <a:lstStyle/>
        <a:p>
          <a:endParaRPr lang="fr-FR"/>
        </a:p>
      </dgm:t>
    </dgm:pt>
    <dgm:pt modelId="{E060C5E5-0BAF-467C-A301-EBE7E92E4AA7}" type="sibTrans" cxnId="{515C44EF-5C6D-4DD4-939A-F9AF3C4C97CB}">
      <dgm:prSet/>
      <dgm:spPr/>
      <dgm:t>
        <a:bodyPr/>
        <a:lstStyle/>
        <a:p>
          <a:endParaRPr lang="fr-FR"/>
        </a:p>
      </dgm:t>
    </dgm:pt>
    <dgm:pt modelId="{144A80A7-1B83-4AF7-B227-2E3D47777874}" type="pres">
      <dgm:prSet presAssocID="{4FB78E70-515A-445B-BB3F-3B1A9057DE5A}" presName="linear" presStyleCnt="0">
        <dgm:presLayoutVars>
          <dgm:animLvl val="lvl"/>
          <dgm:resizeHandles val="exact"/>
        </dgm:presLayoutVars>
      </dgm:prSet>
      <dgm:spPr/>
    </dgm:pt>
    <dgm:pt modelId="{57AB4385-5E26-4267-B70C-40B3CEBE5B54}" type="pres">
      <dgm:prSet presAssocID="{2218A9C8-F934-4D99-BC8A-3E4E236444CF}" presName="parentText" presStyleLbl="node1" presStyleIdx="0" presStyleCnt="1" custLinFactNeighborY="-41103">
        <dgm:presLayoutVars>
          <dgm:chMax val="0"/>
          <dgm:bulletEnabled val="1"/>
        </dgm:presLayoutVars>
      </dgm:prSet>
      <dgm:spPr/>
    </dgm:pt>
  </dgm:ptLst>
  <dgm:cxnLst>
    <dgm:cxn modelId="{33D22138-55B8-417C-9BA2-0ACF22BAA194}" type="presOf" srcId="{4FB78E70-515A-445B-BB3F-3B1A9057DE5A}" destId="{144A80A7-1B83-4AF7-B227-2E3D47777874}" srcOrd="0" destOrd="0" presId="urn:microsoft.com/office/officeart/2005/8/layout/vList2"/>
    <dgm:cxn modelId="{2CB00C54-8C65-47B5-BD3B-B09D41C9B39F}" type="presOf" srcId="{2218A9C8-F934-4D99-BC8A-3E4E236444CF}" destId="{57AB4385-5E26-4267-B70C-40B3CEBE5B54}" srcOrd="0" destOrd="0" presId="urn:microsoft.com/office/officeart/2005/8/layout/vList2"/>
    <dgm:cxn modelId="{515C44EF-5C6D-4DD4-939A-F9AF3C4C97CB}" srcId="{4FB78E70-515A-445B-BB3F-3B1A9057DE5A}" destId="{2218A9C8-F934-4D99-BC8A-3E4E236444CF}" srcOrd="0" destOrd="0" parTransId="{7F52A5D2-AEAC-4439-B3DA-0D7052A18810}" sibTransId="{E060C5E5-0BAF-467C-A301-EBE7E92E4AA7}"/>
    <dgm:cxn modelId="{47493652-B26E-4893-A7B8-BB838AB2D55E}" type="presParOf" srcId="{144A80A7-1B83-4AF7-B227-2E3D47777874}" destId="{57AB4385-5E26-4267-B70C-40B3CEBE5B5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FB78E70-515A-445B-BB3F-3B1A9057DE5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218A9C8-F934-4D99-BC8A-3E4E236444CF}">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r>
            <a:rPr lang="fr-FR" sz="1200" b="1" dirty="0"/>
            <a:t>Les espaces extérieurs et le traitement paysager </a:t>
          </a:r>
        </a:p>
      </dgm:t>
    </dgm:pt>
    <dgm:pt modelId="{7F52A5D2-AEAC-4439-B3DA-0D7052A18810}" type="parTrans" cxnId="{515C44EF-5C6D-4DD4-939A-F9AF3C4C97CB}">
      <dgm:prSet/>
      <dgm:spPr/>
      <dgm:t>
        <a:bodyPr/>
        <a:lstStyle/>
        <a:p>
          <a:endParaRPr lang="fr-FR"/>
        </a:p>
      </dgm:t>
    </dgm:pt>
    <dgm:pt modelId="{E060C5E5-0BAF-467C-A301-EBE7E92E4AA7}" type="sibTrans" cxnId="{515C44EF-5C6D-4DD4-939A-F9AF3C4C97CB}">
      <dgm:prSet/>
      <dgm:spPr/>
      <dgm:t>
        <a:bodyPr/>
        <a:lstStyle/>
        <a:p>
          <a:endParaRPr lang="fr-FR"/>
        </a:p>
      </dgm:t>
    </dgm:pt>
    <dgm:pt modelId="{144A80A7-1B83-4AF7-B227-2E3D47777874}" type="pres">
      <dgm:prSet presAssocID="{4FB78E70-515A-445B-BB3F-3B1A9057DE5A}" presName="linear" presStyleCnt="0">
        <dgm:presLayoutVars>
          <dgm:animLvl val="lvl"/>
          <dgm:resizeHandles val="exact"/>
        </dgm:presLayoutVars>
      </dgm:prSet>
      <dgm:spPr/>
    </dgm:pt>
    <dgm:pt modelId="{57AB4385-5E26-4267-B70C-40B3CEBE5B54}" type="pres">
      <dgm:prSet presAssocID="{2218A9C8-F934-4D99-BC8A-3E4E236444CF}" presName="parentText" presStyleLbl="node1" presStyleIdx="0" presStyleCnt="1" custLinFactNeighborX="-4" custLinFactNeighborY="-23815">
        <dgm:presLayoutVars>
          <dgm:chMax val="0"/>
          <dgm:bulletEnabled val="1"/>
        </dgm:presLayoutVars>
      </dgm:prSet>
      <dgm:spPr/>
    </dgm:pt>
  </dgm:ptLst>
  <dgm:cxnLst>
    <dgm:cxn modelId="{33D22138-55B8-417C-9BA2-0ACF22BAA194}" type="presOf" srcId="{4FB78E70-515A-445B-BB3F-3B1A9057DE5A}" destId="{144A80A7-1B83-4AF7-B227-2E3D47777874}" srcOrd="0" destOrd="0" presId="urn:microsoft.com/office/officeart/2005/8/layout/vList2"/>
    <dgm:cxn modelId="{2CB00C54-8C65-47B5-BD3B-B09D41C9B39F}" type="presOf" srcId="{2218A9C8-F934-4D99-BC8A-3E4E236444CF}" destId="{57AB4385-5E26-4267-B70C-40B3CEBE5B54}" srcOrd="0" destOrd="0" presId="urn:microsoft.com/office/officeart/2005/8/layout/vList2"/>
    <dgm:cxn modelId="{515C44EF-5C6D-4DD4-939A-F9AF3C4C97CB}" srcId="{4FB78E70-515A-445B-BB3F-3B1A9057DE5A}" destId="{2218A9C8-F934-4D99-BC8A-3E4E236444CF}" srcOrd="0" destOrd="0" parTransId="{7F52A5D2-AEAC-4439-B3DA-0D7052A18810}" sibTransId="{E060C5E5-0BAF-467C-A301-EBE7E92E4AA7}"/>
    <dgm:cxn modelId="{47493652-B26E-4893-A7B8-BB838AB2D55E}" type="presParOf" srcId="{144A80A7-1B83-4AF7-B227-2E3D47777874}" destId="{57AB4385-5E26-4267-B70C-40B3CEBE5B5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FB78E70-515A-445B-BB3F-3B1A9057DE5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218A9C8-F934-4D99-BC8A-3E4E236444CF}">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r>
            <a:rPr lang="fr-FR" sz="1200" b="1" dirty="0"/>
            <a:t>Le traitement des espaces extérieurs  </a:t>
          </a:r>
        </a:p>
      </dgm:t>
    </dgm:pt>
    <dgm:pt modelId="{7F52A5D2-AEAC-4439-B3DA-0D7052A18810}" type="parTrans" cxnId="{515C44EF-5C6D-4DD4-939A-F9AF3C4C97CB}">
      <dgm:prSet/>
      <dgm:spPr/>
      <dgm:t>
        <a:bodyPr/>
        <a:lstStyle/>
        <a:p>
          <a:endParaRPr lang="fr-FR"/>
        </a:p>
      </dgm:t>
    </dgm:pt>
    <dgm:pt modelId="{E060C5E5-0BAF-467C-A301-EBE7E92E4AA7}" type="sibTrans" cxnId="{515C44EF-5C6D-4DD4-939A-F9AF3C4C97CB}">
      <dgm:prSet/>
      <dgm:spPr/>
      <dgm:t>
        <a:bodyPr/>
        <a:lstStyle/>
        <a:p>
          <a:endParaRPr lang="fr-FR"/>
        </a:p>
      </dgm:t>
    </dgm:pt>
    <dgm:pt modelId="{144A80A7-1B83-4AF7-B227-2E3D47777874}" type="pres">
      <dgm:prSet presAssocID="{4FB78E70-515A-445B-BB3F-3B1A9057DE5A}" presName="linear" presStyleCnt="0">
        <dgm:presLayoutVars>
          <dgm:animLvl val="lvl"/>
          <dgm:resizeHandles val="exact"/>
        </dgm:presLayoutVars>
      </dgm:prSet>
      <dgm:spPr/>
    </dgm:pt>
    <dgm:pt modelId="{57AB4385-5E26-4267-B70C-40B3CEBE5B54}" type="pres">
      <dgm:prSet presAssocID="{2218A9C8-F934-4D99-BC8A-3E4E236444CF}" presName="parentText" presStyleLbl="node1" presStyleIdx="0" presStyleCnt="1" custScaleX="99994" custScaleY="100058" custLinFactY="-100000" custLinFactNeighborX="-1282" custLinFactNeighborY="-115690">
        <dgm:presLayoutVars>
          <dgm:chMax val="0"/>
          <dgm:bulletEnabled val="1"/>
        </dgm:presLayoutVars>
      </dgm:prSet>
      <dgm:spPr/>
    </dgm:pt>
  </dgm:ptLst>
  <dgm:cxnLst>
    <dgm:cxn modelId="{33D22138-55B8-417C-9BA2-0ACF22BAA194}" type="presOf" srcId="{4FB78E70-515A-445B-BB3F-3B1A9057DE5A}" destId="{144A80A7-1B83-4AF7-B227-2E3D47777874}" srcOrd="0" destOrd="0" presId="urn:microsoft.com/office/officeart/2005/8/layout/vList2"/>
    <dgm:cxn modelId="{2CB00C54-8C65-47B5-BD3B-B09D41C9B39F}" type="presOf" srcId="{2218A9C8-F934-4D99-BC8A-3E4E236444CF}" destId="{57AB4385-5E26-4267-B70C-40B3CEBE5B54}" srcOrd="0" destOrd="0" presId="urn:microsoft.com/office/officeart/2005/8/layout/vList2"/>
    <dgm:cxn modelId="{515C44EF-5C6D-4DD4-939A-F9AF3C4C97CB}" srcId="{4FB78E70-515A-445B-BB3F-3B1A9057DE5A}" destId="{2218A9C8-F934-4D99-BC8A-3E4E236444CF}" srcOrd="0" destOrd="0" parTransId="{7F52A5D2-AEAC-4439-B3DA-0D7052A18810}" sibTransId="{E060C5E5-0BAF-467C-A301-EBE7E92E4AA7}"/>
    <dgm:cxn modelId="{47493652-B26E-4893-A7B8-BB838AB2D55E}" type="presParOf" srcId="{144A80A7-1B83-4AF7-B227-2E3D47777874}" destId="{57AB4385-5E26-4267-B70C-40B3CEBE5B5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FB78E70-515A-445B-BB3F-3B1A9057DE5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218A9C8-F934-4D99-BC8A-3E4E236444CF}">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r>
            <a:rPr lang="fr-FR" sz="1400" b="1" dirty="0"/>
            <a:t>Dispositions sécurité incendie</a:t>
          </a:r>
        </a:p>
      </dgm:t>
    </dgm:pt>
    <dgm:pt modelId="{7F52A5D2-AEAC-4439-B3DA-0D7052A18810}" type="parTrans" cxnId="{515C44EF-5C6D-4DD4-939A-F9AF3C4C97CB}">
      <dgm:prSet/>
      <dgm:spPr/>
      <dgm:t>
        <a:bodyPr/>
        <a:lstStyle/>
        <a:p>
          <a:endParaRPr lang="fr-FR"/>
        </a:p>
      </dgm:t>
    </dgm:pt>
    <dgm:pt modelId="{E060C5E5-0BAF-467C-A301-EBE7E92E4AA7}" type="sibTrans" cxnId="{515C44EF-5C6D-4DD4-939A-F9AF3C4C97CB}">
      <dgm:prSet/>
      <dgm:spPr/>
      <dgm:t>
        <a:bodyPr/>
        <a:lstStyle/>
        <a:p>
          <a:endParaRPr lang="fr-FR"/>
        </a:p>
      </dgm:t>
    </dgm:pt>
    <dgm:pt modelId="{144A80A7-1B83-4AF7-B227-2E3D47777874}" type="pres">
      <dgm:prSet presAssocID="{4FB78E70-515A-445B-BB3F-3B1A9057DE5A}" presName="linear" presStyleCnt="0">
        <dgm:presLayoutVars>
          <dgm:animLvl val="lvl"/>
          <dgm:resizeHandles val="exact"/>
        </dgm:presLayoutVars>
      </dgm:prSet>
      <dgm:spPr/>
    </dgm:pt>
    <dgm:pt modelId="{57AB4385-5E26-4267-B70C-40B3CEBE5B54}" type="pres">
      <dgm:prSet presAssocID="{2218A9C8-F934-4D99-BC8A-3E4E236444CF}" presName="parentText" presStyleLbl="node1" presStyleIdx="0" presStyleCnt="1" custLinFactNeighborX="-4" custLinFactNeighborY="-23815">
        <dgm:presLayoutVars>
          <dgm:chMax val="0"/>
          <dgm:bulletEnabled val="1"/>
        </dgm:presLayoutVars>
      </dgm:prSet>
      <dgm:spPr/>
    </dgm:pt>
  </dgm:ptLst>
  <dgm:cxnLst>
    <dgm:cxn modelId="{33D22138-55B8-417C-9BA2-0ACF22BAA194}" type="presOf" srcId="{4FB78E70-515A-445B-BB3F-3B1A9057DE5A}" destId="{144A80A7-1B83-4AF7-B227-2E3D47777874}" srcOrd="0" destOrd="0" presId="urn:microsoft.com/office/officeart/2005/8/layout/vList2"/>
    <dgm:cxn modelId="{2CB00C54-8C65-47B5-BD3B-B09D41C9B39F}" type="presOf" srcId="{2218A9C8-F934-4D99-BC8A-3E4E236444CF}" destId="{57AB4385-5E26-4267-B70C-40B3CEBE5B54}" srcOrd="0" destOrd="0" presId="urn:microsoft.com/office/officeart/2005/8/layout/vList2"/>
    <dgm:cxn modelId="{515C44EF-5C6D-4DD4-939A-F9AF3C4C97CB}" srcId="{4FB78E70-515A-445B-BB3F-3B1A9057DE5A}" destId="{2218A9C8-F934-4D99-BC8A-3E4E236444CF}" srcOrd="0" destOrd="0" parTransId="{7F52A5D2-AEAC-4439-B3DA-0D7052A18810}" sibTransId="{E060C5E5-0BAF-467C-A301-EBE7E92E4AA7}"/>
    <dgm:cxn modelId="{47493652-B26E-4893-A7B8-BB838AB2D55E}" type="presParOf" srcId="{144A80A7-1B83-4AF7-B227-2E3D47777874}" destId="{57AB4385-5E26-4267-B70C-40B3CEBE5B5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747882-9D9D-4FA4-987A-C98B5362169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04899193-E69F-4A4F-B013-BF9FD95CEFD9}">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r>
            <a:rPr lang="fr-FR" b="1" dirty="0"/>
            <a:t>Les enjeux</a:t>
          </a:r>
          <a:endParaRPr lang="fr-FR" dirty="0"/>
        </a:p>
      </dgm:t>
    </dgm:pt>
    <dgm:pt modelId="{5EE089F1-5FE7-4413-B5F2-8A8D88E20876}" type="parTrans" cxnId="{08BBD00E-4A45-4906-8DC8-D232CF6E180C}">
      <dgm:prSet/>
      <dgm:spPr/>
      <dgm:t>
        <a:bodyPr/>
        <a:lstStyle/>
        <a:p>
          <a:endParaRPr lang="fr-FR"/>
        </a:p>
      </dgm:t>
    </dgm:pt>
    <dgm:pt modelId="{138A7ACA-86D9-4645-87B6-58F2B535FD8D}" type="sibTrans" cxnId="{08BBD00E-4A45-4906-8DC8-D232CF6E180C}">
      <dgm:prSet/>
      <dgm:spPr/>
      <dgm:t>
        <a:bodyPr/>
        <a:lstStyle/>
        <a:p>
          <a:endParaRPr lang="fr-FR"/>
        </a:p>
      </dgm:t>
    </dgm:pt>
    <dgm:pt modelId="{2449F4A0-A133-4072-84EC-2EE0057AB8B9}" type="pres">
      <dgm:prSet presAssocID="{4D747882-9D9D-4FA4-987A-C98B5362169C}" presName="linear" presStyleCnt="0">
        <dgm:presLayoutVars>
          <dgm:animLvl val="lvl"/>
          <dgm:resizeHandles val="exact"/>
        </dgm:presLayoutVars>
      </dgm:prSet>
      <dgm:spPr/>
    </dgm:pt>
    <dgm:pt modelId="{B78C2C6D-1A61-4BC9-9E29-BFD9BCFA840E}" type="pres">
      <dgm:prSet presAssocID="{04899193-E69F-4A4F-B013-BF9FD95CEFD9}" presName="parentText" presStyleLbl="node1" presStyleIdx="0" presStyleCnt="1">
        <dgm:presLayoutVars>
          <dgm:chMax val="0"/>
          <dgm:bulletEnabled val="1"/>
        </dgm:presLayoutVars>
      </dgm:prSet>
      <dgm:spPr/>
    </dgm:pt>
  </dgm:ptLst>
  <dgm:cxnLst>
    <dgm:cxn modelId="{08BBD00E-4A45-4906-8DC8-D232CF6E180C}" srcId="{4D747882-9D9D-4FA4-987A-C98B5362169C}" destId="{04899193-E69F-4A4F-B013-BF9FD95CEFD9}" srcOrd="0" destOrd="0" parTransId="{5EE089F1-5FE7-4413-B5F2-8A8D88E20876}" sibTransId="{138A7ACA-86D9-4645-87B6-58F2B535FD8D}"/>
    <dgm:cxn modelId="{C8794B83-6E10-4537-A115-B244133BBB03}" type="presOf" srcId="{4D747882-9D9D-4FA4-987A-C98B5362169C}" destId="{2449F4A0-A133-4072-84EC-2EE0057AB8B9}" srcOrd="0" destOrd="0" presId="urn:microsoft.com/office/officeart/2005/8/layout/vList2"/>
    <dgm:cxn modelId="{10B2E5A3-9CB0-4735-A009-FA79631DAEE5}" type="presOf" srcId="{04899193-E69F-4A4F-B013-BF9FD95CEFD9}" destId="{B78C2C6D-1A61-4BC9-9E29-BFD9BCFA840E}" srcOrd="0" destOrd="0" presId="urn:microsoft.com/office/officeart/2005/8/layout/vList2"/>
    <dgm:cxn modelId="{B79ACC8C-134A-434F-B74A-1D1AA1F06CD0}" type="presParOf" srcId="{2449F4A0-A133-4072-84EC-2EE0057AB8B9}" destId="{B78C2C6D-1A61-4BC9-9E29-BFD9BCFA840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747882-9D9D-4FA4-987A-C98B5362169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04899193-E69F-4A4F-B013-BF9FD95CEFD9}">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r>
            <a:rPr lang="fr-FR" b="1" dirty="0"/>
            <a:t>Informations clefs</a:t>
          </a:r>
          <a:endParaRPr lang="fr-FR" dirty="0"/>
        </a:p>
      </dgm:t>
    </dgm:pt>
    <dgm:pt modelId="{5EE089F1-5FE7-4413-B5F2-8A8D88E20876}" type="parTrans" cxnId="{08BBD00E-4A45-4906-8DC8-D232CF6E180C}">
      <dgm:prSet/>
      <dgm:spPr/>
      <dgm:t>
        <a:bodyPr/>
        <a:lstStyle/>
        <a:p>
          <a:endParaRPr lang="fr-FR"/>
        </a:p>
      </dgm:t>
    </dgm:pt>
    <dgm:pt modelId="{138A7ACA-86D9-4645-87B6-58F2B535FD8D}" type="sibTrans" cxnId="{08BBD00E-4A45-4906-8DC8-D232CF6E180C}">
      <dgm:prSet/>
      <dgm:spPr/>
      <dgm:t>
        <a:bodyPr/>
        <a:lstStyle/>
        <a:p>
          <a:endParaRPr lang="fr-FR"/>
        </a:p>
      </dgm:t>
    </dgm:pt>
    <dgm:pt modelId="{2449F4A0-A133-4072-84EC-2EE0057AB8B9}" type="pres">
      <dgm:prSet presAssocID="{4D747882-9D9D-4FA4-987A-C98B5362169C}" presName="linear" presStyleCnt="0">
        <dgm:presLayoutVars>
          <dgm:animLvl val="lvl"/>
          <dgm:resizeHandles val="exact"/>
        </dgm:presLayoutVars>
      </dgm:prSet>
      <dgm:spPr/>
    </dgm:pt>
    <dgm:pt modelId="{B78C2C6D-1A61-4BC9-9E29-BFD9BCFA840E}" type="pres">
      <dgm:prSet presAssocID="{04899193-E69F-4A4F-B013-BF9FD95CEFD9}" presName="parentText" presStyleLbl="node1" presStyleIdx="0" presStyleCnt="1">
        <dgm:presLayoutVars>
          <dgm:chMax val="0"/>
          <dgm:bulletEnabled val="1"/>
        </dgm:presLayoutVars>
      </dgm:prSet>
      <dgm:spPr/>
    </dgm:pt>
  </dgm:ptLst>
  <dgm:cxnLst>
    <dgm:cxn modelId="{08BBD00E-4A45-4906-8DC8-D232CF6E180C}" srcId="{4D747882-9D9D-4FA4-987A-C98B5362169C}" destId="{04899193-E69F-4A4F-B013-BF9FD95CEFD9}" srcOrd="0" destOrd="0" parTransId="{5EE089F1-5FE7-4413-B5F2-8A8D88E20876}" sibTransId="{138A7ACA-86D9-4645-87B6-58F2B535FD8D}"/>
    <dgm:cxn modelId="{C8794B83-6E10-4537-A115-B244133BBB03}" type="presOf" srcId="{4D747882-9D9D-4FA4-987A-C98B5362169C}" destId="{2449F4A0-A133-4072-84EC-2EE0057AB8B9}" srcOrd="0" destOrd="0" presId="urn:microsoft.com/office/officeart/2005/8/layout/vList2"/>
    <dgm:cxn modelId="{10B2E5A3-9CB0-4735-A009-FA79631DAEE5}" type="presOf" srcId="{04899193-E69F-4A4F-B013-BF9FD95CEFD9}" destId="{B78C2C6D-1A61-4BC9-9E29-BFD9BCFA840E}" srcOrd="0" destOrd="0" presId="urn:microsoft.com/office/officeart/2005/8/layout/vList2"/>
    <dgm:cxn modelId="{B79ACC8C-134A-434F-B74A-1D1AA1F06CD0}" type="presParOf" srcId="{2449F4A0-A133-4072-84EC-2EE0057AB8B9}" destId="{B78C2C6D-1A61-4BC9-9E29-BFD9BCFA840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747882-9D9D-4FA4-987A-C98B5362169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04899193-E69F-4A4F-B013-BF9FD95CEFD9}">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r>
            <a:rPr lang="fr-FR" b="1" dirty="0"/>
            <a:t>Description succincte du bâtiment d’un point de vue fonctionnel </a:t>
          </a:r>
          <a:endParaRPr lang="fr-FR" dirty="0"/>
        </a:p>
      </dgm:t>
    </dgm:pt>
    <dgm:pt modelId="{5EE089F1-5FE7-4413-B5F2-8A8D88E20876}" type="parTrans" cxnId="{08BBD00E-4A45-4906-8DC8-D232CF6E180C}">
      <dgm:prSet/>
      <dgm:spPr/>
      <dgm:t>
        <a:bodyPr/>
        <a:lstStyle/>
        <a:p>
          <a:endParaRPr lang="fr-FR"/>
        </a:p>
      </dgm:t>
    </dgm:pt>
    <dgm:pt modelId="{138A7ACA-86D9-4645-87B6-58F2B535FD8D}" type="sibTrans" cxnId="{08BBD00E-4A45-4906-8DC8-D232CF6E180C}">
      <dgm:prSet/>
      <dgm:spPr/>
      <dgm:t>
        <a:bodyPr/>
        <a:lstStyle/>
        <a:p>
          <a:endParaRPr lang="fr-FR"/>
        </a:p>
      </dgm:t>
    </dgm:pt>
    <dgm:pt modelId="{2449F4A0-A133-4072-84EC-2EE0057AB8B9}" type="pres">
      <dgm:prSet presAssocID="{4D747882-9D9D-4FA4-987A-C98B5362169C}" presName="linear" presStyleCnt="0">
        <dgm:presLayoutVars>
          <dgm:animLvl val="lvl"/>
          <dgm:resizeHandles val="exact"/>
        </dgm:presLayoutVars>
      </dgm:prSet>
      <dgm:spPr/>
    </dgm:pt>
    <dgm:pt modelId="{B78C2C6D-1A61-4BC9-9E29-BFD9BCFA840E}" type="pres">
      <dgm:prSet presAssocID="{04899193-E69F-4A4F-B013-BF9FD95CEFD9}" presName="parentText" presStyleLbl="node1" presStyleIdx="0" presStyleCnt="1">
        <dgm:presLayoutVars>
          <dgm:chMax val="0"/>
          <dgm:bulletEnabled val="1"/>
        </dgm:presLayoutVars>
      </dgm:prSet>
      <dgm:spPr/>
    </dgm:pt>
  </dgm:ptLst>
  <dgm:cxnLst>
    <dgm:cxn modelId="{08BBD00E-4A45-4906-8DC8-D232CF6E180C}" srcId="{4D747882-9D9D-4FA4-987A-C98B5362169C}" destId="{04899193-E69F-4A4F-B013-BF9FD95CEFD9}" srcOrd="0" destOrd="0" parTransId="{5EE089F1-5FE7-4413-B5F2-8A8D88E20876}" sibTransId="{138A7ACA-86D9-4645-87B6-58F2B535FD8D}"/>
    <dgm:cxn modelId="{C8794B83-6E10-4537-A115-B244133BBB03}" type="presOf" srcId="{4D747882-9D9D-4FA4-987A-C98B5362169C}" destId="{2449F4A0-A133-4072-84EC-2EE0057AB8B9}" srcOrd="0" destOrd="0" presId="urn:microsoft.com/office/officeart/2005/8/layout/vList2"/>
    <dgm:cxn modelId="{10B2E5A3-9CB0-4735-A009-FA79631DAEE5}" type="presOf" srcId="{04899193-E69F-4A4F-B013-BF9FD95CEFD9}" destId="{B78C2C6D-1A61-4BC9-9E29-BFD9BCFA840E}" srcOrd="0" destOrd="0" presId="urn:microsoft.com/office/officeart/2005/8/layout/vList2"/>
    <dgm:cxn modelId="{B79ACC8C-134A-434F-B74A-1D1AA1F06CD0}" type="presParOf" srcId="{2449F4A0-A133-4072-84EC-2EE0057AB8B9}" destId="{B78C2C6D-1A61-4BC9-9E29-BFD9BCFA840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5800D3-309C-46AD-A112-D51C9994FD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B09D21FD-BDB2-4468-B5E4-B37004982E4E}">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r>
            <a:rPr lang="fr-FR" b="1" dirty="0"/>
            <a:t>Le calendrier de l’opération de réhabilitation</a:t>
          </a:r>
          <a:endParaRPr lang="fr-FR" dirty="0"/>
        </a:p>
      </dgm:t>
    </dgm:pt>
    <dgm:pt modelId="{D2D73230-9E16-485D-B3B4-A82708719CA0}" type="parTrans" cxnId="{54C9C1C4-9355-4469-BD2B-4CDF6D72A77B}">
      <dgm:prSet/>
      <dgm:spPr/>
      <dgm:t>
        <a:bodyPr/>
        <a:lstStyle/>
        <a:p>
          <a:endParaRPr lang="fr-FR"/>
        </a:p>
      </dgm:t>
    </dgm:pt>
    <dgm:pt modelId="{38DEF4C3-A606-48E2-842D-3271F488E4B9}" type="sibTrans" cxnId="{54C9C1C4-9355-4469-BD2B-4CDF6D72A77B}">
      <dgm:prSet/>
      <dgm:spPr/>
      <dgm:t>
        <a:bodyPr/>
        <a:lstStyle/>
        <a:p>
          <a:endParaRPr lang="fr-FR"/>
        </a:p>
      </dgm:t>
    </dgm:pt>
    <dgm:pt modelId="{8033FD44-B1CC-4FFD-BCD0-5D261497D42D}" type="pres">
      <dgm:prSet presAssocID="{965800D3-309C-46AD-A112-D51C9994FDE9}" presName="linear" presStyleCnt="0">
        <dgm:presLayoutVars>
          <dgm:animLvl val="lvl"/>
          <dgm:resizeHandles val="exact"/>
        </dgm:presLayoutVars>
      </dgm:prSet>
      <dgm:spPr/>
    </dgm:pt>
    <dgm:pt modelId="{5C8F34DA-B5D5-4A3B-96AD-7B87001F5BDE}" type="pres">
      <dgm:prSet presAssocID="{B09D21FD-BDB2-4468-B5E4-B37004982E4E}" presName="parentText" presStyleLbl="node1" presStyleIdx="0" presStyleCnt="1">
        <dgm:presLayoutVars>
          <dgm:chMax val="0"/>
          <dgm:bulletEnabled val="1"/>
        </dgm:presLayoutVars>
      </dgm:prSet>
      <dgm:spPr/>
    </dgm:pt>
  </dgm:ptLst>
  <dgm:cxnLst>
    <dgm:cxn modelId="{CD9C3FBE-100B-47A3-978F-E5376F6C2C3D}" type="presOf" srcId="{965800D3-309C-46AD-A112-D51C9994FDE9}" destId="{8033FD44-B1CC-4FFD-BCD0-5D261497D42D}" srcOrd="0" destOrd="0" presId="urn:microsoft.com/office/officeart/2005/8/layout/vList2"/>
    <dgm:cxn modelId="{54C9C1C4-9355-4469-BD2B-4CDF6D72A77B}" srcId="{965800D3-309C-46AD-A112-D51C9994FDE9}" destId="{B09D21FD-BDB2-4468-B5E4-B37004982E4E}" srcOrd="0" destOrd="0" parTransId="{D2D73230-9E16-485D-B3B4-A82708719CA0}" sibTransId="{38DEF4C3-A606-48E2-842D-3271F488E4B9}"/>
    <dgm:cxn modelId="{5E4F26DA-FEC2-4BD4-9FD8-785A95E376BE}" type="presOf" srcId="{B09D21FD-BDB2-4468-B5E4-B37004982E4E}" destId="{5C8F34DA-B5D5-4A3B-96AD-7B87001F5BDE}" srcOrd="0" destOrd="0" presId="urn:microsoft.com/office/officeart/2005/8/layout/vList2"/>
    <dgm:cxn modelId="{28ACD239-FF44-4D00-A93A-FB65CC3B929A}" type="presParOf" srcId="{8033FD44-B1CC-4FFD-BCD0-5D261497D42D}" destId="{5C8F34DA-B5D5-4A3B-96AD-7B87001F5BD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211298-3DB3-4B37-9BB9-D5491AADDD9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A12060D9-4C5C-4AD5-A184-B7659E6E0887}" type="pres">
      <dgm:prSet presAssocID="{FE211298-3DB3-4B37-9BB9-D5491AADDD9B}" presName="linear" presStyleCnt="0">
        <dgm:presLayoutVars>
          <dgm:animLvl val="lvl"/>
          <dgm:resizeHandles val="exact"/>
        </dgm:presLayoutVars>
      </dgm:prSet>
      <dgm:spPr/>
    </dgm:pt>
  </dgm:ptLst>
  <dgm:cxnLst>
    <dgm:cxn modelId="{92E00D22-9A2E-4F00-9615-186D6E6DC099}" type="presOf" srcId="{FE211298-3DB3-4B37-9BB9-D5491AADDD9B}" destId="{A12060D9-4C5C-4AD5-A184-B7659E6E088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16F451-EBF5-4366-840A-EEAA0532281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11EEB2D1-2F0A-4337-AE31-E31D2F30B58F}">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r>
            <a:rPr lang="fr-FR" b="1" dirty="0"/>
            <a:t> Travaux de curage</a:t>
          </a:r>
          <a:endParaRPr lang="fr-FR" dirty="0"/>
        </a:p>
      </dgm:t>
    </dgm:pt>
    <dgm:pt modelId="{4FAF9BD5-D51D-4034-9B45-E2CDE1951B6C}" type="parTrans" cxnId="{DB4B5499-4EC0-4BF2-9E6B-7B7B594BB95F}">
      <dgm:prSet/>
      <dgm:spPr/>
      <dgm:t>
        <a:bodyPr/>
        <a:lstStyle/>
        <a:p>
          <a:endParaRPr lang="fr-FR"/>
        </a:p>
      </dgm:t>
    </dgm:pt>
    <dgm:pt modelId="{C1D945E7-68EB-4E66-882D-3C9444C65A40}" type="sibTrans" cxnId="{DB4B5499-4EC0-4BF2-9E6B-7B7B594BB95F}">
      <dgm:prSet/>
      <dgm:spPr/>
      <dgm:t>
        <a:bodyPr/>
        <a:lstStyle/>
        <a:p>
          <a:endParaRPr lang="fr-FR"/>
        </a:p>
      </dgm:t>
    </dgm:pt>
    <dgm:pt modelId="{CC931AA9-E77B-4166-B2A6-6A89A5D5C1DD}" type="pres">
      <dgm:prSet presAssocID="{4816F451-EBF5-4366-840A-EEAA05322818}" presName="linear" presStyleCnt="0">
        <dgm:presLayoutVars>
          <dgm:animLvl val="lvl"/>
          <dgm:resizeHandles val="exact"/>
        </dgm:presLayoutVars>
      </dgm:prSet>
      <dgm:spPr/>
    </dgm:pt>
    <dgm:pt modelId="{95CD18FE-AA58-4D65-8B98-BA55F2FFA9CB}" type="pres">
      <dgm:prSet presAssocID="{11EEB2D1-2F0A-4337-AE31-E31D2F30B58F}" presName="parentText" presStyleLbl="node1" presStyleIdx="0" presStyleCnt="1" custLinFactNeighborY="-17690">
        <dgm:presLayoutVars>
          <dgm:chMax val="0"/>
          <dgm:bulletEnabled val="1"/>
        </dgm:presLayoutVars>
      </dgm:prSet>
      <dgm:spPr/>
    </dgm:pt>
  </dgm:ptLst>
  <dgm:cxnLst>
    <dgm:cxn modelId="{DB4B5499-4EC0-4BF2-9E6B-7B7B594BB95F}" srcId="{4816F451-EBF5-4366-840A-EEAA05322818}" destId="{11EEB2D1-2F0A-4337-AE31-E31D2F30B58F}" srcOrd="0" destOrd="0" parTransId="{4FAF9BD5-D51D-4034-9B45-E2CDE1951B6C}" sibTransId="{C1D945E7-68EB-4E66-882D-3C9444C65A40}"/>
    <dgm:cxn modelId="{96D350D5-5E27-41D6-8DC9-B7934726BDB4}" type="presOf" srcId="{4816F451-EBF5-4366-840A-EEAA05322818}" destId="{CC931AA9-E77B-4166-B2A6-6A89A5D5C1DD}" srcOrd="0" destOrd="0" presId="urn:microsoft.com/office/officeart/2005/8/layout/vList2"/>
    <dgm:cxn modelId="{0A0F9DF6-EC4A-4555-81E9-A9F8A0087CAF}" type="presOf" srcId="{11EEB2D1-2F0A-4337-AE31-E31D2F30B58F}" destId="{95CD18FE-AA58-4D65-8B98-BA55F2FFA9CB}" srcOrd="0" destOrd="0" presId="urn:microsoft.com/office/officeart/2005/8/layout/vList2"/>
    <dgm:cxn modelId="{661C5E9C-EF24-41E7-A250-FCB32B148894}" type="presParOf" srcId="{CC931AA9-E77B-4166-B2A6-6A89A5D5C1DD}" destId="{95CD18FE-AA58-4D65-8B98-BA55F2FFA9C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166F02F-D24C-4BB7-90BF-7949966BA0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437EFE59-6553-4429-B493-DF29D304B9F5}">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r>
            <a:rPr lang="fr-FR" b="1" dirty="0"/>
            <a:t>Présentation fonctionnelle du projet</a:t>
          </a:r>
          <a:endParaRPr lang="fr-FR" dirty="0"/>
        </a:p>
      </dgm:t>
    </dgm:pt>
    <dgm:pt modelId="{C35C84E8-5998-4C4F-AE96-4DAF3C23048C}" type="parTrans" cxnId="{422D3863-F8DE-4B3D-8F17-2313A02984DB}">
      <dgm:prSet/>
      <dgm:spPr/>
      <dgm:t>
        <a:bodyPr/>
        <a:lstStyle/>
        <a:p>
          <a:endParaRPr lang="fr-FR"/>
        </a:p>
      </dgm:t>
    </dgm:pt>
    <dgm:pt modelId="{C12DFFD8-8BE3-4EBB-BABA-700A4CF11135}" type="sibTrans" cxnId="{422D3863-F8DE-4B3D-8F17-2313A02984DB}">
      <dgm:prSet/>
      <dgm:spPr/>
      <dgm:t>
        <a:bodyPr/>
        <a:lstStyle/>
        <a:p>
          <a:endParaRPr lang="fr-FR"/>
        </a:p>
      </dgm:t>
    </dgm:pt>
    <dgm:pt modelId="{EA65ED59-16AF-465F-A83A-3DA86B08F332}" type="pres">
      <dgm:prSet presAssocID="{4166F02F-D24C-4BB7-90BF-7949966BA080}" presName="linear" presStyleCnt="0">
        <dgm:presLayoutVars>
          <dgm:animLvl val="lvl"/>
          <dgm:resizeHandles val="exact"/>
        </dgm:presLayoutVars>
      </dgm:prSet>
      <dgm:spPr/>
    </dgm:pt>
    <dgm:pt modelId="{13E8FA8E-8C98-46FE-AB0E-7D0D6BA8308F}" type="pres">
      <dgm:prSet presAssocID="{437EFE59-6553-4429-B493-DF29D304B9F5}" presName="parentText" presStyleLbl="node1" presStyleIdx="0" presStyleCnt="1" custLinFactNeighborX="424" custLinFactNeighborY="-18262">
        <dgm:presLayoutVars>
          <dgm:chMax val="0"/>
          <dgm:bulletEnabled val="1"/>
        </dgm:presLayoutVars>
      </dgm:prSet>
      <dgm:spPr/>
    </dgm:pt>
  </dgm:ptLst>
  <dgm:cxnLst>
    <dgm:cxn modelId="{422D3863-F8DE-4B3D-8F17-2313A02984DB}" srcId="{4166F02F-D24C-4BB7-90BF-7949966BA080}" destId="{437EFE59-6553-4429-B493-DF29D304B9F5}" srcOrd="0" destOrd="0" parTransId="{C35C84E8-5998-4C4F-AE96-4DAF3C23048C}" sibTransId="{C12DFFD8-8BE3-4EBB-BABA-700A4CF11135}"/>
    <dgm:cxn modelId="{60349791-6733-4591-ABBF-3B2334F9F814}" type="presOf" srcId="{4166F02F-D24C-4BB7-90BF-7949966BA080}" destId="{EA65ED59-16AF-465F-A83A-3DA86B08F332}" srcOrd="0" destOrd="0" presId="urn:microsoft.com/office/officeart/2005/8/layout/vList2"/>
    <dgm:cxn modelId="{B7E6CCC9-BF5B-47AF-9F32-923EB6D18F41}" type="presOf" srcId="{437EFE59-6553-4429-B493-DF29D304B9F5}" destId="{13E8FA8E-8C98-46FE-AB0E-7D0D6BA8308F}" srcOrd="0" destOrd="0" presId="urn:microsoft.com/office/officeart/2005/8/layout/vList2"/>
    <dgm:cxn modelId="{B854EFCD-9361-4037-89CE-7225FF0E1AA8}" type="presParOf" srcId="{EA65ED59-16AF-465F-A83A-3DA86B08F332}" destId="{13E8FA8E-8C98-46FE-AB0E-7D0D6BA8308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166F02F-D24C-4BB7-90BF-7949966BA0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437EFE59-6553-4429-B493-DF29D304B9F5}">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r>
            <a:rPr lang="fr-FR" b="1" dirty="0"/>
            <a:t>Organisation générale des étages</a:t>
          </a:r>
          <a:endParaRPr lang="fr-FR" dirty="0"/>
        </a:p>
      </dgm:t>
    </dgm:pt>
    <dgm:pt modelId="{C35C84E8-5998-4C4F-AE96-4DAF3C23048C}" type="parTrans" cxnId="{422D3863-F8DE-4B3D-8F17-2313A02984DB}">
      <dgm:prSet/>
      <dgm:spPr/>
      <dgm:t>
        <a:bodyPr/>
        <a:lstStyle/>
        <a:p>
          <a:endParaRPr lang="fr-FR"/>
        </a:p>
      </dgm:t>
    </dgm:pt>
    <dgm:pt modelId="{C12DFFD8-8BE3-4EBB-BABA-700A4CF11135}" type="sibTrans" cxnId="{422D3863-F8DE-4B3D-8F17-2313A02984DB}">
      <dgm:prSet/>
      <dgm:spPr/>
      <dgm:t>
        <a:bodyPr/>
        <a:lstStyle/>
        <a:p>
          <a:endParaRPr lang="fr-FR"/>
        </a:p>
      </dgm:t>
    </dgm:pt>
    <dgm:pt modelId="{EA65ED59-16AF-465F-A83A-3DA86B08F332}" type="pres">
      <dgm:prSet presAssocID="{4166F02F-D24C-4BB7-90BF-7949966BA080}" presName="linear" presStyleCnt="0">
        <dgm:presLayoutVars>
          <dgm:animLvl val="lvl"/>
          <dgm:resizeHandles val="exact"/>
        </dgm:presLayoutVars>
      </dgm:prSet>
      <dgm:spPr/>
    </dgm:pt>
    <dgm:pt modelId="{13E8FA8E-8C98-46FE-AB0E-7D0D6BA8308F}" type="pres">
      <dgm:prSet presAssocID="{437EFE59-6553-4429-B493-DF29D304B9F5}" presName="parentText" presStyleLbl="node1" presStyleIdx="0" presStyleCnt="1" custLinFactNeighborX="424" custLinFactNeighborY="-18262">
        <dgm:presLayoutVars>
          <dgm:chMax val="0"/>
          <dgm:bulletEnabled val="1"/>
        </dgm:presLayoutVars>
      </dgm:prSet>
      <dgm:spPr/>
    </dgm:pt>
  </dgm:ptLst>
  <dgm:cxnLst>
    <dgm:cxn modelId="{422D3863-F8DE-4B3D-8F17-2313A02984DB}" srcId="{4166F02F-D24C-4BB7-90BF-7949966BA080}" destId="{437EFE59-6553-4429-B493-DF29D304B9F5}" srcOrd="0" destOrd="0" parTransId="{C35C84E8-5998-4C4F-AE96-4DAF3C23048C}" sibTransId="{C12DFFD8-8BE3-4EBB-BABA-700A4CF11135}"/>
    <dgm:cxn modelId="{60349791-6733-4591-ABBF-3B2334F9F814}" type="presOf" srcId="{4166F02F-D24C-4BB7-90BF-7949966BA080}" destId="{EA65ED59-16AF-465F-A83A-3DA86B08F332}" srcOrd="0" destOrd="0" presId="urn:microsoft.com/office/officeart/2005/8/layout/vList2"/>
    <dgm:cxn modelId="{B7E6CCC9-BF5B-47AF-9F32-923EB6D18F41}" type="presOf" srcId="{437EFE59-6553-4429-B493-DF29D304B9F5}" destId="{13E8FA8E-8C98-46FE-AB0E-7D0D6BA8308F}" srcOrd="0" destOrd="0" presId="urn:microsoft.com/office/officeart/2005/8/layout/vList2"/>
    <dgm:cxn modelId="{B854EFCD-9361-4037-89CE-7225FF0E1AA8}" type="presParOf" srcId="{EA65ED59-16AF-465F-A83A-3DA86B08F332}" destId="{13E8FA8E-8C98-46FE-AB0E-7D0D6BA8308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B3FBA-9EC6-49AC-9F13-2276554D13F2}">
      <dsp:nvSpPr>
        <dsp:cNvPr id="0" name=""/>
        <dsp:cNvSpPr/>
      </dsp:nvSpPr>
      <dsp:spPr>
        <a:xfrm>
          <a:off x="0" y="113576"/>
          <a:ext cx="5436464" cy="444600"/>
        </a:xfrm>
        <a:prstGeom prst="round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fr-FR" sz="1900" b="1" kern="1200" dirty="0"/>
            <a:t>Présentation des enjeux et des locaux</a:t>
          </a:r>
          <a:endParaRPr lang="fr-FR" sz="1900" kern="1200" dirty="0"/>
        </a:p>
      </dsp:txBody>
      <dsp:txXfrm>
        <a:off x="21704" y="135280"/>
        <a:ext cx="5393056" cy="401192"/>
      </dsp:txXfrm>
    </dsp:sp>
    <dsp:sp modelId="{8E1DED17-3735-49C5-8D84-D012AF2CFDC0}">
      <dsp:nvSpPr>
        <dsp:cNvPr id="0" name=""/>
        <dsp:cNvSpPr/>
      </dsp:nvSpPr>
      <dsp:spPr>
        <a:xfrm>
          <a:off x="0" y="612896"/>
          <a:ext cx="5436464" cy="444600"/>
        </a:xfrm>
        <a:prstGeom prst="round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fr-FR" sz="1900" b="1" kern="1200" dirty="0"/>
            <a:t>Le calendrier de l’opération</a:t>
          </a:r>
          <a:endParaRPr lang="fr-FR" sz="1900" kern="1200" dirty="0"/>
        </a:p>
      </dsp:txBody>
      <dsp:txXfrm>
        <a:off x="21704" y="634600"/>
        <a:ext cx="5393056" cy="401192"/>
      </dsp:txXfrm>
    </dsp:sp>
    <dsp:sp modelId="{6089AEC6-DF20-4C91-9F7F-6FD3C6827C38}">
      <dsp:nvSpPr>
        <dsp:cNvPr id="0" name=""/>
        <dsp:cNvSpPr/>
      </dsp:nvSpPr>
      <dsp:spPr>
        <a:xfrm>
          <a:off x="0" y="1112216"/>
          <a:ext cx="5436464" cy="444600"/>
        </a:xfrm>
        <a:prstGeom prst="round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fr-FR" sz="1900" b="1" kern="1200" dirty="0"/>
            <a:t>Les photos des travaux en cours</a:t>
          </a:r>
          <a:endParaRPr lang="fr-FR" sz="1900" kern="1200" dirty="0"/>
        </a:p>
      </dsp:txBody>
      <dsp:txXfrm>
        <a:off x="21704" y="1133920"/>
        <a:ext cx="5393056" cy="401192"/>
      </dsp:txXfrm>
    </dsp:sp>
    <dsp:sp modelId="{CFC1B723-41AA-43E5-B8A1-623D66A5F92B}">
      <dsp:nvSpPr>
        <dsp:cNvPr id="0" name=""/>
        <dsp:cNvSpPr/>
      </dsp:nvSpPr>
      <dsp:spPr>
        <a:xfrm>
          <a:off x="0" y="1586830"/>
          <a:ext cx="5436464" cy="444600"/>
        </a:xfrm>
        <a:prstGeom prst="round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fr-FR" sz="1900" b="1" kern="1200" dirty="0"/>
            <a:t>Fonctionnalités et aménagement du bâtiment</a:t>
          </a:r>
          <a:endParaRPr lang="fr-FR" sz="1900" kern="1200" dirty="0"/>
        </a:p>
      </dsp:txBody>
      <dsp:txXfrm>
        <a:off x="21704" y="1608534"/>
        <a:ext cx="5393056" cy="401192"/>
      </dsp:txXfrm>
    </dsp:sp>
    <dsp:sp modelId="{FB8C8797-C595-4321-816F-0B3E9B0F81B6}">
      <dsp:nvSpPr>
        <dsp:cNvPr id="0" name=""/>
        <dsp:cNvSpPr/>
      </dsp:nvSpPr>
      <dsp:spPr>
        <a:xfrm>
          <a:off x="0" y="2110856"/>
          <a:ext cx="5436464" cy="444600"/>
        </a:xfrm>
        <a:prstGeom prst="round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fr-FR" sz="1900" b="1" kern="1200" dirty="0"/>
            <a:t>Le confort d’usage du bâtiment</a:t>
          </a:r>
          <a:endParaRPr lang="fr-FR" sz="1900" kern="1200" dirty="0"/>
        </a:p>
      </dsp:txBody>
      <dsp:txXfrm>
        <a:off x="21704" y="2132560"/>
        <a:ext cx="5393056" cy="401192"/>
      </dsp:txXfrm>
    </dsp:sp>
    <dsp:sp modelId="{2B13230E-3A07-4C33-8636-049F8D7C0F74}">
      <dsp:nvSpPr>
        <dsp:cNvPr id="0" name=""/>
        <dsp:cNvSpPr/>
      </dsp:nvSpPr>
      <dsp:spPr>
        <a:xfrm>
          <a:off x="0" y="2610176"/>
          <a:ext cx="5436464" cy="444600"/>
        </a:xfrm>
        <a:prstGeom prst="round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endParaRPr lang="fr-FR" sz="2000" b="1" kern="1200" dirty="0">
            <a:solidFill>
              <a:srgbClr val="FFFFFF"/>
            </a:solidFill>
            <a:latin typeface="Arial"/>
            <a:ea typeface="+mn-ea"/>
            <a:cs typeface="+mn-cs"/>
          </a:endParaRPr>
        </a:p>
      </dsp:txBody>
      <dsp:txXfrm>
        <a:off x="21704" y="2631880"/>
        <a:ext cx="5393056" cy="4011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8FA8E-8C98-46FE-AB0E-7D0D6BA8308F}">
      <dsp:nvSpPr>
        <dsp:cNvPr id="0" name=""/>
        <dsp:cNvSpPr/>
      </dsp:nvSpPr>
      <dsp:spPr>
        <a:xfrm>
          <a:off x="0" y="0"/>
          <a:ext cx="8424863" cy="210600"/>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34290" tIns="34290" rIns="34290" bIns="34290" numCol="1" spcCol="1270" anchor="ctr" anchorCtr="0">
          <a:noAutofit/>
        </a:bodyPr>
        <a:lstStyle/>
        <a:p>
          <a:pPr marL="0" lvl="0" indent="0" algn="l" defTabSz="400050" rtl="0">
            <a:lnSpc>
              <a:spcPct val="90000"/>
            </a:lnSpc>
            <a:spcBef>
              <a:spcPct val="0"/>
            </a:spcBef>
            <a:spcAft>
              <a:spcPct val="35000"/>
            </a:spcAft>
            <a:buNone/>
          </a:pPr>
          <a:r>
            <a:rPr lang="fr-FR" sz="900" b="1" kern="1200" dirty="0"/>
            <a:t>Modularité des plateaux à tous les étages</a:t>
          </a:r>
          <a:endParaRPr lang="fr-FR" sz="900" kern="1200" dirty="0"/>
        </a:p>
      </dsp:txBody>
      <dsp:txXfrm>
        <a:off x="10281" y="10281"/>
        <a:ext cx="8404301" cy="19003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8FA8E-8C98-46FE-AB0E-7D0D6BA8308F}">
      <dsp:nvSpPr>
        <dsp:cNvPr id="0" name=""/>
        <dsp:cNvSpPr/>
      </dsp:nvSpPr>
      <dsp:spPr>
        <a:xfrm>
          <a:off x="0" y="0"/>
          <a:ext cx="8424863" cy="210600"/>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34290" tIns="34290" rIns="34290" bIns="34290" numCol="1" spcCol="1270" anchor="ctr" anchorCtr="0">
          <a:noAutofit/>
        </a:bodyPr>
        <a:lstStyle/>
        <a:p>
          <a:pPr marL="0" lvl="0" indent="0" algn="l" defTabSz="400050" rtl="0">
            <a:lnSpc>
              <a:spcPct val="90000"/>
            </a:lnSpc>
            <a:spcBef>
              <a:spcPct val="0"/>
            </a:spcBef>
            <a:spcAft>
              <a:spcPct val="35000"/>
            </a:spcAft>
            <a:buNone/>
          </a:pPr>
          <a:r>
            <a:rPr lang="fr-FR" sz="900" b="1" kern="1200" dirty="0"/>
            <a:t>Typologie des bureaux</a:t>
          </a:r>
          <a:endParaRPr lang="fr-FR" sz="900" kern="1200" dirty="0"/>
        </a:p>
      </dsp:txBody>
      <dsp:txXfrm>
        <a:off x="10281" y="10281"/>
        <a:ext cx="8404301" cy="19003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B4385-5E26-4267-B70C-40B3CEBE5B54}">
      <dsp:nvSpPr>
        <dsp:cNvPr id="0" name=""/>
        <dsp:cNvSpPr/>
      </dsp:nvSpPr>
      <dsp:spPr>
        <a:xfrm>
          <a:off x="0" y="0"/>
          <a:ext cx="8424863" cy="355680"/>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fr-FR" sz="1500" b="1" kern="1200" dirty="0"/>
            <a:t>L’aménagement des bureaux et des espaces de travail</a:t>
          </a:r>
          <a:endParaRPr lang="fr-FR" sz="1400" kern="1200" dirty="0"/>
        </a:p>
      </dsp:txBody>
      <dsp:txXfrm>
        <a:off x="17363" y="17363"/>
        <a:ext cx="8390137" cy="32095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B4385-5E26-4267-B70C-40B3CEBE5B54}">
      <dsp:nvSpPr>
        <dsp:cNvPr id="0" name=""/>
        <dsp:cNvSpPr/>
      </dsp:nvSpPr>
      <dsp:spPr>
        <a:xfrm>
          <a:off x="0" y="0"/>
          <a:ext cx="8424863" cy="355680"/>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b="1" kern="1200" dirty="0"/>
            <a:t>Les conditions de travail</a:t>
          </a:r>
        </a:p>
      </dsp:txBody>
      <dsp:txXfrm>
        <a:off x="17363" y="17363"/>
        <a:ext cx="8390137" cy="32095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B4385-5E26-4267-B70C-40B3CEBE5B54}">
      <dsp:nvSpPr>
        <dsp:cNvPr id="0" name=""/>
        <dsp:cNvSpPr/>
      </dsp:nvSpPr>
      <dsp:spPr>
        <a:xfrm>
          <a:off x="0" y="0"/>
          <a:ext cx="8424863" cy="355680"/>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b="1" kern="1200" dirty="0"/>
            <a:t>Les conditions de travail </a:t>
          </a:r>
        </a:p>
      </dsp:txBody>
      <dsp:txXfrm>
        <a:off x="17363" y="17363"/>
        <a:ext cx="8390137" cy="32095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B4385-5E26-4267-B70C-40B3CEBE5B54}">
      <dsp:nvSpPr>
        <dsp:cNvPr id="0" name=""/>
        <dsp:cNvSpPr/>
      </dsp:nvSpPr>
      <dsp:spPr>
        <a:xfrm>
          <a:off x="0" y="0"/>
          <a:ext cx="8424334" cy="287929"/>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b="1" kern="1200" dirty="0"/>
            <a:t>Les conditions de travail </a:t>
          </a:r>
        </a:p>
      </dsp:txBody>
      <dsp:txXfrm>
        <a:off x="14056" y="14056"/>
        <a:ext cx="8396222" cy="25981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B4385-5E26-4267-B70C-40B3CEBE5B54}">
      <dsp:nvSpPr>
        <dsp:cNvPr id="0" name=""/>
        <dsp:cNvSpPr/>
      </dsp:nvSpPr>
      <dsp:spPr>
        <a:xfrm>
          <a:off x="0" y="0"/>
          <a:ext cx="8424863" cy="263524"/>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fr-FR" sz="1200" b="1" kern="1200" dirty="0"/>
            <a:t>Les espaces extérieurs et le traitement paysager </a:t>
          </a:r>
        </a:p>
      </dsp:txBody>
      <dsp:txXfrm>
        <a:off x="12864" y="12864"/>
        <a:ext cx="8399135" cy="23779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B4385-5E26-4267-B70C-40B3CEBE5B54}">
      <dsp:nvSpPr>
        <dsp:cNvPr id="0" name=""/>
        <dsp:cNvSpPr/>
      </dsp:nvSpPr>
      <dsp:spPr>
        <a:xfrm>
          <a:off x="0" y="0"/>
          <a:ext cx="8423852" cy="175430"/>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fr-FR" sz="1200" b="1" kern="1200" dirty="0"/>
            <a:t>Le traitement des espaces extérieurs  </a:t>
          </a:r>
        </a:p>
      </dsp:txBody>
      <dsp:txXfrm>
        <a:off x="8564" y="8564"/>
        <a:ext cx="8406724" cy="15830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B4385-5E26-4267-B70C-40B3CEBE5B54}">
      <dsp:nvSpPr>
        <dsp:cNvPr id="0" name=""/>
        <dsp:cNvSpPr/>
      </dsp:nvSpPr>
      <dsp:spPr>
        <a:xfrm>
          <a:off x="0" y="0"/>
          <a:ext cx="8424863" cy="242820"/>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b="1" kern="1200" dirty="0"/>
            <a:t>Dispositions sécurité incendie</a:t>
          </a:r>
        </a:p>
      </dsp:txBody>
      <dsp:txXfrm>
        <a:off x="11853" y="11853"/>
        <a:ext cx="8401157" cy="2191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C2C6D-1A61-4BC9-9E29-BFD9BCFA840E}">
      <dsp:nvSpPr>
        <dsp:cNvPr id="0" name=""/>
        <dsp:cNvSpPr/>
      </dsp:nvSpPr>
      <dsp:spPr>
        <a:xfrm>
          <a:off x="0" y="286"/>
          <a:ext cx="8424863" cy="304200"/>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fr-FR" sz="1300" b="1" kern="1200" dirty="0"/>
            <a:t>Les enjeux</a:t>
          </a:r>
          <a:endParaRPr lang="fr-FR" sz="1300" kern="1200" dirty="0"/>
        </a:p>
      </dsp:txBody>
      <dsp:txXfrm>
        <a:off x="14850" y="15136"/>
        <a:ext cx="8395163" cy="274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C2C6D-1A61-4BC9-9E29-BFD9BCFA840E}">
      <dsp:nvSpPr>
        <dsp:cNvPr id="0" name=""/>
        <dsp:cNvSpPr/>
      </dsp:nvSpPr>
      <dsp:spPr>
        <a:xfrm>
          <a:off x="0" y="286"/>
          <a:ext cx="8424863" cy="304200"/>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fr-FR" sz="1300" b="1" kern="1200" dirty="0"/>
            <a:t>Informations clefs</a:t>
          </a:r>
          <a:endParaRPr lang="fr-FR" sz="1300" kern="1200" dirty="0"/>
        </a:p>
      </dsp:txBody>
      <dsp:txXfrm>
        <a:off x="14850" y="15136"/>
        <a:ext cx="8395163" cy="274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C2C6D-1A61-4BC9-9E29-BFD9BCFA840E}">
      <dsp:nvSpPr>
        <dsp:cNvPr id="0" name=""/>
        <dsp:cNvSpPr/>
      </dsp:nvSpPr>
      <dsp:spPr>
        <a:xfrm>
          <a:off x="0" y="286"/>
          <a:ext cx="8424863" cy="304200"/>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fr-FR" sz="1300" b="1" kern="1200" dirty="0"/>
            <a:t>Description succincte du bâtiment d’un point de vue fonctionnel </a:t>
          </a:r>
          <a:endParaRPr lang="fr-FR" sz="1300" kern="1200" dirty="0"/>
        </a:p>
      </dsp:txBody>
      <dsp:txXfrm>
        <a:off x="14850" y="15136"/>
        <a:ext cx="8395163" cy="2745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8F34DA-B5D5-4A3B-96AD-7B87001F5BDE}">
      <dsp:nvSpPr>
        <dsp:cNvPr id="0" name=""/>
        <dsp:cNvSpPr/>
      </dsp:nvSpPr>
      <dsp:spPr>
        <a:xfrm>
          <a:off x="0" y="895"/>
          <a:ext cx="8424863" cy="538200"/>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fr-FR" sz="2300" b="1" kern="1200" dirty="0"/>
            <a:t>Le calendrier de l’opération de réhabilitation</a:t>
          </a:r>
          <a:endParaRPr lang="fr-FR" sz="2300" kern="1200" dirty="0"/>
        </a:p>
      </dsp:txBody>
      <dsp:txXfrm>
        <a:off x="26273" y="27168"/>
        <a:ext cx="8372317" cy="4856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D18FE-AA58-4D65-8B98-BA55F2FFA9CB}">
      <dsp:nvSpPr>
        <dsp:cNvPr id="0" name=""/>
        <dsp:cNvSpPr/>
      </dsp:nvSpPr>
      <dsp:spPr>
        <a:xfrm>
          <a:off x="0" y="0"/>
          <a:ext cx="8424863" cy="234000"/>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38100" tIns="38100" rIns="38100" bIns="38100" numCol="1" spcCol="1270" anchor="ctr" anchorCtr="0">
          <a:noAutofit/>
        </a:bodyPr>
        <a:lstStyle/>
        <a:p>
          <a:pPr marL="0" lvl="0" indent="0" algn="l" defTabSz="444500" rtl="0">
            <a:lnSpc>
              <a:spcPct val="90000"/>
            </a:lnSpc>
            <a:spcBef>
              <a:spcPct val="0"/>
            </a:spcBef>
            <a:spcAft>
              <a:spcPct val="35000"/>
            </a:spcAft>
            <a:buNone/>
          </a:pPr>
          <a:r>
            <a:rPr lang="fr-FR" sz="1000" b="1" kern="1200" dirty="0"/>
            <a:t> Travaux de curage</a:t>
          </a:r>
          <a:endParaRPr lang="fr-FR" sz="1000" kern="1200" dirty="0"/>
        </a:p>
      </dsp:txBody>
      <dsp:txXfrm>
        <a:off x="11423" y="11423"/>
        <a:ext cx="8402017" cy="2111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8FA8E-8C98-46FE-AB0E-7D0D6BA8308F}">
      <dsp:nvSpPr>
        <dsp:cNvPr id="0" name=""/>
        <dsp:cNvSpPr/>
      </dsp:nvSpPr>
      <dsp:spPr>
        <a:xfrm>
          <a:off x="0" y="0"/>
          <a:ext cx="8424863" cy="210600"/>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34290" tIns="34290" rIns="34290" bIns="34290" numCol="1" spcCol="1270" anchor="ctr" anchorCtr="0">
          <a:noAutofit/>
        </a:bodyPr>
        <a:lstStyle/>
        <a:p>
          <a:pPr marL="0" lvl="0" indent="0" algn="l" defTabSz="400050" rtl="0">
            <a:lnSpc>
              <a:spcPct val="90000"/>
            </a:lnSpc>
            <a:spcBef>
              <a:spcPct val="0"/>
            </a:spcBef>
            <a:spcAft>
              <a:spcPct val="35000"/>
            </a:spcAft>
            <a:buNone/>
          </a:pPr>
          <a:r>
            <a:rPr lang="fr-FR" sz="900" b="1" kern="1200" dirty="0"/>
            <a:t>Présentation fonctionnelle du projet</a:t>
          </a:r>
          <a:endParaRPr lang="fr-FR" sz="900" kern="1200" dirty="0"/>
        </a:p>
      </dsp:txBody>
      <dsp:txXfrm>
        <a:off x="10281" y="10281"/>
        <a:ext cx="8404301" cy="1900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8FA8E-8C98-46FE-AB0E-7D0D6BA8308F}">
      <dsp:nvSpPr>
        <dsp:cNvPr id="0" name=""/>
        <dsp:cNvSpPr/>
      </dsp:nvSpPr>
      <dsp:spPr>
        <a:xfrm>
          <a:off x="0" y="0"/>
          <a:ext cx="8424863" cy="210600"/>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34290" tIns="34290" rIns="34290" bIns="34290" numCol="1" spcCol="1270" anchor="ctr" anchorCtr="0">
          <a:noAutofit/>
        </a:bodyPr>
        <a:lstStyle/>
        <a:p>
          <a:pPr marL="0" lvl="0" indent="0" algn="l" defTabSz="400050" rtl="0">
            <a:lnSpc>
              <a:spcPct val="90000"/>
            </a:lnSpc>
            <a:spcBef>
              <a:spcPct val="0"/>
            </a:spcBef>
            <a:spcAft>
              <a:spcPct val="35000"/>
            </a:spcAft>
            <a:buNone/>
          </a:pPr>
          <a:r>
            <a:rPr lang="fr-FR" sz="900" b="1" kern="1200" dirty="0"/>
            <a:t>Organisation générale des étages</a:t>
          </a:r>
          <a:endParaRPr lang="fr-FR" sz="900" kern="1200" dirty="0"/>
        </a:p>
      </dsp:txBody>
      <dsp:txXfrm>
        <a:off x="10281" y="10281"/>
        <a:ext cx="8404301" cy="19003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18/09/2023</a:t>
            </a:fld>
            <a:endParaRPr lang="fr-FR" dirty="0"/>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1</a:t>
            </a:fld>
            <a:endParaRPr lang="fr-FR" dirty="0"/>
          </a:p>
        </p:txBody>
      </p:sp>
    </p:spTree>
    <p:extLst>
      <p:ext uri="{BB962C8B-B14F-4D97-AF65-F5344CB8AC3E}">
        <p14:creationId xmlns:p14="http://schemas.microsoft.com/office/powerpoint/2010/main" val="3134260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323850" y="4797631"/>
            <a:ext cx="1170000" cy="345869"/>
          </a:xfrm>
          <a:prstGeom prst="rect">
            <a:avLst/>
          </a:prstGeom>
        </p:spPr>
        <p:txBody>
          <a:bodyPr vert="horz" lIns="0" tIns="0" rIns="0" bIns="0" rtlCol="0" anchor="ctr" anchorCtr="0">
            <a:noAutofit/>
          </a:bodyPr>
          <a:lstStyle>
            <a:lvl1pPr algn="l">
              <a:defRPr sz="750" b="1">
                <a:solidFill>
                  <a:schemeClr val="tx1"/>
                </a:solidFill>
              </a:defRPr>
            </a:lvl1pPr>
          </a:lstStyle>
          <a:p>
            <a:fld id="{6A4A60EE-9D13-3442-9796-E718C6343EC1}" type="datetime1">
              <a:rPr lang="fr-FR" cap="all" smtClean="0"/>
              <a:pPr/>
              <a:t>18/09/2023</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323851" y="1248679"/>
            <a:ext cx="8424614" cy="242951"/>
          </a:xfrm>
        </p:spPr>
        <p:txBody>
          <a:bodyPr/>
          <a:lstStyle>
            <a:lvl1pPr marL="9525" indent="85725">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323850" y="1707654"/>
            <a:ext cx="8424334"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Direction régionale et interdépartementale de l'économie, de l'emploi, du travail et des solidarités</a:t>
            </a:r>
          </a:p>
        </p:txBody>
      </p:sp>
    </p:spTree>
    <p:extLst>
      <p:ext uri="{BB962C8B-B14F-4D97-AF65-F5344CB8AC3E}">
        <p14:creationId xmlns:p14="http://schemas.microsoft.com/office/powerpoint/2010/main" val="2724193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23528" y="1563638"/>
            <a:ext cx="2520000" cy="288032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312000" y="1563638"/>
            <a:ext cx="2520000" cy="2860762"/>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263999" y="1563638"/>
            <a:ext cx="2520000" cy="2860762"/>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251C71F6-E0A6-1740-B64F-38F332886BAF}" type="datetime1">
              <a:rPr lang="fr-FR" cap="all" smtClean="0"/>
              <a:pPr/>
              <a:t>18/09/2023</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323850" y="682801"/>
            <a:ext cx="8424863" cy="539991"/>
          </a:xfrm>
        </p:spPr>
        <p:txBody>
          <a:bodyPr/>
          <a:lstStyle/>
          <a:p>
            <a:r>
              <a:rPr lang="fr-FR" dirty="0"/>
              <a:t>Sommaire</a:t>
            </a:r>
          </a:p>
        </p:txBody>
      </p:sp>
      <p:sp>
        <p:nvSpPr>
          <p:cNvPr id="11"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Direction régionale et interdépartementale de l'économie, de l'emploi, du travail et des solidarités</a:t>
            </a:r>
          </a:p>
        </p:txBody>
      </p:sp>
    </p:spTree>
    <p:extLst>
      <p:ext uri="{BB962C8B-B14F-4D97-AF65-F5344CB8AC3E}">
        <p14:creationId xmlns:p14="http://schemas.microsoft.com/office/powerpoint/2010/main" val="2888137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5E6183FC-BA60-7C49-ABF3-B50982741576}" type="datetime1">
              <a:rPr lang="fr-FR" cap="all" smtClean="0"/>
              <a:pPr/>
              <a:t>18/09/2023</a:t>
            </a:fld>
            <a:endParaRPr lang="fr-FR" cap="all" dirty="0"/>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323851" y="1248679"/>
            <a:ext cx="8424614" cy="242951"/>
          </a:xfrm>
        </p:spPr>
        <p:txBody>
          <a:bodyPr/>
          <a:lstStyle>
            <a:lvl1pPr marL="0" indent="95250">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323850" y="682801"/>
            <a:ext cx="8424863" cy="539991"/>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323528" y="1707654"/>
            <a:ext cx="2556471"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3275856" y="1707654"/>
            <a:ext cx="2520000"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6228184" y="1707654"/>
            <a:ext cx="2520000"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Direction régionale et interdépartementale de l'économie, de l'emploi, du travail et des solidarités</a:t>
            </a:r>
          </a:p>
        </p:txBody>
      </p:sp>
    </p:spTree>
    <p:extLst>
      <p:ext uri="{BB962C8B-B14F-4D97-AF65-F5344CB8AC3E}">
        <p14:creationId xmlns:p14="http://schemas.microsoft.com/office/powerpoint/2010/main" val="691346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323528" y="1707654"/>
            <a:ext cx="2520000"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0597CDB5-73DC-8641-8CC1-FAD9379FD627}" type="datetime1">
              <a:rPr lang="fr-FR" cap="all" smtClean="0"/>
              <a:pPr/>
              <a:t>18/09/2023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323851" y="1248679"/>
            <a:ext cx="8424614" cy="242951"/>
          </a:xfrm>
        </p:spPr>
        <p:txBody>
          <a:bodyPr/>
          <a:lstStyle>
            <a:lvl1pPr marL="0" indent="95250">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323850" y="682801"/>
            <a:ext cx="8424863" cy="539991"/>
          </a:xfrm>
        </p:spPr>
        <p:txBody>
          <a:bodyPr/>
          <a:lstStyle/>
          <a:p>
            <a:r>
              <a:rPr lang="fr-FR" dirty="0"/>
              <a:t>Titre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3131840" y="1707654"/>
            <a:ext cx="5616624" cy="2880320"/>
          </a:xfrm>
        </p:spPr>
        <p:txBody>
          <a:bodyPr/>
          <a:lstStyle/>
          <a:p>
            <a:r>
              <a:rPr lang="fr-FR"/>
              <a:t>Cliquez sur l'icône pour ajouter une image</a:t>
            </a:r>
          </a:p>
        </p:txBody>
      </p:sp>
      <p:sp>
        <p:nvSpPr>
          <p:cNvPr id="9"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Direction régionale et interdépartementale de l'économie, de l'emploi, du travail et des solidarités</a:t>
            </a:r>
          </a:p>
        </p:txBody>
      </p:sp>
    </p:spTree>
    <p:extLst>
      <p:ext uri="{BB962C8B-B14F-4D97-AF65-F5344CB8AC3E}">
        <p14:creationId xmlns:p14="http://schemas.microsoft.com/office/powerpoint/2010/main" val="2077185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6228184" y="1707654"/>
            <a:ext cx="2520000"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8E1290DD-BE4D-794B-919C-D565D1B9C67D}" type="datetime1">
              <a:rPr lang="fr-FR" cap="all" smtClean="0"/>
              <a:pPr/>
              <a:t>18/09/2023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323851" y="1248679"/>
            <a:ext cx="8424614" cy="242951"/>
          </a:xfrm>
        </p:spPr>
        <p:txBody>
          <a:bodyPr/>
          <a:lstStyle>
            <a:lvl1pPr marL="0" indent="95250">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323850" y="682801"/>
            <a:ext cx="8424863" cy="539991"/>
          </a:xfrm>
        </p:spPr>
        <p:txBody>
          <a:bodyPr/>
          <a:lstStyle/>
          <a:p>
            <a:r>
              <a:rPr lang="fr-FR" dirty="0"/>
              <a:t>Titre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323528" y="1707654"/>
            <a:ext cx="5761038" cy="2879725"/>
          </a:xfrm>
        </p:spPr>
        <p:txBody>
          <a:bodyPr/>
          <a:lstStyle/>
          <a:p>
            <a:r>
              <a:rPr lang="fr-FR"/>
              <a:t>Cliquez sur l'icône pour ajouter un graphique</a:t>
            </a:r>
          </a:p>
        </p:txBody>
      </p:sp>
      <p:sp>
        <p:nvSpPr>
          <p:cNvPr id="9"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Direction régionale et interdépartementale de l'économie, de l'emploi, du travail et des solidarités</a:t>
            </a:r>
          </a:p>
        </p:txBody>
      </p:sp>
    </p:spTree>
    <p:extLst>
      <p:ext uri="{BB962C8B-B14F-4D97-AF65-F5344CB8AC3E}">
        <p14:creationId xmlns:p14="http://schemas.microsoft.com/office/powerpoint/2010/main" val="2044116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bwMode="gray">
          <a:xfrm>
            <a:off x="323850" y="2139702"/>
            <a:ext cx="8424000" cy="2293224"/>
          </a:xfrm>
        </p:spPr>
        <p:txBody>
          <a:bodyPr/>
          <a:lstStyle>
            <a:lvl1pPr>
              <a:lnSpc>
                <a:spcPct val="90000"/>
              </a:lnSpc>
              <a:spcAft>
                <a:spcPts val="0"/>
              </a:spcAft>
              <a:defRPr sz="3250" b="1" cap="all" baseline="0"/>
            </a:lvl1pPr>
            <a:lvl2pPr marL="92075" indent="0">
              <a:spcBef>
                <a:spcPts val="500"/>
              </a:spcBef>
              <a:spcAft>
                <a:spcPts val="0"/>
              </a:spcAft>
              <a:buNone/>
              <a:tabLst/>
              <a:defRPr sz="1850"/>
            </a:lvl2pPr>
          </a:lstStyle>
          <a:p>
            <a:pPr lvl="0"/>
            <a:r>
              <a:rPr lang="fr-FR" dirty="0"/>
              <a:t>Titre</a:t>
            </a:r>
          </a:p>
          <a:p>
            <a:pPr lvl="1"/>
            <a:r>
              <a:rPr lang="fr-FR" dirty="0"/>
              <a:t>Sous-titre</a:t>
            </a:r>
          </a:p>
        </p:txBody>
      </p:sp>
      <p:cxnSp>
        <p:nvCxnSpPr>
          <p:cNvPr id="12" name="Connecteur droit 11"/>
          <p:cNvCxnSpPr>
            <a:cxnSpLocks/>
          </p:cNvCxnSpPr>
          <p:nvPr/>
        </p:nvCxnSpPr>
        <p:spPr bwMode="gray">
          <a:xfrm>
            <a:off x="323850" y="4784400"/>
            <a:ext cx="8424614"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D7698221-35EF-134F-B87A-568DECC70F29}" type="datetime1">
              <a:rPr lang="fr-FR" cap="all" smtClean="0"/>
              <a:pPr/>
              <a:t>18/09/2023</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215" y="490127"/>
            <a:ext cx="3256970" cy="1016349"/>
          </a:xfrm>
          <a:prstGeom prst="rect">
            <a:avLst/>
          </a:prstGeom>
        </p:spPr>
      </p:pic>
    </p:spTree>
    <p:extLst>
      <p:ext uri="{BB962C8B-B14F-4D97-AF65-F5344CB8AC3E}">
        <p14:creationId xmlns:p14="http://schemas.microsoft.com/office/powerpoint/2010/main" val="278581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738000"/>
            <a:ext cx="9144000" cy="4443958"/>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364285" y="4797631"/>
            <a:ext cx="1170000" cy="345869"/>
          </a:xfrm>
          <a:prstGeom prst="rect">
            <a:avLst/>
          </a:prstGeom>
        </p:spPr>
        <p:txBody>
          <a:bodyPr vert="horz" lIns="0" tIns="0" rIns="0" bIns="0" rtlCol="0" anchor="ctr" anchorCtr="0">
            <a:noAutofit/>
          </a:bodyPr>
          <a:lstStyle>
            <a:lvl1pPr algn="l">
              <a:defRPr sz="750" b="1">
                <a:solidFill>
                  <a:schemeClr val="bg1"/>
                </a:solidFill>
              </a:defRPr>
            </a:lvl1pPr>
          </a:lstStyle>
          <a:p>
            <a:fld id="{5F7325A3-5315-1B4B-A0D9-112471EB5837}" type="datetime1">
              <a:rPr lang="fr-FR" cap="all" smtClean="0"/>
              <a:pPr/>
              <a:t>18/09/2023</a:t>
            </a:fld>
            <a:endParaRPr lang="fr-FR" cap="all" dirty="0"/>
          </a:p>
        </p:txBody>
      </p:sp>
      <p:sp>
        <p:nvSpPr>
          <p:cNvPr id="2" name="Titre 1"/>
          <p:cNvSpPr>
            <a:spLocks noGrp="1"/>
          </p:cNvSpPr>
          <p:nvPr>
            <p:ph type="title" hasCustomPrompt="1"/>
          </p:nvPr>
        </p:nvSpPr>
        <p:spPr bwMode="gray">
          <a:xfrm>
            <a:off x="359999" y="738000"/>
            <a:ext cx="8424000" cy="40464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396000" indent="-396000">
              <a:buFont typeface="+mj-lt"/>
              <a:buAutoNum type="arabicPeriod"/>
              <a:defRPr sz="3250">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bg1"/>
                </a:solidFill>
              </a:defRPr>
            </a:lvl1pPr>
          </a:lstStyle>
          <a:p>
            <a:fld id="{733122C9-A0B9-462F-8757-0847AD287B63}" type="slidenum">
              <a:rPr lang="fr-FR" smtClean="0"/>
              <a:pPr/>
              <a:t>‹N°›</a:t>
            </a:fld>
            <a:endParaRPr lang="fr-FR" dirty="0"/>
          </a:p>
        </p:txBody>
      </p:sp>
      <p:sp>
        <p:nvSpPr>
          <p:cNvPr id="9"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Direction régionale et interdépartementale de l'économie, de l'emploi, du travail et des solidarités</a:t>
            </a:r>
          </a:p>
        </p:txBody>
      </p:sp>
    </p:spTree>
    <p:extLst>
      <p:ext uri="{BB962C8B-B14F-4D97-AF65-F5344CB8AC3E}">
        <p14:creationId xmlns:p14="http://schemas.microsoft.com/office/powerpoint/2010/main" val="1076546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4EA19884-7A29-DC4E-9311-A62E54788E52}" type="datetime1">
              <a:rPr lang="fr-FR" smtClean="0"/>
              <a:t>18/09/2023</a:t>
            </a:fld>
            <a:endParaRPr lang="fr-FR" dirty="0"/>
          </a:p>
        </p:txBody>
      </p:sp>
      <p:sp>
        <p:nvSpPr>
          <p:cNvPr id="6" name="Espace réservé du numéro de diapositive 5"/>
          <p:cNvSpPr>
            <a:spLocks noGrp="1"/>
          </p:cNvSpPr>
          <p:nvPr>
            <p:ph type="sldNum" sz="quarter" idx="12"/>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3568" y="1263059"/>
            <a:ext cx="5104533" cy="1592889"/>
          </a:xfrm>
          <a:prstGeom prst="rect">
            <a:avLst/>
          </a:prstGeom>
        </p:spPr>
      </p:pic>
    </p:spTree>
    <p:extLst>
      <p:ext uri="{BB962C8B-B14F-4D97-AF65-F5344CB8AC3E}">
        <p14:creationId xmlns:p14="http://schemas.microsoft.com/office/powerpoint/2010/main" val="2127407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B596528-4908-4B73-8DD3-AE2314F70952}" type="datetimeFigureOut">
              <a:rPr lang="fr-FR" smtClean="0"/>
              <a:t>18/09/2023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41D2526-704B-4CC5-8102-08197B7933F7}" type="slidenum">
              <a:rPr lang="fr-FR" smtClean="0"/>
              <a:t>‹N°›</a:t>
            </a:fld>
            <a:endParaRPr lang="fr-FR"/>
          </a:p>
        </p:txBody>
      </p:sp>
    </p:spTree>
    <p:extLst>
      <p:ext uri="{BB962C8B-B14F-4D97-AF65-F5344CB8AC3E}">
        <p14:creationId xmlns:p14="http://schemas.microsoft.com/office/powerpoint/2010/main" val="3658438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323850" y="1707654"/>
            <a:ext cx="8424863" cy="2952325"/>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Direction régionale et interdépartementale de l'économie, de l'emploi, du travail et des solidarités</a:t>
            </a:r>
          </a:p>
        </p:txBody>
      </p:sp>
      <p:sp>
        <p:nvSpPr>
          <p:cNvPr id="6" name="Espace réservé du numéro de diapositive 5"/>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323850" y="4784400"/>
            <a:ext cx="8424614"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323850" y="682801"/>
            <a:ext cx="8424863" cy="539991"/>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315703" y="4783500"/>
            <a:ext cx="2057400" cy="274637"/>
          </a:xfrm>
          <a:prstGeom prst="rect">
            <a:avLst/>
          </a:prstGeom>
        </p:spPr>
        <p:txBody>
          <a:bodyPr vert="horz" lIns="91440" tIns="45720" rIns="91440" bIns="45720" rtlCol="0" anchor="ctr"/>
          <a:lstStyle>
            <a:lvl1pPr algn="l">
              <a:defRPr sz="750" b="1">
                <a:solidFill>
                  <a:schemeClr val="tx1"/>
                </a:solidFill>
              </a:defRPr>
            </a:lvl1pPr>
          </a:lstStyle>
          <a:p>
            <a:fld id="{B858D49A-5A7A-574D-A0ED-52B5C1EFA876}" type="datetime1">
              <a:rPr lang="fr-FR" cap="all" smtClean="0"/>
              <a:pPr/>
              <a:t>18/09/2023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433B51AF-3A50-3342-8D79-F2F92F59917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gray">
          <a:xfrm>
            <a:off x="345901" y="176045"/>
            <a:ext cx="481683" cy="426490"/>
          </a:xfrm>
          <a:prstGeom prst="rect">
            <a:avLst/>
          </a:prstGeom>
        </p:spPr>
      </p:pic>
    </p:spTree>
    <p:extLst>
      <p:ext uri="{BB962C8B-B14F-4D97-AF65-F5344CB8AC3E}">
        <p14:creationId xmlns:p14="http://schemas.microsoft.com/office/powerpoint/2010/main" val="358592806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Lst>
  <p:hf hdr="0"/>
  <p:txStyles>
    <p:title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p:titleStyle>
    <p:body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7.emf"/><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8.emf"/><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4.emf"/><Relationship Id="rId7" Type="http://schemas.openxmlformats.org/officeDocument/2006/relationships/diagramColors" Target="../diagrams/colors10.xml"/><Relationship Id="rId2"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31.emf"/><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Layout" Target="../diagrams/layout16.xml"/><Relationship Id="rId7" Type="http://schemas.openxmlformats.org/officeDocument/2006/relationships/image" Target="../media/image34.jpeg"/><Relationship Id="rId2" Type="http://schemas.openxmlformats.org/officeDocument/2006/relationships/diagramData" Target="../diagrams/data16.xml"/><Relationship Id="rId1" Type="http://schemas.openxmlformats.org/officeDocument/2006/relationships/slideLayout" Target="../slideLayouts/slideLayout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 Id="rId9"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37.jpeg"/><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4.xml"/><Relationship Id="rId4" Type="http://schemas.openxmlformats.org/officeDocument/2006/relationships/image" Target="../media/image40.emf"/></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pn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Layout" Target="../diagrams/layout6.xml"/><Relationship Id="rId7" Type="http://schemas.openxmlformats.org/officeDocument/2006/relationships/image" Target="../media/image7.jpeg"/><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9.jpeg"/></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7.xml"/><Relationship Id="rId7" Type="http://schemas.openxmlformats.org/officeDocument/2006/relationships/image" Target="../media/image10.jpeg"/><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13.jpeg"/><Relationship Id="rId4" Type="http://schemas.openxmlformats.org/officeDocument/2006/relationships/diagramQuickStyle" Target="../diagrams/quickStyle7.xml"/><Relationship Id="rId9"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a:xfrm>
            <a:off x="467544" y="1707654"/>
            <a:ext cx="5832648" cy="2293224"/>
          </a:xfrm>
        </p:spPr>
        <p:txBody>
          <a:bodyPr/>
          <a:lstStyle/>
          <a:p>
            <a:pPr algn="ctr"/>
            <a:endParaRPr lang="fr-FR" sz="2400" dirty="0"/>
          </a:p>
          <a:p>
            <a:pPr algn="ctr"/>
            <a:r>
              <a:rPr lang="fr-FR" sz="2000" cap="none" dirty="0">
                <a:latin typeface="Arial Black" panose="020B0A04020102020204" pitchFamily="34" charset="0"/>
              </a:rPr>
              <a:t>Le projet Niemeyer</a:t>
            </a:r>
          </a:p>
          <a:p>
            <a:pPr algn="ctr"/>
            <a:r>
              <a:rPr lang="fr-FR" sz="2000" cap="none" dirty="0"/>
              <a:t>F3SCT de l’UR du 3 octobre 2023</a:t>
            </a:r>
          </a:p>
          <a:p>
            <a:pPr algn="ctr"/>
            <a:endParaRPr lang="fr-FR" sz="2000" cap="none" dirty="0"/>
          </a:p>
          <a:p>
            <a:pPr algn="ctr"/>
            <a:endParaRPr lang="fr-FR" sz="2000" cap="none" dirty="0"/>
          </a:p>
          <a:p>
            <a:pPr algn="ctr"/>
            <a:r>
              <a:rPr lang="fr-FR" sz="2000" cap="none" dirty="0"/>
              <a:t>Réhabilitation du bâtiment d’Oscar Niemeyer à </a:t>
            </a:r>
            <a:r>
              <a:rPr lang="fr-FR" sz="2000" cap="none" dirty="0" err="1"/>
              <a:t>à</a:t>
            </a:r>
            <a:r>
              <a:rPr lang="fr-FR" sz="2000" cap="none" dirty="0"/>
              <a:t> Saint-Denis</a:t>
            </a:r>
          </a:p>
        </p:txBody>
      </p:sp>
      <p:sp>
        <p:nvSpPr>
          <p:cNvPr id="3" name="Espace réservé de la date 2"/>
          <p:cNvSpPr>
            <a:spLocks noGrp="1"/>
          </p:cNvSpPr>
          <p:nvPr>
            <p:ph type="dt" sz="half" idx="2"/>
          </p:nvPr>
        </p:nvSpPr>
        <p:spPr/>
        <p:txBody>
          <a:bodyPr/>
          <a:lstStyle/>
          <a:p>
            <a:fld id="{D7698221-35EF-134F-B87A-568DECC70F29}" type="datetime1">
              <a:rPr lang="fr-FR" cap="all" smtClean="0"/>
              <a:pPr/>
              <a:t>18/09/2023</a:t>
            </a:fld>
            <a:endParaRPr lang="fr-FR" cap="all" dirty="0"/>
          </a:p>
        </p:txBody>
      </p:sp>
      <p:sp>
        <p:nvSpPr>
          <p:cNvPr id="4" name="Espace réservé du numéro de diapositive 3"/>
          <p:cNvSpPr>
            <a:spLocks noGrp="1"/>
          </p:cNvSpPr>
          <p:nvPr>
            <p:ph type="sldNum" sz="quarter" idx="4"/>
          </p:nvPr>
        </p:nvSpPr>
        <p:spPr/>
        <p:txBody>
          <a:bodyPr/>
          <a:lstStyle/>
          <a:p>
            <a:fld id="{733122C9-A0B9-462F-8757-0847AD287B63}" type="slidenum">
              <a:rPr lang="fr-FR" smtClean="0"/>
              <a:pPr/>
              <a:t>1</a:t>
            </a:fld>
            <a:endParaRPr lang="fr-FR" dirty="0"/>
          </a:p>
        </p:txBody>
      </p:sp>
      <p:pic>
        <p:nvPicPr>
          <p:cNvPr id="6" name="Image 5">
            <a:extLst>
              <a:ext uri="{FF2B5EF4-FFF2-40B4-BE49-F238E27FC236}">
                <a16:creationId xmlns:a16="http://schemas.microsoft.com/office/drawing/2014/main" id="{0C4E9398-900D-4B9D-B08B-F2A47DDFEAC3}"/>
              </a:ext>
            </a:extLst>
          </p:cNvPr>
          <p:cNvPicPr>
            <a:picLocks noChangeAspect="1"/>
          </p:cNvPicPr>
          <p:nvPr/>
        </p:nvPicPr>
        <p:blipFill>
          <a:blip r:embed="rId3"/>
          <a:stretch>
            <a:fillRect/>
          </a:stretch>
        </p:blipFill>
        <p:spPr>
          <a:xfrm>
            <a:off x="6084168" y="699542"/>
            <a:ext cx="2736304" cy="3456384"/>
          </a:xfrm>
          <a:prstGeom prst="rect">
            <a:avLst/>
          </a:prstGeom>
        </p:spPr>
      </p:pic>
    </p:spTree>
    <p:extLst>
      <p:ext uri="{BB962C8B-B14F-4D97-AF65-F5344CB8AC3E}">
        <p14:creationId xmlns:p14="http://schemas.microsoft.com/office/powerpoint/2010/main" val="478335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01D83B9-2119-33EE-BE3F-77A959334F1D}"/>
              </a:ext>
            </a:extLst>
          </p:cNvPr>
          <p:cNvSpPr>
            <a:spLocks noGrp="1"/>
          </p:cNvSpPr>
          <p:nvPr>
            <p:ph type="sldNum" sz="quarter" idx="12"/>
          </p:nvPr>
        </p:nvSpPr>
        <p:spPr/>
        <p:txBody>
          <a:bodyPr/>
          <a:lstStyle/>
          <a:p>
            <a:fld id="{733122C9-A0B9-462F-8757-0847AD287B63}" type="slidenum">
              <a:rPr lang="fr-FR" smtClean="0"/>
              <a:pPr/>
              <a:t>10</a:t>
            </a:fld>
            <a:endParaRPr lang="fr-FR" dirty="0"/>
          </a:p>
        </p:txBody>
      </p:sp>
      <p:sp>
        <p:nvSpPr>
          <p:cNvPr id="4" name="Espace réservé de la date 3">
            <a:extLst>
              <a:ext uri="{FF2B5EF4-FFF2-40B4-BE49-F238E27FC236}">
                <a16:creationId xmlns:a16="http://schemas.microsoft.com/office/drawing/2014/main" id="{0DD580EE-BC71-D5F1-8DE5-CB431FA87A21}"/>
              </a:ext>
            </a:extLst>
          </p:cNvPr>
          <p:cNvSpPr>
            <a:spLocks noGrp="1"/>
          </p:cNvSpPr>
          <p:nvPr>
            <p:ph type="dt" sz="half" idx="2"/>
          </p:nvPr>
        </p:nvSpPr>
        <p:spPr/>
        <p:txBody>
          <a:bodyPr/>
          <a:lstStyle/>
          <a:p>
            <a:fld id="{0597CDB5-73DC-8641-8CC1-FAD9379FD627}" type="datetime1">
              <a:rPr lang="fr-FR" cap="all" smtClean="0"/>
              <a:pPr/>
              <a:t>18/09/2023</a:t>
            </a:fld>
            <a:endParaRPr lang="fr-FR" cap="all" dirty="0"/>
          </a:p>
        </p:txBody>
      </p:sp>
      <p:sp>
        <p:nvSpPr>
          <p:cNvPr id="5" name="Espace réservé du texte 4">
            <a:extLst>
              <a:ext uri="{FF2B5EF4-FFF2-40B4-BE49-F238E27FC236}">
                <a16:creationId xmlns:a16="http://schemas.microsoft.com/office/drawing/2014/main" id="{A3656612-4888-785C-7C7B-0DCDAEAFB462}"/>
              </a:ext>
            </a:extLst>
          </p:cNvPr>
          <p:cNvSpPr>
            <a:spLocks noGrp="1"/>
          </p:cNvSpPr>
          <p:nvPr>
            <p:ph type="body" sz="quarter" idx="13"/>
          </p:nvPr>
        </p:nvSpPr>
        <p:spPr>
          <a:xfrm>
            <a:off x="376061" y="822302"/>
            <a:ext cx="791517" cy="242951"/>
          </a:xfrm>
        </p:spPr>
        <p:txBody>
          <a:bodyPr/>
          <a:lstStyle/>
          <a:p>
            <a:r>
              <a:rPr lang="fr-FR" sz="900" dirty="0"/>
              <a:t>Juin 2023</a:t>
            </a:r>
          </a:p>
        </p:txBody>
      </p:sp>
      <p:sp>
        <p:nvSpPr>
          <p:cNvPr id="8" name="Espace réservé du pied de page 7">
            <a:extLst>
              <a:ext uri="{FF2B5EF4-FFF2-40B4-BE49-F238E27FC236}">
                <a16:creationId xmlns:a16="http://schemas.microsoft.com/office/drawing/2014/main" id="{58F15946-7AF1-E002-A955-A5C1BB64CFD6}"/>
              </a:ext>
            </a:extLst>
          </p:cNvPr>
          <p:cNvSpPr>
            <a:spLocks noGrp="1"/>
          </p:cNvSpPr>
          <p:nvPr>
            <p:ph type="ftr" sz="quarter" idx="3"/>
          </p:nvPr>
        </p:nvSpPr>
        <p:spPr/>
        <p:txBody>
          <a:bodyPr/>
          <a:lstStyle/>
          <a:p>
            <a:r>
              <a:rPr lang="fr-FR"/>
              <a:t>Direction régionale et interdépartementale de l'économie, de l'emploi, du travail et des solidarités</a:t>
            </a:r>
            <a:endParaRPr lang="fr-FR" dirty="0"/>
          </a:p>
        </p:txBody>
      </p:sp>
      <p:sp>
        <p:nvSpPr>
          <p:cNvPr id="11" name="Rectangle : coins arrondis 10">
            <a:extLst>
              <a:ext uri="{FF2B5EF4-FFF2-40B4-BE49-F238E27FC236}">
                <a16:creationId xmlns:a16="http://schemas.microsoft.com/office/drawing/2014/main" id="{8D421EEE-5267-0F3A-E04A-866DB5759725}"/>
              </a:ext>
            </a:extLst>
          </p:cNvPr>
          <p:cNvSpPr/>
          <p:nvPr/>
        </p:nvSpPr>
        <p:spPr>
          <a:xfrm>
            <a:off x="323528" y="495596"/>
            <a:ext cx="7920880" cy="2695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fr-FR" sz="1000" b="1" dirty="0"/>
              <a:t>La dépose des façades</a:t>
            </a:r>
          </a:p>
        </p:txBody>
      </p:sp>
      <p:pic>
        <p:nvPicPr>
          <p:cNvPr id="14" name="Espace réservé pour une image  13" descr="Une image contenant plein air, ciel, arbre, architecture&#10;&#10;Description générée automatiquement">
            <a:extLst>
              <a:ext uri="{FF2B5EF4-FFF2-40B4-BE49-F238E27FC236}">
                <a16:creationId xmlns:a16="http://schemas.microsoft.com/office/drawing/2014/main" id="{45E29814-32DA-1CB5-099C-0F0A29A93697}"/>
              </a:ext>
            </a:extLst>
          </p:cNvPr>
          <p:cNvPicPr>
            <a:picLocks noGrp="1" noChangeAspect="1"/>
          </p:cNvPicPr>
          <p:nvPr>
            <p:ph type="pic" sz="quarter" idx="15"/>
          </p:nvPr>
        </p:nvPicPr>
        <p:blipFill>
          <a:blip r:embed="rId2"/>
          <a:srcRect t="11569" b="11569"/>
          <a:stretch>
            <a:fillRect/>
          </a:stretch>
        </p:blipFill>
        <p:spPr>
          <a:xfrm>
            <a:off x="3643617" y="2830239"/>
            <a:ext cx="4384768" cy="2117775"/>
          </a:xfrm>
        </p:spPr>
      </p:pic>
      <p:pic>
        <p:nvPicPr>
          <p:cNvPr id="16" name="Image 15" descr="Une image contenant bâtiment, ciel, plein air, architecture&#10;&#10;Description générée automatiquement">
            <a:extLst>
              <a:ext uri="{FF2B5EF4-FFF2-40B4-BE49-F238E27FC236}">
                <a16:creationId xmlns:a16="http://schemas.microsoft.com/office/drawing/2014/main" id="{CA908C65-6CFD-C655-859B-CB14218B8CAE}"/>
              </a:ext>
            </a:extLst>
          </p:cNvPr>
          <p:cNvPicPr>
            <a:picLocks noChangeAspect="1"/>
          </p:cNvPicPr>
          <p:nvPr/>
        </p:nvPicPr>
        <p:blipFill>
          <a:blip r:embed="rId3"/>
          <a:stretch>
            <a:fillRect/>
          </a:stretch>
        </p:blipFill>
        <p:spPr>
          <a:xfrm>
            <a:off x="771820" y="1500906"/>
            <a:ext cx="2208997" cy="3311372"/>
          </a:xfrm>
          <a:prstGeom prst="rect">
            <a:avLst/>
          </a:prstGeom>
        </p:spPr>
      </p:pic>
      <p:pic>
        <p:nvPicPr>
          <p:cNvPr id="19" name="Image 18" descr="Une image contenant plein air, ciel, bâtiment, arbre&#10;&#10;Description générée automatiquement">
            <a:extLst>
              <a:ext uri="{FF2B5EF4-FFF2-40B4-BE49-F238E27FC236}">
                <a16:creationId xmlns:a16="http://schemas.microsoft.com/office/drawing/2014/main" id="{12FBC5BE-0934-A10D-310C-C1068F2D1CDA}"/>
              </a:ext>
            </a:extLst>
          </p:cNvPr>
          <p:cNvPicPr>
            <a:picLocks noChangeAspect="1"/>
          </p:cNvPicPr>
          <p:nvPr/>
        </p:nvPicPr>
        <p:blipFill>
          <a:blip r:embed="rId4"/>
          <a:stretch>
            <a:fillRect/>
          </a:stretch>
        </p:blipFill>
        <p:spPr>
          <a:xfrm>
            <a:off x="3643616" y="495596"/>
            <a:ext cx="4384768" cy="2263400"/>
          </a:xfrm>
          <a:prstGeom prst="rect">
            <a:avLst/>
          </a:prstGeom>
        </p:spPr>
      </p:pic>
    </p:spTree>
    <p:extLst>
      <p:ext uri="{BB962C8B-B14F-4D97-AF65-F5344CB8AC3E}">
        <p14:creationId xmlns:p14="http://schemas.microsoft.com/office/powerpoint/2010/main" val="1794982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e 5"/>
          <p:cNvGraphicFramePr/>
          <p:nvPr>
            <p:extLst>
              <p:ext uri="{D42A27DB-BD31-4B8C-83A1-F6EECF244321}">
                <p14:modId xmlns:p14="http://schemas.microsoft.com/office/powerpoint/2010/main" val="359124124"/>
              </p:ext>
            </p:extLst>
          </p:nvPr>
        </p:nvGraphicFramePr>
        <p:xfrm>
          <a:off x="323850" y="682801"/>
          <a:ext cx="8424863" cy="232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 2">
            <a:extLst>
              <a:ext uri="{FF2B5EF4-FFF2-40B4-BE49-F238E27FC236}">
                <a16:creationId xmlns:a16="http://schemas.microsoft.com/office/drawing/2014/main" id="{FD30C5DE-7215-729E-7C9E-E59A0E7852E6}"/>
              </a:ext>
            </a:extLst>
          </p:cNvPr>
          <p:cNvPicPr>
            <a:picLocks noChangeAspect="1"/>
          </p:cNvPicPr>
          <p:nvPr/>
        </p:nvPicPr>
        <p:blipFill>
          <a:blip r:embed="rId7"/>
          <a:stretch>
            <a:fillRect/>
          </a:stretch>
        </p:blipFill>
        <p:spPr>
          <a:xfrm>
            <a:off x="827584" y="987574"/>
            <a:ext cx="7128792" cy="3672408"/>
          </a:xfrm>
          <a:prstGeom prst="rect">
            <a:avLst/>
          </a:prstGeom>
        </p:spPr>
      </p:pic>
      <p:sp>
        <p:nvSpPr>
          <p:cNvPr id="4" name="ZoneTexte 3">
            <a:extLst>
              <a:ext uri="{FF2B5EF4-FFF2-40B4-BE49-F238E27FC236}">
                <a16:creationId xmlns:a16="http://schemas.microsoft.com/office/drawing/2014/main" id="{EF1AF088-C9E1-EC28-3EEA-86667CA6EAFA}"/>
              </a:ext>
            </a:extLst>
          </p:cNvPr>
          <p:cNvSpPr txBox="1"/>
          <p:nvPr/>
        </p:nvSpPr>
        <p:spPr>
          <a:xfrm>
            <a:off x="3491880" y="4371950"/>
            <a:ext cx="2304256" cy="196977"/>
          </a:xfrm>
          <a:prstGeom prst="rect">
            <a:avLst/>
          </a:prstGeom>
          <a:noFill/>
        </p:spPr>
        <p:txBody>
          <a:bodyPr wrap="square">
            <a:spAutoFit/>
          </a:bodyPr>
          <a:lstStyle/>
          <a:p>
            <a:r>
              <a:rPr lang="fr-FR" sz="680" b="1" i="1" u="none" strike="noStrike" baseline="0" dirty="0">
                <a:latin typeface="Verdana" panose="020B0604030504040204" pitchFamily="34" charset="0"/>
              </a:rPr>
              <a:t>Vue projetée du hall d’entrée</a:t>
            </a:r>
            <a:endParaRPr lang="fr-FR" sz="680" b="1" i="1" dirty="0"/>
          </a:p>
        </p:txBody>
      </p:sp>
    </p:spTree>
    <p:extLst>
      <p:ext uri="{BB962C8B-B14F-4D97-AF65-F5344CB8AC3E}">
        <p14:creationId xmlns:p14="http://schemas.microsoft.com/office/powerpoint/2010/main" val="1320796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
            <a:extLst>
              <a:ext uri="{FF2B5EF4-FFF2-40B4-BE49-F238E27FC236}">
                <a16:creationId xmlns:a16="http://schemas.microsoft.com/office/drawing/2014/main" id="{AB5CEC6A-9374-B5BF-37EE-E652F7CDC0D6}"/>
              </a:ext>
            </a:extLst>
          </p:cNvPr>
          <p:cNvSpPr>
            <a:spLocks noGrp="1"/>
          </p:cNvSpPr>
          <p:nvPr>
            <p:ph type="sldNum" sz="quarter" idx="12"/>
          </p:nvPr>
        </p:nvSpPr>
        <p:spPr>
          <a:xfrm>
            <a:off x="7398713" y="4783500"/>
            <a:ext cx="1350000" cy="360000"/>
          </a:xfrm>
        </p:spPr>
        <p:txBody>
          <a:bodyPr/>
          <a:lstStyle/>
          <a:p>
            <a:pPr>
              <a:spcAft>
                <a:spcPts val="600"/>
              </a:spcAft>
            </a:pPr>
            <a:fld id="{733122C9-A0B9-462F-8757-0847AD287B63}" type="slidenum">
              <a:rPr lang="fr-FR" smtClean="0"/>
              <a:pPr>
                <a:spcAft>
                  <a:spcPts val="600"/>
                </a:spcAft>
              </a:pPr>
              <a:t>12</a:t>
            </a:fld>
            <a:endParaRPr lang="fr-FR"/>
          </a:p>
        </p:txBody>
      </p:sp>
      <p:sp>
        <p:nvSpPr>
          <p:cNvPr id="20" name="Text Placeholder 2">
            <a:extLst>
              <a:ext uri="{FF2B5EF4-FFF2-40B4-BE49-F238E27FC236}">
                <a16:creationId xmlns:a16="http://schemas.microsoft.com/office/drawing/2014/main" id="{60C4C283-089F-6BB2-E0DB-8DD24FF93E9C}"/>
              </a:ext>
            </a:extLst>
          </p:cNvPr>
          <p:cNvSpPr>
            <a:spLocks noGrp="1"/>
          </p:cNvSpPr>
          <p:nvPr>
            <p:ph type="body" sz="quarter" idx="14"/>
          </p:nvPr>
        </p:nvSpPr>
        <p:spPr>
          <a:xfrm>
            <a:off x="274285" y="1491630"/>
            <a:ext cx="2520000" cy="2926599"/>
          </a:xfrm>
        </p:spPr>
        <p:txBody>
          <a:bodyPr/>
          <a:lstStyle/>
          <a:p>
            <a:pPr algn="just"/>
            <a:r>
              <a:rPr lang="fr-FR" sz="1000" b="0" i="0" u="none" strike="noStrike" baseline="0" dirty="0">
                <a:latin typeface="Arial" panose="020B0604020202020204" pitchFamily="34" charset="0"/>
              </a:rPr>
              <a:t>Le bâtiment est construit selon un plan en forme de Y : deux ailes qui se rejoignent en leur centre pour former un cercle</a:t>
            </a:r>
            <a:r>
              <a:rPr lang="fr-FR" sz="1000" b="0" i="0" u="none" strike="noStrike" baseline="0" dirty="0">
                <a:latin typeface="ArialMT"/>
              </a:rPr>
              <a:t>. A l’intersection de ces deux ailes se trouve le noyau de circulation </a:t>
            </a:r>
            <a:r>
              <a:rPr lang="fr-FR" sz="1000" b="0" i="0" u="none" strike="noStrike" baseline="0" dirty="0">
                <a:latin typeface="Arial" panose="020B0604020202020204" pitchFamily="34" charset="0"/>
              </a:rPr>
              <a:t>verticale qui distribue les différents niveaux. Deux autres escaliers sont repartis dans les ailes. </a:t>
            </a:r>
          </a:p>
          <a:p>
            <a:pPr algn="just"/>
            <a:r>
              <a:rPr lang="fr-FR" sz="1000" b="0" i="0" u="none" strike="noStrike" baseline="0" dirty="0">
                <a:latin typeface="ArialMT"/>
              </a:rPr>
              <a:t>Dans la démarche d’amélioration de la situation ex</a:t>
            </a:r>
            <a:r>
              <a:rPr lang="fr-FR" sz="1000" b="0" i="0" u="none" strike="noStrike" baseline="0" dirty="0">
                <a:latin typeface="Arial" panose="020B0604020202020204" pitchFamily="34" charset="0"/>
              </a:rPr>
              <a:t>istante en matière de sécurité incendie et de conservation patrimoniale, </a:t>
            </a:r>
            <a:r>
              <a:rPr lang="fr-FR" sz="1000" b="1" i="0" u="none" strike="noStrike" baseline="0" dirty="0">
                <a:latin typeface="Arial" panose="020B0604020202020204" pitchFamily="34" charset="0"/>
              </a:rPr>
              <a:t>deux compartiments sont créés à chaque étage. Un ouvrant pompier est positionné à chaque étage sur le pignon et une tour pompier </a:t>
            </a:r>
            <a:r>
              <a:rPr lang="fr-FR" sz="1000" b="1" i="0" u="none" strike="noStrike" baseline="0" dirty="0">
                <a:latin typeface="Arial-BoldMT"/>
              </a:rPr>
              <a:t>donne l’accès au compartim</a:t>
            </a:r>
            <a:r>
              <a:rPr lang="fr-FR" sz="1000" b="1" i="0" u="none" strike="noStrike" baseline="0" dirty="0">
                <a:latin typeface="Arial" panose="020B0604020202020204" pitchFamily="34" charset="0"/>
              </a:rPr>
              <a:t>ent 1 à chaque étage.</a:t>
            </a:r>
            <a:endParaRPr lang="en-US" sz="1000" dirty="0"/>
          </a:p>
        </p:txBody>
      </p:sp>
      <p:sp>
        <p:nvSpPr>
          <p:cNvPr id="22" name="Date Placeholder 3">
            <a:extLst>
              <a:ext uri="{FF2B5EF4-FFF2-40B4-BE49-F238E27FC236}">
                <a16:creationId xmlns:a16="http://schemas.microsoft.com/office/drawing/2014/main" id="{0AB6EE64-1252-24B7-E9D8-1F7F6D5578E9}"/>
              </a:ext>
            </a:extLst>
          </p:cNvPr>
          <p:cNvSpPr>
            <a:spLocks noGrp="1"/>
          </p:cNvSpPr>
          <p:nvPr>
            <p:ph type="dt" sz="half" idx="2"/>
          </p:nvPr>
        </p:nvSpPr>
        <p:spPr>
          <a:xfrm>
            <a:off x="323850" y="4797631"/>
            <a:ext cx="1210435" cy="345869"/>
          </a:xfrm>
        </p:spPr>
        <p:txBody>
          <a:bodyPr/>
          <a:lstStyle/>
          <a:p>
            <a:pPr>
              <a:spcAft>
                <a:spcPts val="600"/>
              </a:spcAft>
            </a:pPr>
            <a:fld id="{0597CDB5-73DC-8641-8CC1-FAD9379FD627}" type="datetime1">
              <a:rPr lang="fr-FR" cap="all" smtClean="0"/>
              <a:pPr>
                <a:spcAft>
                  <a:spcPts val="600"/>
                </a:spcAft>
              </a:pPr>
              <a:t>18/09/2023</a:t>
            </a:fld>
            <a:endParaRPr lang="fr-FR" cap="all"/>
          </a:p>
        </p:txBody>
      </p:sp>
      <p:sp>
        <p:nvSpPr>
          <p:cNvPr id="24" name="Text Placeholder 4">
            <a:extLst>
              <a:ext uri="{FF2B5EF4-FFF2-40B4-BE49-F238E27FC236}">
                <a16:creationId xmlns:a16="http://schemas.microsoft.com/office/drawing/2014/main" id="{1E84F021-4035-DDDD-A601-A5DDF9A976E0}"/>
              </a:ext>
            </a:extLst>
          </p:cNvPr>
          <p:cNvSpPr>
            <a:spLocks noGrp="1"/>
          </p:cNvSpPr>
          <p:nvPr>
            <p:ph type="body" sz="quarter" idx="13"/>
          </p:nvPr>
        </p:nvSpPr>
        <p:spPr>
          <a:xfrm>
            <a:off x="323850" y="1104912"/>
            <a:ext cx="8424614" cy="242951"/>
          </a:xfrm>
        </p:spPr>
        <p:txBody>
          <a:bodyPr/>
          <a:lstStyle/>
          <a:p>
            <a:r>
              <a:rPr lang="en-US" sz="1050" dirty="0"/>
              <a:t>Plan des étages</a:t>
            </a:r>
          </a:p>
        </p:txBody>
      </p:sp>
      <p:pic>
        <p:nvPicPr>
          <p:cNvPr id="13" name="Espace réservé pour une image  12">
            <a:extLst>
              <a:ext uri="{FF2B5EF4-FFF2-40B4-BE49-F238E27FC236}">
                <a16:creationId xmlns:a16="http://schemas.microsoft.com/office/drawing/2014/main" id="{BF611C6E-985D-E440-71AA-504736A77C95}"/>
              </a:ext>
            </a:extLst>
          </p:cNvPr>
          <p:cNvPicPr>
            <a:picLocks noGrp="1" noChangeAspect="1"/>
          </p:cNvPicPr>
          <p:nvPr>
            <p:ph type="pic" sz="quarter" idx="15"/>
          </p:nvPr>
        </p:nvPicPr>
        <p:blipFill>
          <a:blip r:embed="rId2"/>
          <a:srcRect t="13632" b="13632"/>
          <a:stretch/>
        </p:blipFill>
        <p:spPr>
          <a:xfrm>
            <a:off x="3131840" y="1707943"/>
            <a:ext cx="5616624" cy="2879741"/>
          </a:xfrm>
          <a:prstGeom prst="rect">
            <a:avLst/>
          </a:prstGeom>
          <a:noFill/>
        </p:spPr>
      </p:pic>
      <p:sp>
        <p:nvSpPr>
          <p:cNvPr id="8" name="Espace réservé du pied de page 7">
            <a:extLst>
              <a:ext uri="{FF2B5EF4-FFF2-40B4-BE49-F238E27FC236}">
                <a16:creationId xmlns:a16="http://schemas.microsoft.com/office/drawing/2014/main" id="{7CDB3997-ECEE-E700-9A0F-3F02966FD9CE}"/>
              </a:ext>
            </a:extLst>
          </p:cNvPr>
          <p:cNvSpPr>
            <a:spLocks noGrp="1"/>
          </p:cNvSpPr>
          <p:nvPr>
            <p:ph type="ftr" sz="quarter" idx="3"/>
          </p:nvPr>
        </p:nvSpPr>
        <p:spPr>
          <a:xfrm>
            <a:off x="2868782" y="195486"/>
            <a:ext cx="5879931" cy="360000"/>
          </a:xfrm>
        </p:spPr>
        <p:txBody>
          <a:bodyPr anchor="ctr">
            <a:normAutofit/>
          </a:bodyPr>
          <a:lstStyle/>
          <a:p>
            <a:pPr>
              <a:spcAft>
                <a:spcPts val="600"/>
              </a:spcAft>
            </a:pPr>
            <a:r>
              <a:rPr lang="fr-FR" dirty="0"/>
              <a:t>Direction régionale et interdépartementale de l'économie, de l'emploi, du travail et des solidarités</a:t>
            </a:r>
          </a:p>
        </p:txBody>
      </p:sp>
      <p:sp>
        <p:nvSpPr>
          <p:cNvPr id="2" name="Espace réservé du numéro de diapositive 1" hidden="1">
            <a:extLst>
              <a:ext uri="{FF2B5EF4-FFF2-40B4-BE49-F238E27FC236}">
                <a16:creationId xmlns:a16="http://schemas.microsoft.com/office/drawing/2014/main" id="{EAB67A4A-C133-1244-E0E0-8801409D060F}"/>
              </a:ext>
            </a:extLst>
          </p:cNvPr>
          <p:cNvSpPr>
            <a:spLocks noGrp="1"/>
          </p:cNvSpPr>
          <p:nvPr>
            <p:ph type="sldNum" sz="quarter" idx="12"/>
          </p:nvPr>
        </p:nvSpPr>
        <p:spPr/>
        <p:txBody>
          <a:bodyPr/>
          <a:lstStyle/>
          <a:p>
            <a:pPr>
              <a:spcAft>
                <a:spcPts val="600"/>
              </a:spcAft>
            </a:pPr>
            <a:fld id="{733122C9-A0B9-462F-8757-0847AD287B63}" type="slidenum">
              <a:rPr lang="fr-FR" smtClean="0"/>
              <a:pPr>
                <a:spcAft>
                  <a:spcPts val="600"/>
                </a:spcAft>
              </a:pPr>
              <a:t>12</a:t>
            </a:fld>
            <a:endParaRPr lang="fr-FR"/>
          </a:p>
        </p:txBody>
      </p:sp>
      <p:sp>
        <p:nvSpPr>
          <p:cNvPr id="4" name="Espace réservé de la date 3" hidden="1">
            <a:extLst>
              <a:ext uri="{FF2B5EF4-FFF2-40B4-BE49-F238E27FC236}">
                <a16:creationId xmlns:a16="http://schemas.microsoft.com/office/drawing/2014/main" id="{97224E3C-3986-8D4D-C272-DF9EC60F5478}"/>
              </a:ext>
            </a:extLst>
          </p:cNvPr>
          <p:cNvSpPr>
            <a:spLocks noGrp="1"/>
          </p:cNvSpPr>
          <p:nvPr>
            <p:ph type="dt" sz="half" idx="2"/>
          </p:nvPr>
        </p:nvSpPr>
        <p:spPr/>
        <p:txBody>
          <a:bodyPr/>
          <a:lstStyle/>
          <a:p>
            <a:pPr>
              <a:spcAft>
                <a:spcPts val="600"/>
              </a:spcAft>
            </a:pPr>
            <a:fld id="{0597CDB5-73DC-8641-8CC1-FAD9379FD627}" type="datetime1">
              <a:rPr lang="fr-FR" cap="all" smtClean="0"/>
              <a:pPr>
                <a:spcAft>
                  <a:spcPts val="600"/>
                </a:spcAft>
              </a:pPr>
              <a:t>18/09/2023</a:t>
            </a:fld>
            <a:endParaRPr lang="fr-FR" cap="all"/>
          </a:p>
        </p:txBody>
      </p:sp>
      <p:graphicFrame>
        <p:nvGraphicFramePr>
          <p:cNvPr id="15" name="Diagramme 14">
            <a:extLst>
              <a:ext uri="{FF2B5EF4-FFF2-40B4-BE49-F238E27FC236}">
                <a16:creationId xmlns:a16="http://schemas.microsoft.com/office/drawing/2014/main" id="{85918A0A-8EA6-6205-BB38-B58A4814BB6B}"/>
              </a:ext>
            </a:extLst>
          </p:cNvPr>
          <p:cNvGraphicFramePr/>
          <p:nvPr>
            <p:extLst>
              <p:ext uri="{D42A27DB-BD31-4B8C-83A1-F6EECF244321}">
                <p14:modId xmlns:p14="http://schemas.microsoft.com/office/powerpoint/2010/main" val="1619164110"/>
              </p:ext>
            </p:extLst>
          </p:nvPr>
        </p:nvGraphicFramePr>
        <p:xfrm>
          <a:off x="323850" y="682801"/>
          <a:ext cx="8424863" cy="232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8926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E868C01-9A92-42CB-826C-8A17FC0FA438}"/>
              </a:ext>
            </a:extLst>
          </p:cNvPr>
          <p:cNvSpPr txBox="1"/>
          <p:nvPr/>
        </p:nvSpPr>
        <p:spPr>
          <a:xfrm>
            <a:off x="315703" y="4396590"/>
            <a:ext cx="8424863" cy="274637"/>
          </a:xfrm>
          <a:prstGeom prst="rect">
            <a:avLst/>
          </a:prstGeom>
        </p:spPr>
        <p:txBody>
          <a:bodyPr vert="horz" lIns="91440" tIns="45720" rIns="91440" bIns="45720" rtlCol="0" anchor="ctr">
            <a:normAutofit/>
          </a:bodyPr>
          <a:lstStyle/>
          <a:p>
            <a:pPr indent="95250">
              <a:spcBef>
                <a:spcPts val="400"/>
              </a:spcBef>
              <a:spcAft>
                <a:spcPts val="800"/>
              </a:spcAft>
            </a:pPr>
            <a:r>
              <a:rPr lang="fr-FR" sz="680" b="1" i="1" dirty="0">
                <a:solidFill>
                  <a:schemeClr val="tx1">
                    <a:lumMod val="50000"/>
                    <a:lumOff val="50000"/>
                  </a:schemeClr>
                </a:solidFill>
                <a:latin typeface="Verdana" panose="020B0604030504040204" pitchFamily="34" charset="0"/>
                <a:ea typeface="Verdana" panose="020B0604030504040204" pitchFamily="34" charset="0"/>
              </a:rPr>
              <a:t>Couloir bureaux R+1, Crédit photo : P. TOURNEBOEUF</a:t>
            </a:r>
          </a:p>
        </p:txBody>
      </p:sp>
      <p:pic>
        <p:nvPicPr>
          <p:cNvPr id="3" name="Image 2" descr="Une image contenant plafond, intérieur, bâtiment, vide&#10;&#10;Description générée automatiquement">
            <a:extLst>
              <a:ext uri="{FF2B5EF4-FFF2-40B4-BE49-F238E27FC236}">
                <a16:creationId xmlns:a16="http://schemas.microsoft.com/office/drawing/2014/main" id="{56BC6A29-A1F3-43D6-A2BB-22C7EC4ACB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5492" r="-1" b="12009"/>
          <a:stretch/>
        </p:blipFill>
        <p:spPr>
          <a:xfrm>
            <a:off x="251520" y="915566"/>
            <a:ext cx="8424863" cy="2952325"/>
          </a:xfrm>
          <a:prstGeom prst="rect">
            <a:avLst/>
          </a:prstGeom>
          <a:noFill/>
        </p:spPr>
      </p:pic>
      <p:sp>
        <p:nvSpPr>
          <p:cNvPr id="9" name="Date Placeholder 3">
            <a:extLst>
              <a:ext uri="{FF2B5EF4-FFF2-40B4-BE49-F238E27FC236}">
                <a16:creationId xmlns:a16="http://schemas.microsoft.com/office/drawing/2014/main" id="{F5769ACF-40ED-CC23-9EA8-2A08728835A4}"/>
              </a:ext>
            </a:extLst>
          </p:cNvPr>
          <p:cNvSpPr>
            <a:spLocks noGrp="1"/>
          </p:cNvSpPr>
          <p:nvPr>
            <p:ph type="dt" sz="half" idx="10"/>
          </p:nvPr>
        </p:nvSpPr>
        <p:spPr>
          <a:xfrm>
            <a:off x="315703" y="4783500"/>
            <a:ext cx="2057400" cy="274637"/>
          </a:xfrm>
        </p:spPr>
        <p:txBody>
          <a:bodyPr/>
          <a:lstStyle/>
          <a:p>
            <a:pPr>
              <a:spcAft>
                <a:spcPts val="600"/>
              </a:spcAft>
            </a:pPr>
            <a:fld id="{E3E96A19-87EF-4409-A7A1-57E7860DF5EB}" type="datetime1">
              <a:pPr>
                <a:spcAft>
                  <a:spcPts val="600"/>
                </a:spcAft>
              </a:pPr>
              <a:t>18/09/2023</a:t>
            </a:fld>
            <a:endParaRPr lang="fr-FR"/>
          </a:p>
        </p:txBody>
      </p:sp>
      <p:sp>
        <p:nvSpPr>
          <p:cNvPr id="11" name="Footer Placeholder 4">
            <a:extLst>
              <a:ext uri="{FF2B5EF4-FFF2-40B4-BE49-F238E27FC236}">
                <a16:creationId xmlns:a16="http://schemas.microsoft.com/office/drawing/2014/main" id="{86F72431-EBCF-9B3C-B3A2-FAB3C90E09BD}"/>
              </a:ext>
            </a:extLst>
          </p:cNvPr>
          <p:cNvSpPr>
            <a:spLocks noGrp="1"/>
          </p:cNvSpPr>
          <p:nvPr>
            <p:ph type="ftr" sz="quarter" idx="11"/>
          </p:nvPr>
        </p:nvSpPr>
        <p:spPr>
          <a:xfrm>
            <a:off x="2868782" y="195486"/>
            <a:ext cx="5879931" cy="360000"/>
          </a:xfrm>
        </p:spPr>
        <p:txBody>
          <a:bodyPr/>
          <a:lstStyle/>
          <a:p>
            <a:r>
              <a:rPr lang="fr-FR" dirty="0"/>
              <a:t>Direction régionale et interdépartementale de l'économie, de l'emploi, du travail et des solidarités</a:t>
            </a:r>
          </a:p>
          <a:p>
            <a:endParaRPr lang="fr-FR" dirty="0"/>
          </a:p>
        </p:txBody>
      </p:sp>
      <p:sp>
        <p:nvSpPr>
          <p:cNvPr id="13" name="Slide Number Placeholder 5">
            <a:extLst>
              <a:ext uri="{FF2B5EF4-FFF2-40B4-BE49-F238E27FC236}">
                <a16:creationId xmlns:a16="http://schemas.microsoft.com/office/drawing/2014/main" id="{1414FBF2-9ADA-3054-5A44-ECE8D3FF08BF}"/>
              </a:ext>
            </a:extLst>
          </p:cNvPr>
          <p:cNvSpPr>
            <a:spLocks noGrp="1"/>
          </p:cNvSpPr>
          <p:nvPr>
            <p:ph type="sldNum" sz="quarter" idx="12"/>
          </p:nvPr>
        </p:nvSpPr>
        <p:spPr>
          <a:xfrm>
            <a:off x="7398713" y="4783500"/>
            <a:ext cx="1350000" cy="360000"/>
          </a:xfrm>
        </p:spPr>
        <p:txBody>
          <a:bodyPr/>
          <a:lstStyle/>
          <a:p>
            <a:pPr>
              <a:spcAft>
                <a:spcPts val="600"/>
              </a:spcAft>
            </a:pPr>
            <a:fld id="{041D2526-704B-4CC5-8102-08197B7933F7}" type="slidenum">
              <a:rPr lang="fr-FR" smtClean="0"/>
              <a:pPr>
                <a:spcAft>
                  <a:spcPts val="600"/>
                </a:spcAft>
              </a:pPr>
              <a:t>13</a:t>
            </a:fld>
            <a:endParaRPr lang="fr-FR"/>
          </a:p>
        </p:txBody>
      </p:sp>
    </p:spTree>
    <p:extLst>
      <p:ext uri="{BB962C8B-B14F-4D97-AF65-F5344CB8AC3E}">
        <p14:creationId xmlns:p14="http://schemas.microsoft.com/office/powerpoint/2010/main" val="541126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89D51B0-3202-A325-EA00-D9D5FE3D8A7C}"/>
              </a:ext>
            </a:extLst>
          </p:cNvPr>
          <p:cNvPicPr>
            <a:picLocks noChangeAspect="1"/>
          </p:cNvPicPr>
          <p:nvPr/>
        </p:nvPicPr>
        <p:blipFill>
          <a:blip r:embed="rId2"/>
          <a:stretch>
            <a:fillRect/>
          </a:stretch>
        </p:blipFill>
        <p:spPr>
          <a:xfrm>
            <a:off x="1286508" y="317635"/>
            <a:ext cx="7068866" cy="4394423"/>
          </a:xfrm>
          <a:prstGeom prst="rect">
            <a:avLst/>
          </a:prstGeom>
          <a:noFill/>
        </p:spPr>
      </p:pic>
      <p:sp>
        <p:nvSpPr>
          <p:cNvPr id="2" name="Espace réservé du numéro de diapositive 1" hidden="1">
            <a:extLst>
              <a:ext uri="{FF2B5EF4-FFF2-40B4-BE49-F238E27FC236}">
                <a16:creationId xmlns:a16="http://schemas.microsoft.com/office/drawing/2014/main" id="{DCA69FD2-EE32-5BB3-2C87-633CCBA80786}"/>
              </a:ext>
            </a:extLst>
          </p:cNvPr>
          <p:cNvSpPr>
            <a:spLocks noGrp="1"/>
          </p:cNvSpPr>
          <p:nvPr>
            <p:ph type="sldNum" sz="quarter" idx="12"/>
          </p:nvPr>
        </p:nvSpPr>
        <p:spPr>
          <a:xfrm>
            <a:off x="7398713" y="4783500"/>
            <a:ext cx="1350000" cy="360000"/>
          </a:xfrm>
        </p:spPr>
        <p:txBody>
          <a:bodyPr anchor="ctr">
            <a:normAutofit/>
          </a:bodyPr>
          <a:lstStyle/>
          <a:p>
            <a:pPr>
              <a:spcAft>
                <a:spcPts val="600"/>
              </a:spcAft>
            </a:pPr>
            <a:fld id="{733122C9-A0B9-462F-8757-0847AD287B63}" type="slidenum">
              <a:rPr lang="fr-FR" smtClean="0"/>
              <a:pPr>
                <a:spcAft>
                  <a:spcPts val="600"/>
                </a:spcAft>
              </a:pPr>
              <a:t>14</a:t>
            </a:fld>
            <a:endParaRPr lang="fr-FR"/>
          </a:p>
        </p:txBody>
      </p:sp>
      <p:sp>
        <p:nvSpPr>
          <p:cNvPr id="4" name="Espace réservé de la date 3" hidden="1">
            <a:extLst>
              <a:ext uri="{FF2B5EF4-FFF2-40B4-BE49-F238E27FC236}">
                <a16:creationId xmlns:a16="http://schemas.microsoft.com/office/drawing/2014/main" id="{0E0F5BAF-B104-D212-BD18-667325EB203D}"/>
              </a:ext>
            </a:extLst>
          </p:cNvPr>
          <p:cNvSpPr>
            <a:spLocks noGrp="1"/>
          </p:cNvSpPr>
          <p:nvPr>
            <p:ph type="dt" sz="half" idx="2"/>
          </p:nvPr>
        </p:nvSpPr>
        <p:spPr>
          <a:xfrm>
            <a:off x="323850" y="4797631"/>
            <a:ext cx="1210435" cy="345869"/>
          </a:xfrm>
        </p:spPr>
        <p:txBody>
          <a:bodyPr anchor="ctr">
            <a:normAutofit/>
          </a:bodyPr>
          <a:lstStyle/>
          <a:p>
            <a:pPr>
              <a:spcAft>
                <a:spcPts val="600"/>
              </a:spcAft>
            </a:pPr>
            <a:fld id="{0597CDB5-73DC-8641-8CC1-FAD9379FD627}" type="datetime1">
              <a:rPr lang="fr-FR" cap="all" smtClean="0"/>
              <a:pPr>
                <a:spcAft>
                  <a:spcPts val="600"/>
                </a:spcAft>
              </a:pPr>
              <a:t>18/09/2023</a:t>
            </a:fld>
            <a:endParaRPr lang="fr-FR" cap="all"/>
          </a:p>
        </p:txBody>
      </p:sp>
      <p:sp>
        <p:nvSpPr>
          <p:cNvPr id="8" name="Espace réservé du pied de page 7">
            <a:extLst>
              <a:ext uri="{FF2B5EF4-FFF2-40B4-BE49-F238E27FC236}">
                <a16:creationId xmlns:a16="http://schemas.microsoft.com/office/drawing/2014/main" id="{071AB087-5CDB-C737-7C70-182929F0928A}"/>
              </a:ext>
            </a:extLst>
          </p:cNvPr>
          <p:cNvSpPr>
            <a:spLocks noGrp="1"/>
          </p:cNvSpPr>
          <p:nvPr>
            <p:ph type="ftr" sz="quarter" idx="3"/>
          </p:nvPr>
        </p:nvSpPr>
        <p:spPr>
          <a:xfrm>
            <a:off x="2868782" y="195486"/>
            <a:ext cx="5879931" cy="360000"/>
          </a:xfrm>
        </p:spPr>
        <p:txBody>
          <a:bodyPr anchor="ctr">
            <a:normAutofit/>
          </a:bodyPr>
          <a:lstStyle/>
          <a:p>
            <a:pPr>
              <a:spcAft>
                <a:spcPts val="600"/>
              </a:spcAft>
            </a:pPr>
            <a:r>
              <a:rPr lang="fr-FR"/>
              <a:t>Direction régionale et interdépartementale de l'économie, de l'emploi, du travail et des solidarités</a:t>
            </a:r>
          </a:p>
        </p:txBody>
      </p:sp>
      <p:sp>
        <p:nvSpPr>
          <p:cNvPr id="15" name="ZoneTexte 14">
            <a:extLst>
              <a:ext uri="{FF2B5EF4-FFF2-40B4-BE49-F238E27FC236}">
                <a16:creationId xmlns:a16="http://schemas.microsoft.com/office/drawing/2014/main" id="{69173393-16B2-37AD-06D3-955B7D758400}"/>
              </a:ext>
            </a:extLst>
          </p:cNvPr>
          <p:cNvSpPr txBox="1"/>
          <p:nvPr/>
        </p:nvSpPr>
        <p:spPr>
          <a:xfrm>
            <a:off x="104746" y="2715766"/>
            <a:ext cx="2213992" cy="646331"/>
          </a:xfrm>
          <a:prstGeom prst="rect">
            <a:avLst/>
          </a:prstGeom>
          <a:noFill/>
        </p:spPr>
        <p:txBody>
          <a:bodyPr wrap="square">
            <a:spAutoFit/>
          </a:bodyPr>
          <a:lstStyle/>
          <a:p>
            <a:pPr algn="just"/>
            <a:r>
              <a:rPr lang="fr-FR" sz="900" b="0" i="0" u="none" strike="noStrike" baseline="0" dirty="0"/>
              <a:t>Une cloison vitrée, coupe feu,</a:t>
            </a:r>
          </a:p>
          <a:p>
            <a:pPr algn="just"/>
            <a:r>
              <a:rPr lang="fr-FR" sz="900" b="0" i="0" u="none" strike="noStrike" baseline="0" dirty="0"/>
              <a:t>est positionnée de manière à </a:t>
            </a:r>
          </a:p>
          <a:p>
            <a:pPr algn="just"/>
            <a:r>
              <a:rPr lang="fr-FR" sz="900" b="0" i="0" u="none" strike="noStrike" baseline="0" dirty="0"/>
              <a:t>ne pas perturber la géométrie </a:t>
            </a:r>
          </a:p>
          <a:p>
            <a:pPr algn="just"/>
            <a:r>
              <a:rPr lang="fr-FR" sz="900" b="0" i="0" u="none" strike="noStrike" baseline="0" dirty="0"/>
              <a:t>de l’étage et de la circulation principale.</a:t>
            </a:r>
          </a:p>
        </p:txBody>
      </p:sp>
      <p:sp>
        <p:nvSpPr>
          <p:cNvPr id="3" name="Text Placeholder 4">
            <a:extLst>
              <a:ext uri="{FF2B5EF4-FFF2-40B4-BE49-F238E27FC236}">
                <a16:creationId xmlns:a16="http://schemas.microsoft.com/office/drawing/2014/main" id="{7EEB7B4B-4171-F2BB-C278-2AAA5D2D8123}"/>
              </a:ext>
            </a:extLst>
          </p:cNvPr>
          <p:cNvSpPr txBox="1">
            <a:spLocks/>
          </p:cNvSpPr>
          <p:nvPr/>
        </p:nvSpPr>
        <p:spPr bwMode="gray">
          <a:xfrm>
            <a:off x="179512" y="1649598"/>
            <a:ext cx="2213992" cy="242951"/>
          </a:xfrm>
          <a:prstGeom prst="rect">
            <a:avLst/>
          </a:prstGeom>
        </p:spPr>
        <p:txBody>
          <a:bodyPr vert="horz" lIns="0" tIns="0" rIns="0" bIns="0" rtlCol="0" anchor="t" anchorCtr="0">
            <a:noAutofit/>
          </a:bodyPr>
          <a:lstStyle>
            <a:lvl1pPr marL="0" indent="95250" algn="l" defTabSz="914400" rtl="0" eaLnBrk="1" latinLnBrk="0" hangingPunct="1">
              <a:lnSpc>
                <a:spcPct val="100000"/>
              </a:lnSpc>
              <a:spcBef>
                <a:spcPts val="400"/>
              </a:spcBef>
              <a:spcAft>
                <a:spcPts val="800"/>
              </a:spcAft>
              <a:buFont typeface="+mj-lt"/>
              <a:buNone/>
              <a:tabLst/>
              <a:defRPr sz="1500" b="1" kern="1200">
                <a:solidFill>
                  <a:schemeClr val="tx1">
                    <a:lumMod val="50000"/>
                    <a:lumOff val="50000"/>
                  </a:schemeClr>
                </a:solidFill>
                <a:latin typeface="+mn-lt"/>
                <a:ea typeface="+mn-ea"/>
                <a:cs typeface="+mn-cs"/>
              </a:defRPr>
            </a:lvl1pPr>
            <a:lvl2pPr marL="324000" indent="-144000" algn="l" defTabSz="914400" rtl="0" eaLnBrk="1" latinLnBrk="0" hangingPunct="1">
              <a:lnSpc>
                <a:spcPct val="100000"/>
              </a:lnSpc>
              <a:spcBef>
                <a:spcPts val="600"/>
              </a:spcBef>
              <a:spcAft>
                <a:spcPts val="800"/>
              </a:spcAft>
              <a:buSzPct val="100000"/>
              <a:buFont typeface="+mj-lt"/>
              <a:buAutoNum type="alphaLcPeriod"/>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900" dirty="0" err="1"/>
              <a:t>Traitement</a:t>
            </a:r>
            <a:r>
              <a:rPr lang="en-US" sz="900" dirty="0"/>
              <a:t> des </a:t>
            </a:r>
            <a:r>
              <a:rPr lang="en-US" sz="900" dirty="0" err="1"/>
              <a:t>paliers</a:t>
            </a:r>
            <a:endParaRPr lang="en-US" sz="900" dirty="0"/>
          </a:p>
        </p:txBody>
      </p:sp>
    </p:spTree>
    <p:extLst>
      <p:ext uri="{BB962C8B-B14F-4D97-AF65-F5344CB8AC3E}">
        <p14:creationId xmlns:p14="http://schemas.microsoft.com/office/powerpoint/2010/main" val="402271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A69453A-E513-721B-E9A8-348F651B538D}"/>
              </a:ext>
            </a:extLst>
          </p:cNvPr>
          <p:cNvSpPr>
            <a:spLocks noGrp="1"/>
          </p:cNvSpPr>
          <p:nvPr>
            <p:ph type="sldNum" sz="quarter" idx="12"/>
          </p:nvPr>
        </p:nvSpPr>
        <p:spPr/>
        <p:txBody>
          <a:bodyPr/>
          <a:lstStyle/>
          <a:p>
            <a:fld id="{733122C9-A0B9-462F-8757-0847AD287B63}" type="slidenum">
              <a:rPr lang="fr-FR" smtClean="0"/>
              <a:pPr/>
              <a:t>15</a:t>
            </a:fld>
            <a:endParaRPr lang="fr-FR" dirty="0"/>
          </a:p>
        </p:txBody>
      </p:sp>
      <p:sp>
        <p:nvSpPr>
          <p:cNvPr id="3" name="Espace réservé du texte 2">
            <a:extLst>
              <a:ext uri="{FF2B5EF4-FFF2-40B4-BE49-F238E27FC236}">
                <a16:creationId xmlns:a16="http://schemas.microsoft.com/office/drawing/2014/main" id="{936B9D9A-1376-B172-384C-35BBA5EA3491}"/>
              </a:ext>
            </a:extLst>
          </p:cNvPr>
          <p:cNvSpPr>
            <a:spLocks noGrp="1"/>
          </p:cNvSpPr>
          <p:nvPr>
            <p:ph type="body" sz="quarter" idx="14"/>
          </p:nvPr>
        </p:nvSpPr>
        <p:spPr/>
        <p:txBody>
          <a:bodyPr/>
          <a:lstStyle/>
          <a:p>
            <a:pPr algn="l">
              <a:spcAft>
                <a:spcPts val="0"/>
              </a:spcAft>
            </a:pPr>
            <a:r>
              <a:rPr lang="fr-FR" sz="900" b="0" i="0" u="none" strike="noStrike" baseline="0" dirty="0">
                <a:latin typeface="+mj-lt"/>
              </a:rPr>
              <a:t>Le grand palier devant les ascenseurs </a:t>
            </a:r>
          </a:p>
          <a:p>
            <a:pPr algn="l"/>
            <a:r>
              <a:rPr lang="fr-FR" sz="900" b="0" i="0" u="none" strike="noStrike" baseline="0" dirty="0">
                <a:latin typeface="+mj-lt"/>
              </a:rPr>
              <a:t>est valorisé à chaque étage.</a:t>
            </a:r>
            <a:endParaRPr lang="fr-FR" sz="900" dirty="0">
              <a:latin typeface="+mj-lt"/>
            </a:endParaRPr>
          </a:p>
          <a:p>
            <a:endParaRPr lang="fr-FR" dirty="0"/>
          </a:p>
        </p:txBody>
      </p:sp>
      <p:sp>
        <p:nvSpPr>
          <p:cNvPr id="4" name="Espace réservé de la date 3">
            <a:extLst>
              <a:ext uri="{FF2B5EF4-FFF2-40B4-BE49-F238E27FC236}">
                <a16:creationId xmlns:a16="http://schemas.microsoft.com/office/drawing/2014/main" id="{E958A9DD-07C9-8893-D67F-7262574FB149}"/>
              </a:ext>
            </a:extLst>
          </p:cNvPr>
          <p:cNvSpPr>
            <a:spLocks noGrp="1"/>
          </p:cNvSpPr>
          <p:nvPr>
            <p:ph type="dt" sz="half" idx="2"/>
          </p:nvPr>
        </p:nvSpPr>
        <p:spPr/>
        <p:txBody>
          <a:bodyPr/>
          <a:lstStyle/>
          <a:p>
            <a:fld id="{0597CDB5-73DC-8641-8CC1-FAD9379FD627}" type="datetime1">
              <a:rPr lang="fr-FR" cap="all" smtClean="0"/>
              <a:pPr/>
              <a:t>18/09/2023</a:t>
            </a:fld>
            <a:endParaRPr lang="fr-FR" cap="all" dirty="0"/>
          </a:p>
        </p:txBody>
      </p:sp>
      <p:sp>
        <p:nvSpPr>
          <p:cNvPr id="5" name="Espace réservé du texte 4">
            <a:extLst>
              <a:ext uri="{FF2B5EF4-FFF2-40B4-BE49-F238E27FC236}">
                <a16:creationId xmlns:a16="http://schemas.microsoft.com/office/drawing/2014/main" id="{1974E560-ECEC-3FC4-661A-C63CD5081EA8}"/>
              </a:ext>
            </a:extLst>
          </p:cNvPr>
          <p:cNvSpPr>
            <a:spLocks noGrp="1"/>
          </p:cNvSpPr>
          <p:nvPr>
            <p:ph type="body" sz="quarter" idx="13"/>
          </p:nvPr>
        </p:nvSpPr>
        <p:spPr/>
        <p:txBody>
          <a:bodyPr/>
          <a:lstStyle/>
          <a:p>
            <a:r>
              <a:rPr lang="fr-FR" sz="1000" dirty="0"/>
              <a:t>Vue projetée du palier du 2</a:t>
            </a:r>
            <a:r>
              <a:rPr lang="fr-FR" sz="1000" baseline="30000" dirty="0"/>
              <a:t>ème</a:t>
            </a:r>
            <a:r>
              <a:rPr lang="fr-FR" sz="1000" dirty="0"/>
              <a:t> étage</a:t>
            </a:r>
          </a:p>
        </p:txBody>
      </p:sp>
      <p:pic>
        <p:nvPicPr>
          <p:cNvPr id="10" name="Espace réservé pour une image  9">
            <a:extLst>
              <a:ext uri="{FF2B5EF4-FFF2-40B4-BE49-F238E27FC236}">
                <a16:creationId xmlns:a16="http://schemas.microsoft.com/office/drawing/2014/main" id="{975ADA07-BD06-1829-41A5-B8A28632336F}"/>
              </a:ext>
            </a:extLst>
          </p:cNvPr>
          <p:cNvPicPr>
            <a:picLocks noGrp="1" noChangeAspect="1"/>
          </p:cNvPicPr>
          <p:nvPr>
            <p:ph type="pic" sz="quarter" idx="15"/>
          </p:nvPr>
        </p:nvPicPr>
        <p:blipFill rotWithShape="1">
          <a:blip r:embed="rId2"/>
          <a:srcRect t="8962" b="8962"/>
          <a:stretch/>
        </p:blipFill>
        <p:spPr/>
      </p:pic>
      <p:sp>
        <p:nvSpPr>
          <p:cNvPr id="8" name="Espace réservé du pied de page 7">
            <a:extLst>
              <a:ext uri="{FF2B5EF4-FFF2-40B4-BE49-F238E27FC236}">
                <a16:creationId xmlns:a16="http://schemas.microsoft.com/office/drawing/2014/main" id="{E24D81BE-E4E1-69A9-820A-EDFFBC1B74FA}"/>
              </a:ext>
            </a:extLst>
          </p:cNvPr>
          <p:cNvSpPr>
            <a:spLocks noGrp="1"/>
          </p:cNvSpPr>
          <p:nvPr>
            <p:ph type="ftr" sz="quarter" idx="3"/>
          </p:nvPr>
        </p:nvSpPr>
        <p:spPr/>
        <p:txBody>
          <a:bodyPr/>
          <a:lstStyle/>
          <a:p>
            <a:r>
              <a:rPr lang="fr-FR"/>
              <a:t>Direction régionale et interdépartementale de l'économie, de l'emploi, du travail et des solidarités</a:t>
            </a:r>
            <a:endParaRPr lang="fr-FR" dirty="0"/>
          </a:p>
        </p:txBody>
      </p:sp>
    </p:spTree>
    <p:extLst>
      <p:ext uri="{BB962C8B-B14F-4D97-AF65-F5344CB8AC3E}">
        <p14:creationId xmlns:p14="http://schemas.microsoft.com/office/powerpoint/2010/main" val="1927202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4695D46-ED34-3A02-FA17-FE8587E23912}"/>
              </a:ext>
            </a:extLst>
          </p:cNvPr>
          <p:cNvSpPr>
            <a:spLocks noGrp="1"/>
          </p:cNvSpPr>
          <p:nvPr>
            <p:ph type="sldNum" sz="quarter" idx="12"/>
          </p:nvPr>
        </p:nvSpPr>
        <p:spPr/>
        <p:txBody>
          <a:bodyPr/>
          <a:lstStyle/>
          <a:p>
            <a:fld id="{733122C9-A0B9-462F-8757-0847AD287B63}" type="slidenum">
              <a:rPr lang="fr-FR" smtClean="0"/>
              <a:pPr/>
              <a:t>16</a:t>
            </a:fld>
            <a:endParaRPr lang="fr-FR" dirty="0"/>
          </a:p>
        </p:txBody>
      </p:sp>
      <p:sp>
        <p:nvSpPr>
          <p:cNvPr id="4" name="Espace réservé de la date 3">
            <a:extLst>
              <a:ext uri="{FF2B5EF4-FFF2-40B4-BE49-F238E27FC236}">
                <a16:creationId xmlns:a16="http://schemas.microsoft.com/office/drawing/2014/main" id="{A5CB29EE-1191-08B3-6520-8A224FDAF6D9}"/>
              </a:ext>
            </a:extLst>
          </p:cNvPr>
          <p:cNvSpPr>
            <a:spLocks noGrp="1"/>
          </p:cNvSpPr>
          <p:nvPr>
            <p:ph type="dt" sz="half" idx="2"/>
          </p:nvPr>
        </p:nvSpPr>
        <p:spPr/>
        <p:txBody>
          <a:bodyPr/>
          <a:lstStyle/>
          <a:p>
            <a:fld id="{0597CDB5-73DC-8641-8CC1-FAD9379FD627}" type="datetime1">
              <a:rPr lang="fr-FR" cap="all" smtClean="0"/>
              <a:pPr/>
              <a:t>18/09/2023</a:t>
            </a:fld>
            <a:endParaRPr lang="fr-FR" cap="all" dirty="0"/>
          </a:p>
        </p:txBody>
      </p:sp>
      <p:sp>
        <p:nvSpPr>
          <p:cNvPr id="8" name="Espace réservé du pied de page 7">
            <a:extLst>
              <a:ext uri="{FF2B5EF4-FFF2-40B4-BE49-F238E27FC236}">
                <a16:creationId xmlns:a16="http://schemas.microsoft.com/office/drawing/2014/main" id="{FB4F2436-BF9C-9E12-95CF-6317E8675D19}"/>
              </a:ext>
            </a:extLst>
          </p:cNvPr>
          <p:cNvSpPr>
            <a:spLocks noGrp="1"/>
          </p:cNvSpPr>
          <p:nvPr>
            <p:ph type="ftr" sz="quarter" idx="3"/>
          </p:nvPr>
        </p:nvSpPr>
        <p:spPr/>
        <p:txBody>
          <a:bodyPr/>
          <a:lstStyle/>
          <a:p>
            <a:r>
              <a:rPr lang="fr-FR"/>
              <a:t>Direction régionale et interdépartementale de l'économie, de l'emploi, du travail et des solidarités</a:t>
            </a:r>
            <a:endParaRPr lang="fr-FR" dirty="0"/>
          </a:p>
        </p:txBody>
      </p:sp>
      <p:pic>
        <p:nvPicPr>
          <p:cNvPr id="10" name="Image 9">
            <a:extLst>
              <a:ext uri="{FF2B5EF4-FFF2-40B4-BE49-F238E27FC236}">
                <a16:creationId xmlns:a16="http://schemas.microsoft.com/office/drawing/2014/main" id="{92FC7265-AE29-C096-C315-CF997F9898B9}"/>
              </a:ext>
            </a:extLst>
          </p:cNvPr>
          <p:cNvPicPr>
            <a:picLocks noChangeAspect="1"/>
          </p:cNvPicPr>
          <p:nvPr/>
        </p:nvPicPr>
        <p:blipFill>
          <a:blip r:embed="rId2"/>
          <a:stretch>
            <a:fillRect/>
          </a:stretch>
        </p:blipFill>
        <p:spPr>
          <a:xfrm>
            <a:off x="1520511" y="939274"/>
            <a:ext cx="7296759" cy="4204226"/>
          </a:xfrm>
          <a:prstGeom prst="rect">
            <a:avLst/>
          </a:prstGeom>
        </p:spPr>
      </p:pic>
      <p:sp>
        <p:nvSpPr>
          <p:cNvPr id="14" name="ZoneTexte 13">
            <a:extLst>
              <a:ext uri="{FF2B5EF4-FFF2-40B4-BE49-F238E27FC236}">
                <a16:creationId xmlns:a16="http://schemas.microsoft.com/office/drawing/2014/main" id="{6DAF970A-F46A-900B-3657-40550168A29D}"/>
              </a:ext>
            </a:extLst>
          </p:cNvPr>
          <p:cNvSpPr txBox="1"/>
          <p:nvPr/>
        </p:nvSpPr>
        <p:spPr>
          <a:xfrm>
            <a:off x="208987" y="1098738"/>
            <a:ext cx="1440160" cy="3539430"/>
          </a:xfrm>
          <a:prstGeom prst="rect">
            <a:avLst/>
          </a:prstGeom>
          <a:noFill/>
        </p:spPr>
        <p:txBody>
          <a:bodyPr wrap="square">
            <a:spAutoFit/>
          </a:bodyPr>
          <a:lstStyle/>
          <a:p>
            <a:pPr algn="just"/>
            <a:r>
              <a:rPr lang="fr-FR" sz="800" b="0" i="0" u="sng" strike="noStrike" baseline="0" dirty="0">
                <a:cs typeface="Times New Roman" panose="02020603050405020304" pitchFamily="18" charset="0"/>
              </a:rPr>
              <a:t>ETAGE COURANT</a:t>
            </a:r>
          </a:p>
          <a:p>
            <a:pPr algn="just"/>
            <a:endParaRPr lang="fr-FR" sz="800" b="0" i="0" u="sng" strike="noStrike" baseline="0" dirty="0">
              <a:cs typeface="Times New Roman" panose="02020603050405020304" pitchFamily="18" charset="0"/>
            </a:endParaRPr>
          </a:p>
          <a:p>
            <a:pPr marL="171450" indent="-171450" algn="just">
              <a:buFont typeface="Arial" panose="020B0604020202020204" pitchFamily="34" charset="0"/>
              <a:buChar char="•"/>
            </a:pPr>
            <a:r>
              <a:rPr lang="fr-FR" sz="800" i="0" u="none" strike="noStrike" baseline="0" dirty="0">
                <a:cs typeface="Times New Roman" panose="02020603050405020304" pitchFamily="18" charset="0"/>
              </a:rPr>
              <a:t>Seules </a:t>
            </a:r>
            <a:r>
              <a:rPr lang="fr-FR" sz="800" dirty="0">
                <a:cs typeface="Times New Roman" panose="02020603050405020304" pitchFamily="18" charset="0"/>
              </a:rPr>
              <a:t>les </a:t>
            </a:r>
            <a:r>
              <a:rPr lang="fr-FR" sz="800" i="0" u="none" strike="noStrike" baseline="0" dirty="0">
                <a:cs typeface="Times New Roman" panose="02020603050405020304" pitchFamily="18" charset="0"/>
              </a:rPr>
              <a:t>cloisons des circulations et des locaux support sont livrées</a:t>
            </a:r>
          </a:p>
          <a:p>
            <a:pPr algn="just"/>
            <a:r>
              <a:rPr lang="fr-FR" sz="800" i="0" u="none" strike="noStrike" baseline="0" dirty="0">
                <a:cs typeface="Times New Roman" panose="02020603050405020304" pitchFamily="18" charset="0"/>
              </a:rPr>
              <a:t>en phase réalisation.</a:t>
            </a:r>
          </a:p>
          <a:p>
            <a:pPr algn="just"/>
            <a:endParaRPr lang="fr-FR" sz="800" i="0" u="none" strike="noStrike" baseline="0" dirty="0">
              <a:cs typeface="Times New Roman" panose="02020603050405020304" pitchFamily="18" charset="0"/>
            </a:endParaRPr>
          </a:p>
          <a:p>
            <a:pPr marL="171450" indent="-171450" algn="just">
              <a:buFont typeface="Arial" panose="020B0604020202020204" pitchFamily="34" charset="0"/>
              <a:buChar char="•"/>
            </a:pPr>
            <a:r>
              <a:rPr lang="fr-FR" sz="800" i="0" u="none" strike="noStrike" baseline="0" dirty="0">
                <a:cs typeface="Times New Roman" panose="02020603050405020304" pitchFamily="18" charset="0"/>
              </a:rPr>
              <a:t>Le compartimentage par découpe en seulement deux zones des plateaux</a:t>
            </a:r>
          </a:p>
          <a:p>
            <a:pPr algn="just"/>
            <a:r>
              <a:rPr lang="fr-FR" sz="800" i="0" u="none" strike="noStrike" baseline="0" dirty="0">
                <a:cs typeface="Times New Roman" panose="02020603050405020304" pitchFamily="18" charset="0"/>
              </a:rPr>
              <a:t>permet une grande modularité des espaces de bureaux à tous les étages.</a:t>
            </a:r>
          </a:p>
          <a:p>
            <a:pPr marL="171450" indent="-171450" algn="just">
              <a:buFont typeface="Arial" panose="020B0604020202020204" pitchFamily="34" charset="0"/>
              <a:buChar char="•"/>
            </a:pPr>
            <a:r>
              <a:rPr lang="fr-FR" sz="800" i="0" u="none" strike="noStrike" baseline="0" dirty="0">
                <a:cs typeface="Times New Roman" panose="02020603050405020304" pitchFamily="18" charset="0"/>
              </a:rPr>
              <a:t> Seules les cloisons CF entre les deux compartiments sont fixes.</a:t>
            </a:r>
          </a:p>
          <a:p>
            <a:pPr algn="just"/>
            <a:endParaRPr lang="fr-FR" sz="800" i="0" u="none" strike="noStrike" baseline="0" dirty="0">
              <a:cs typeface="Times New Roman" panose="02020603050405020304" pitchFamily="18" charset="0"/>
            </a:endParaRPr>
          </a:p>
          <a:p>
            <a:pPr marL="171450" indent="-171450" algn="just">
              <a:buFont typeface="Arial" panose="020B0604020202020204" pitchFamily="34" charset="0"/>
              <a:buChar char="•"/>
            </a:pPr>
            <a:r>
              <a:rPr lang="fr-FR" sz="800" i="0" u="none" strike="noStrike" baseline="0" dirty="0">
                <a:cs typeface="Times New Roman" panose="02020603050405020304" pitchFamily="18" charset="0"/>
              </a:rPr>
              <a:t>Ceci a un avantage</a:t>
            </a:r>
          </a:p>
          <a:p>
            <a:pPr algn="just"/>
            <a:r>
              <a:rPr lang="fr-FR" sz="800" i="0" u="none" strike="noStrike" baseline="0" dirty="0">
                <a:cs typeface="Times New Roman" panose="02020603050405020304" pitchFamily="18" charset="0"/>
              </a:rPr>
              <a:t>fonctionnel (flexibilité des</a:t>
            </a:r>
          </a:p>
          <a:p>
            <a:pPr algn="just"/>
            <a:r>
              <a:rPr lang="fr-FR" sz="800" i="0" u="none" strike="noStrike" baseline="0" dirty="0">
                <a:cs typeface="Times New Roman" panose="02020603050405020304" pitchFamily="18" charset="0"/>
              </a:rPr>
              <a:t>aménagements) mais également immobilier (valeur du bien par ses possibilités de modularité, sans</a:t>
            </a:r>
          </a:p>
          <a:p>
            <a:pPr algn="just"/>
            <a:r>
              <a:rPr lang="fr-FR" sz="800" i="0" u="none" strike="noStrike" baseline="0" dirty="0">
                <a:cs typeface="Times New Roman" panose="02020603050405020304" pitchFamily="18" charset="0"/>
              </a:rPr>
              <a:t>travaux lourds).</a:t>
            </a:r>
            <a:endParaRPr lang="fr-FR" sz="800" dirty="0">
              <a:cs typeface="Times New Roman" panose="02020603050405020304" pitchFamily="18" charset="0"/>
            </a:endParaRPr>
          </a:p>
        </p:txBody>
      </p:sp>
      <p:grpSp>
        <p:nvGrpSpPr>
          <p:cNvPr id="5" name="Groupe 4">
            <a:extLst>
              <a:ext uri="{FF2B5EF4-FFF2-40B4-BE49-F238E27FC236}">
                <a16:creationId xmlns:a16="http://schemas.microsoft.com/office/drawing/2014/main" id="{5EEFDB5D-74FC-6E6D-FA18-FF46065AAB81}"/>
              </a:ext>
            </a:extLst>
          </p:cNvPr>
          <p:cNvGrpSpPr/>
          <p:nvPr/>
        </p:nvGrpSpPr>
        <p:grpSpPr>
          <a:xfrm>
            <a:off x="359568" y="718393"/>
            <a:ext cx="8424863" cy="210600"/>
            <a:chOff x="0" y="0"/>
            <a:chExt cx="8424863" cy="210600"/>
          </a:xfrm>
        </p:grpSpPr>
        <p:sp>
          <p:nvSpPr>
            <p:cNvPr id="6" name="Rectangle : coins arrondis 5">
              <a:extLst>
                <a:ext uri="{FF2B5EF4-FFF2-40B4-BE49-F238E27FC236}">
                  <a16:creationId xmlns:a16="http://schemas.microsoft.com/office/drawing/2014/main" id="{461DFDC8-B4F4-980F-F2CC-2821A6B5C4DA}"/>
                </a:ext>
              </a:extLst>
            </p:cNvPr>
            <p:cNvSpPr/>
            <p:nvPr/>
          </p:nvSpPr>
          <p:spPr>
            <a:xfrm>
              <a:off x="0" y="0"/>
              <a:ext cx="8424863" cy="210600"/>
            </a:xfrm>
            <a:prstGeom prst="roundRect">
              <a:avLst/>
            </a:prstGeom>
          </p:spPr>
          <p:style>
            <a:lnRef idx="2">
              <a:schemeClr val="accent2">
                <a:shade val="50000"/>
              </a:schemeClr>
            </a:lnRef>
            <a:fillRef idx="1">
              <a:schemeClr val="accent2"/>
            </a:fillRef>
            <a:effectRef idx="0">
              <a:schemeClr val="accent2"/>
            </a:effectRef>
            <a:fontRef idx="minor">
              <a:schemeClr val="lt1"/>
            </a:fontRef>
          </p:style>
        </p:sp>
        <p:sp>
          <p:nvSpPr>
            <p:cNvPr id="7" name="Rectangle : coins arrondis 4">
              <a:extLst>
                <a:ext uri="{FF2B5EF4-FFF2-40B4-BE49-F238E27FC236}">
                  <a16:creationId xmlns:a16="http://schemas.microsoft.com/office/drawing/2014/main" id="{C7803B72-DA20-CC72-2820-93BC02F9B990}"/>
                </a:ext>
              </a:extLst>
            </p:cNvPr>
            <p:cNvSpPr txBox="1"/>
            <p:nvPr/>
          </p:nvSpPr>
          <p:spPr>
            <a:xfrm>
              <a:off x="10281" y="10281"/>
              <a:ext cx="8404301" cy="1900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marL="0" lvl="0" indent="0" algn="l" defTabSz="400050" rtl="0">
                <a:lnSpc>
                  <a:spcPct val="90000"/>
                </a:lnSpc>
                <a:spcBef>
                  <a:spcPct val="0"/>
                </a:spcBef>
                <a:spcAft>
                  <a:spcPct val="35000"/>
                </a:spcAft>
                <a:buNone/>
              </a:pPr>
              <a:r>
                <a:rPr lang="fr-FR" sz="900" b="1" kern="1200" dirty="0"/>
                <a:t>Principe de cloisonnement inter-bureaux</a:t>
              </a:r>
              <a:endParaRPr lang="fr-FR" sz="900" kern="1200" dirty="0"/>
            </a:p>
          </p:txBody>
        </p:sp>
      </p:grpSp>
    </p:spTree>
    <p:extLst>
      <p:ext uri="{BB962C8B-B14F-4D97-AF65-F5344CB8AC3E}">
        <p14:creationId xmlns:p14="http://schemas.microsoft.com/office/powerpoint/2010/main" val="492249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66C0BF8-AEE5-6EDA-816E-0DBBC610164B}"/>
              </a:ext>
            </a:extLst>
          </p:cNvPr>
          <p:cNvSpPr>
            <a:spLocks noGrp="1"/>
          </p:cNvSpPr>
          <p:nvPr>
            <p:ph type="sldNum" sz="quarter" idx="12"/>
          </p:nvPr>
        </p:nvSpPr>
        <p:spPr/>
        <p:txBody>
          <a:bodyPr/>
          <a:lstStyle/>
          <a:p>
            <a:fld id="{733122C9-A0B9-462F-8757-0847AD287B63}" type="slidenum">
              <a:rPr lang="fr-FR" smtClean="0"/>
              <a:pPr/>
              <a:t>17</a:t>
            </a:fld>
            <a:endParaRPr lang="fr-FR" dirty="0"/>
          </a:p>
        </p:txBody>
      </p:sp>
      <p:sp>
        <p:nvSpPr>
          <p:cNvPr id="4" name="Espace réservé de la date 3">
            <a:extLst>
              <a:ext uri="{FF2B5EF4-FFF2-40B4-BE49-F238E27FC236}">
                <a16:creationId xmlns:a16="http://schemas.microsoft.com/office/drawing/2014/main" id="{BE9444ED-7EA9-6DD9-0023-FB43408EEAFC}"/>
              </a:ext>
            </a:extLst>
          </p:cNvPr>
          <p:cNvSpPr>
            <a:spLocks noGrp="1"/>
          </p:cNvSpPr>
          <p:nvPr>
            <p:ph type="dt" sz="half" idx="2"/>
          </p:nvPr>
        </p:nvSpPr>
        <p:spPr/>
        <p:txBody>
          <a:bodyPr/>
          <a:lstStyle/>
          <a:p>
            <a:fld id="{0597CDB5-73DC-8641-8CC1-FAD9379FD627}" type="datetime1">
              <a:rPr lang="fr-FR" cap="all" smtClean="0"/>
              <a:pPr/>
              <a:t>18/09/2023</a:t>
            </a:fld>
            <a:endParaRPr lang="fr-FR" cap="all" dirty="0"/>
          </a:p>
        </p:txBody>
      </p:sp>
      <p:sp>
        <p:nvSpPr>
          <p:cNvPr id="8" name="Espace réservé du pied de page 7">
            <a:extLst>
              <a:ext uri="{FF2B5EF4-FFF2-40B4-BE49-F238E27FC236}">
                <a16:creationId xmlns:a16="http://schemas.microsoft.com/office/drawing/2014/main" id="{762E6228-E804-9A2B-AAAE-9109F3CFBDD5}"/>
              </a:ext>
            </a:extLst>
          </p:cNvPr>
          <p:cNvSpPr>
            <a:spLocks noGrp="1"/>
          </p:cNvSpPr>
          <p:nvPr>
            <p:ph type="ftr" sz="quarter" idx="3"/>
          </p:nvPr>
        </p:nvSpPr>
        <p:spPr/>
        <p:txBody>
          <a:bodyPr/>
          <a:lstStyle/>
          <a:p>
            <a:r>
              <a:rPr lang="fr-FR"/>
              <a:t>Direction régionale et interdépartementale de l'économie, de l'emploi, du travail et des solidarités</a:t>
            </a:r>
            <a:endParaRPr lang="fr-FR" dirty="0"/>
          </a:p>
        </p:txBody>
      </p:sp>
      <p:pic>
        <p:nvPicPr>
          <p:cNvPr id="9" name="Image 8">
            <a:extLst>
              <a:ext uri="{FF2B5EF4-FFF2-40B4-BE49-F238E27FC236}">
                <a16:creationId xmlns:a16="http://schemas.microsoft.com/office/drawing/2014/main" id="{A52E0EBF-1EA1-0C1E-83EE-7F4483E14C6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77169" y="843558"/>
            <a:ext cx="4896544" cy="1859806"/>
          </a:xfrm>
          <a:prstGeom prst="rect">
            <a:avLst/>
          </a:prstGeom>
        </p:spPr>
      </p:pic>
      <p:pic>
        <p:nvPicPr>
          <p:cNvPr id="11" name="Image 10">
            <a:extLst>
              <a:ext uri="{FF2B5EF4-FFF2-40B4-BE49-F238E27FC236}">
                <a16:creationId xmlns:a16="http://schemas.microsoft.com/office/drawing/2014/main" id="{A3686EA2-DF31-D8B5-DE87-F3F61F0E6AA8}"/>
              </a:ext>
            </a:extLst>
          </p:cNvPr>
          <p:cNvPicPr>
            <a:picLocks noChangeAspect="1"/>
          </p:cNvPicPr>
          <p:nvPr/>
        </p:nvPicPr>
        <p:blipFill>
          <a:blip r:embed="rId3"/>
          <a:stretch>
            <a:fillRect/>
          </a:stretch>
        </p:blipFill>
        <p:spPr>
          <a:xfrm>
            <a:off x="3177169" y="2635622"/>
            <a:ext cx="4752528" cy="1977878"/>
          </a:xfrm>
          <a:prstGeom prst="rect">
            <a:avLst/>
          </a:prstGeom>
        </p:spPr>
      </p:pic>
      <p:sp>
        <p:nvSpPr>
          <p:cNvPr id="13" name="ZoneTexte 12">
            <a:extLst>
              <a:ext uri="{FF2B5EF4-FFF2-40B4-BE49-F238E27FC236}">
                <a16:creationId xmlns:a16="http://schemas.microsoft.com/office/drawing/2014/main" id="{373DB93C-F96E-6732-48E6-4CACEFF2AF82}"/>
              </a:ext>
            </a:extLst>
          </p:cNvPr>
          <p:cNvSpPr txBox="1"/>
          <p:nvPr/>
        </p:nvSpPr>
        <p:spPr>
          <a:xfrm>
            <a:off x="7377002" y="939405"/>
            <a:ext cx="723389" cy="369332"/>
          </a:xfrm>
          <a:prstGeom prst="rect">
            <a:avLst/>
          </a:prstGeom>
          <a:noFill/>
        </p:spPr>
        <p:txBody>
          <a:bodyPr wrap="square">
            <a:spAutoFit/>
          </a:bodyPr>
          <a:lstStyle/>
          <a:p>
            <a:r>
              <a:rPr lang="fr-FR" sz="900" b="1" i="0" u="none" strike="noStrike" baseline="0" dirty="0">
                <a:latin typeface="Verdana" panose="020B0604030504040204" pitchFamily="34" charset="0"/>
              </a:rPr>
              <a:t>Plans bureaux</a:t>
            </a:r>
            <a:endParaRPr lang="fr-FR" sz="900" b="1" dirty="0"/>
          </a:p>
        </p:txBody>
      </p:sp>
      <p:sp>
        <p:nvSpPr>
          <p:cNvPr id="15" name="ZoneTexte 14">
            <a:extLst>
              <a:ext uri="{FF2B5EF4-FFF2-40B4-BE49-F238E27FC236}">
                <a16:creationId xmlns:a16="http://schemas.microsoft.com/office/drawing/2014/main" id="{A7929390-14C1-91FD-DF73-A235B9CD4690}"/>
              </a:ext>
            </a:extLst>
          </p:cNvPr>
          <p:cNvSpPr txBox="1"/>
          <p:nvPr/>
        </p:nvSpPr>
        <p:spPr>
          <a:xfrm>
            <a:off x="7377003" y="2703364"/>
            <a:ext cx="886055" cy="369332"/>
          </a:xfrm>
          <a:prstGeom prst="rect">
            <a:avLst/>
          </a:prstGeom>
          <a:noFill/>
        </p:spPr>
        <p:txBody>
          <a:bodyPr wrap="square">
            <a:spAutoFit/>
          </a:bodyPr>
          <a:lstStyle/>
          <a:p>
            <a:r>
              <a:rPr lang="fr-FR" sz="900" b="1" i="0" u="none" strike="noStrike" baseline="0" dirty="0">
                <a:latin typeface="Verdana" panose="020B0604030504040204" pitchFamily="34" charset="0"/>
              </a:rPr>
              <a:t>Plans plafonds</a:t>
            </a:r>
            <a:endParaRPr lang="fr-FR" sz="900" b="1" dirty="0"/>
          </a:p>
        </p:txBody>
      </p:sp>
      <p:sp>
        <p:nvSpPr>
          <p:cNvPr id="17" name="ZoneTexte 16">
            <a:extLst>
              <a:ext uri="{FF2B5EF4-FFF2-40B4-BE49-F238E27FC236}">
                <a16:creationId xmlns:a16="http://schemas.microsoft.com/office/drawing/2014/main" id="{225AFCAC-E2DC-9522-AF1C-7D72F5454E97}"/>
              </a:ext>
            </a:extLst>
          </p:cNvPr>
          <p:cNvSpPr txBox="1"/>
          <p:nvPr/>
        </p:nvSpPr>
        <p:spPr>
          <a:xfrm>
            <a:off x="395536" y="1112128"/>
            <a:ext cx="2928432" cy="3046988"/>
          </a:xfrm>
          <a:prstGeom prst="rect">
            <a:avLst/>
          </a:prstGeom>
          <a:noFill/>
        </p:spPr>
        <p:txBody>
          <a:bodyPr wrap="square">
            <a:spAutoFit/>
          </a:bodyPr>
          <a:lstStyle/>
          <a:p>
            <a:pPr algn="just"/>
            <a:r>
              <a:rPr lang="fr-FR" sz="800" b="0" i="0" u="sng" strike="noStrike" baseline="0" dirty="0">
                <a:latin typeface="+mj-lt"/>
              </a:rPr>
              <a:t>CHAQUE TRAME DE BUREAU,</a:t>
            </a:r>
          </a:p>
          <a:p>
            <a:pPr algn="just"/>
            <a:r>
              <a:rPr lang="fr-FR" sz="800" b="0" i="0" u="sng" strike="noStrike" baseline="0" dirty="0">
                <a:latin typeface="+mj-lt"/>
              </a:rPr>
              <a:t>CORRESPONDANT À DEUX TRAMES DE FAÇADE, </a:t>
            </a:r>
          </a:p>
          <a:p>
            <a:pPr algn="just"/>
            <a:r>
              <a:rPr lang="fr-FR" sz="800" b="0" i="0" u="sng" strike="noStrike" baseline="0" dirty="0">
                <a:latin typeface="+mj-lt"/>
              </a:rPr>
              <a:t>EST ÉQUIPÉE DE :</a:t>
            </a:r>
          </a:p>
          <a:p>
            <a:pPr algn="just"/>
            <a:endParaRPr lang="fr-FR" sz="800" b="0" i="0" u="sng" strike="noStrike" baseline="0" dirty="0">
              <a:latin typeface="+mj-lt"/>
            </a:endParaRPr>
          </a:p>
          <a:p>
            <a:pPr marL="171450" indent="-171450" algn="just">
              <a:buFont typeface="Arial" panose="020B0604020202020204" pitchFamily="34" charset="0"/>
              <a:buChar char="•"/>
            </a:pPr>
            <a:r>
              <a:rPr lang="fr-FR" sz="800" b="0" i="0" u="none" strike="noStrike" baseline="0" dirty="0">
                <a:latin typeface="+mj-lt"/>
              </a:rPr>
              <a:t> Une amenée d’air hygiénique de 25m3/h ;</a:t>
            </a:r>
          </a:p>
          <a:p>
            <a:pPr marL="171450" indent="-171450" algn="just">
              <a:buFont typeface="Arial" panose="020B0604020202020204" pitchFamily="34" charset="0"/>
              <a:buChar char="•"/>
            </a:pPr>
            <a:r>
              <a:rPr lang="fr-FR" sz="800" b="0" i="0" u="none" strike="noStrike" baseline="0" dirty="0">
                <a:latin typeface="+mj-lt"/>
              </a:rPr>
              <a:t>Une grille de transfert intégrée aux portes ;</a:t>
            </a:r>
          </a:p>
          <a:p>
            <a:pPr marL="171450" indent="-171450" algn="just">
              <a:buFont typeface="Arial" panose="020B0604020202020204" pitchFamily="34" charset="0"/>
              <a:buChar char="•"/>
            </a:pPr>
            <a:r>
              <a:rPr lang="fr-FR" sz="800" b="0" i="0" u="none" strike="noStrike" baseline="0" dirty="0">
                <a:latin typeface="+mj-lt"/>
              </a:rPr>
              <a:t>Un ensemble de panneaux rayonnants, couvrant</a:t>
            </a:r>
          </a:p>
          <a:p>
            <a:pPr algn="just"/>
            <a:r>
              <a:rPr lang="fr-FR" sz="800" b="0" i="0" u="none" strike="noStrike" baseline="0" dirty="0">
                <a:latin typeface="+mj-lt"/>
              </a:rPr>
              <a:t>40% de la surface de bureau, permettant d’atteindre les objectifs de conforts en hiver (20°C + / - 1°C par – 7°C extérieur) et en été rafraichissement dit « adaptatif » par 32°C extérieur) ;</a:t>
            </a:r>
          </a:p>
          <a:p>
            <a:pPr marL="171450" indent="-171450" algn="just">
              <a:buFont typeface="Arial" panose="020B0604020202020204" pitchFamily="34" charset="0"/>
              <a:buChar char="•"/>
            </a:pPr>
            <a:r>
              <a:rPr lang="fr-FR" sz="800" b="0" i="0" u="none" strike="noStrike" baseline="0" dirty="0">
                <a:latin typeface="+mj-lt"/>
              </a:rPr>
              <a:t>Un ensemble de luminaires permettant d’atteindre le niveau d’éclairement et d’uniformité requis (éclairement 300 lux et uniformité de 0.6)</a:t>
            </a:r>
          </a:p>
          <a:p>
            <a:pPr marL="171450" indent="-171450" algn="just">
              <a:buFont typeface="Arial" panose="020B0604020202020204" pitchFamily="34" charset="0"/>
              <a:buChar char="•"/>
            </a:pPr>
            <a:r>
              <a:rPr lang="fr-FR" sz="800" b="0" i="0" u="none" strike="noStrike" baseline="0" dirty="0">
                <a:latin typeface="+mj-lt"/>
              </a:rPr>
              <a:t>Un ensemble d’éclairement et d’uniformité requis (éclairement 300 lux et uniformité de 0.6)</a:t>
            </a:r>
          </a:p>
          <a:p>
            <a:pPr marL="171450" indent="-171450" algn="just">
              <a:buFont typeface="Arial" panose="020B0604020202020204" pitchFamily="34" charset="0"/>
              <a:buChar char="•"/>
            </a:pPr>
            <a:r>
              <a:rPr lang="fr-FR" sz="800" b="0" i="0" u="none" strike="noStrike" baseline="0" dirty="0">
                <a:latin typeface="+mj-lt"/>
              </a:rPr>
              <a:t> Un multi-capteur, permettant la gestion de l’éclairage en fonction de l’occupation des bureaux et de l’apport en lumière naturelle ;</a:t>
            </a:r>
          </a:p>
          <a:p>
            <a:pPr marL="171450" indent="-171450" algn="just">
              <a:buFont typeface="Arial" panose="020B0604020202020204" pitchFamily="34" charset="0"/>
              <a:buChar char="•"/>
            </a:pPr>
            <a:r>
              <a:rPr lang="fr-FR" sz="800" b="0" i="0" u="none" strike="noStrike" baseline="0" dirty="0">
                <a:latin typeface="+mj-lt"/>
              </a:rPr>
              <a:t> Un détecteur de fumée ;</a:t>
            </a:r>
          </a:p>
          <a:p>
            <a:pPr marL="171450" indent="-171450" algn="just">
              <a:buFont typeface="Arial" panose="020B0604020202020204" pitchFamily="34" charset="0"/>
              <a:buChar char="•"/>
            </a:pPr>
            <a:r>
              <a:rPr lang="fr-FR" sz="800" b="0" i="0" u="none" strike="noStrike" baseline="0" dirty="0">
                <a:latin typeface="+mj-lt"/>
              </a:rPr>
              <a:t>Deux boitiers de sol contenant chacun 2 PC / 2 PCO / 2 RJ45 ;</a:t>
            </a:r>
          </a:p>
          <a:p>
            <a:pPr marL="171450" indent="-171450" algn="just">
              <a:buFont typeface="Arial" panose="020B0604020202020204" pitchFamily="34" charset="0"/>
              <a:buChar char="•"/>
            </a:pPr>
            <a:r>
              <a:rPr lang="fr-FR" sz="800" b="0" i="0" u="none" strike="noStrike" baseline="0" dirty="0">
                <a:latin typeface="+mj-lt"/>
              </a:rPr>
              <a:t>Un contact de feuillure sur chaque ouvrant permettant d’asservir le chauffage et le rafraîchissement.</a:t>
            </a:r>
            <a:endParaRPr lang="fr-FR" sz="800" dirty="0">
              <a:latin typeface="+mj-lt"/>
            </a:endParaRPr>
          </a:p>
        </p:txBody>
      </p:sp>
      <p:graphicFrame>
        <p:nvGraphicFramePr>
          <p:cNvPr id="12" name="Diagramme 11">
            <a:extLst>
              <a:ext uri="{FF2B5EF4-FFF2-40B4-BE49-F238E27FC236}">
                <a16:creationId xmlns:a16="http://schemas.microsoft.com/office/drawing/2014/main" id="{606677F0-3788-6DB0-EE5E-097EF9835133}"/>
              </a:ext>
            </a:extLst>
          </p:cNvPr>
          <p:cNvGraphicFramePr/>
          <p:nvPr>
            <p:extLst>
              <p:ext uri="{D42A27DB-BD31-4B8C-83A1-F6EECF244321}">
                <p14:modId xmlns:p14="http://schemas.microsoft.com/office/powerpoint/2010/main" val="2476975937"/>
              </p:ext>
            </p:extLst>
          </p:nvPr>
        </p:nvGraphicFramePr>
        <p:xfrm>
          <a:off x="323850" y="682801"/>
          <a:ext cx="8424863" cy="2327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0873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18</a:t>
            </a:fld>
            <a:endParaRPr lang="fr-FR" dirty="0"/>
          </a:p>
        </p:txBody>
      </p:sp>
      <p:sp>
        <p:nvSpPr>
          <p:cNvPr id="4" name="Espace réservé de la date 3"/>
          <p:cNvSpPr>
            <a:spLocks noGrp="1"/>
          </p:cNvSpPr>
          <p:nvPr>
            <p:ph type="dt" sz="half" idx="2"/>
          </p:nvPr>
        </p:nvSpPr>
        <p:spPr/>
        <p:txBody>
          <a:bodyPr/>
          <a:lstStyle/>
          <a:p>
            <a:fld id="{0597CDB5-73DC-8641-8CC1-FAD9379FD627}" type="datetime1">
              <a:rPr lang="fr-FR" cap="all" smtClean="0"/>
              <a:pPr/>
              <a:t>18/09/2023</a:t>
            </a:fld>
            <a:endParaRPr lang="fr-FR" cap="all" dirty="0"/>
          </a:p>
        </p:txBody>
      </p:sp>
      <p:sp>
        <p:nvSpPr>
          <p:cNvPr id="5" name="Espace réservé du texte 4"/>
          <p:cNvSpPr>
            <a:spLocks noGrp="1"/>
          </p:cNvSpPr>
          <p:nvPr>
            <p:ph type="body" sz="quarter" idx="13"/>
          </p:nvPr>
        </p:nvSpPr>
        <p:spPr>
          <a:xfrm>
            <a:off x="251520" y="911139"/>
            <a:ext cx="8424614" cy="242951"/>
          </a:xfrm>
        </p:spPr>
        <p:txBody>
          <a:bodyPr/>
          <a:lstStyle/>
          <a:p>
            <a:r>
              <a:rPr lang="fr-FR" sz="1200" dirty="0"/>
              <a:t>Projet au stade des études PRO</a:t>
            </a:r>
          </a:p>
        </p:txBody>
      </p:sp>
      <p:sp>
        <p:nvSpPr>
          <p:cNvPr id="8" name="Espace réservé du pied de page 7"/>
          <p:cNvSpPr>
            <a:spLocks noGrp="1"/>
          </p:cNvSpPr>
          <p:nvPr>
            <p:ph type="ftr" sz="quarter" idx="3"/>
          </p:nvPr>
        </p:nvSpPr>
        <p:spPr/>
        <p:txBody>
          <a:bodyPr/>
          <a:lstStyle/>
          <a:p>
            <a:r>
              <a:rPr lang="fr-FR"/>
              <a:t>Direction régionale et interdépartementale de l'économie, de l'emploi, du travail et des solidarités</a:t>
            </a:r>
            <a:endParaRPr lang="fr-FR" dirty="0"/>
          </a:p>
        </p:txBody>
      </p:sp>
      <p:graphicFrame>
        <p:nvGraphicFramePr>
          <p:cNvPr id="7" name="Tableau 8">
            <a:extLst>
              <a:ext uri="{FF2B5EF4-FFF2-40B4-BE49-F238E27FC236}">
                <a16:creationId xmlns:a16="http://schemas.microsoft.com/office/drawing/2014/main" id="{88152236-A171-BC4E-9C3E-83F4080A4C62}"/>
              </a:ext>
            </a:extLst>
          </p:cNvPr>
          <p:cNvGraphicFramePr>
            <a:graphicFrameLocks noGrp="1"/>
          </p:cNvGraphicFramePr>
          <p:nvPr>
            <p:extLst>
              <p:ext uri="{D42A27DB-BD31-4B8C-83A1-F6EECF244321}">
                <p14:modId xmlns:p14="http://schemas.microsoft.com/office/powerpoint/2010/main" val="4227695396"/>
              </p:ext>
            </p:extLst>
          </p:nvPr>
        </p:nvGraphicFramePr>
        <p:xfrm>
          <a:off x="1038568" y="2828128"/>
          <a:ext cx="5544616" cy="1837772"/>
        </p:xfrm>
        <a:graphic>
          <a:graphicData uri="http://schemas.openxmlformats.org/drawingml/2006/table">
            <a:tbl>
              <a:tblPr firstRow="1" bandRow="1">
                <a:tableStyleId>{21E4AEA4-8DFA-4A89-87EB-49C32662AFE0}</a:tableStyleId>
              </a:tblPr>
              <a:tblGrid>
                <a:gridCol w="2772308">
                  <a:extLst>
                    <a:ext uri="{9D8B030D-6E8A-4147-A177-3AD203B41FA5}">
                      <a16:colId xmlns:a16="http://schemas.microsoft.com/office/drawing/2014/main" val="3471766869"/>
                    </a:ext>
                  </a:extLst>
                </a:gridCol>
                <a:gridCol w="2772308">
                  <a:extLst>
                    <a:ext uri="{9D8B030D-6E8A-4147-A177-3AD203B41FA5}">
                      <a16:colId xmlns:a16="http://schemas.microsoft.com/office/drawing/2014/main" val="1676603212"/>
                    </a:ext>
                  </a:extLst>
                </a:gridCol>
              </a:tblGrid>
              <a:tr h="322764">
                <a:tc>
                  <a:txBody>
                    <a:bodyPr/>
                    <a:lstStyle/>
                    <a:p>
                      <a:r>
                        <a:rPr lang="fr-FR" sz="1200" dirty="0"/>
                        <a:t>Typologie de bureau</a:t>
                      </a:r>
                    </a:p>
                  </a:txBody>
                  <a:tcPr/>
                </a:tc>
                <a:tc>
                  <a:txBody>
                    <a:bodyPr/>
                    <a:lstStyle/>
                    <a:p>
                      <a:r>
                        <a:rPr lang="fr-FR" sz="1200" dirty="0"/>
                        <a:t>Surface de bureau</a:t>
                      </a:r>
                    </a:p>
                  </a:txBody>
                  <a:tcPr/>
                </a:tc>
                <a:extLst>
                  <a:ext uri="{0D108BD9-81ED-4DB2-BD59-A6C34878D82A}">
                    <a16:rowId xmlns:a16="http://schemas.microsoft.com/office/drawing/2014/main" val="1134125765"/>
                  </a:ext>
                </a:extLst>
              </a:tr>
              <a:tr h="378752">
                <a:tc>
                  <a:txBody>
                    <a:bodyPr/>
                    <a:lstStyle/>
                    <a:p>
                      <a:r>
                        <a:rPr lang="fr-FR" sz="1000" dirty="0"/>
                        <a:t>Individuel</a:t>
                      </a:r>
                    </a:p>
                  </a:txBody>
                  <a:tcPr/>
                </a:tc>
                <a:tc>
                  <a:txBody>
                    <a:bodyPr/>
                    <a:lstStyle/>
                    <a:p>
                      <a:pPr marL="0" algn="l" defTabSz="914400" rtl="0" eaLnBrk="1" latinLnBrk="0" hangingPunct="1"/>
                      <a:r>
                        <a:rPr lang="fr-FR" sz="1000" kern="1200" dirty="0">
                          <a:solidFill>
                            <a:schemeClr val="tx1"/>
                          </a:solidFill>
                          <a:latin typeface="+mn-lt"/>
                          <a:ea typeface="+mn-ea"/>
                          <a:cs typeface="+mn-cs"/>
                        </a:rPr>
                        <a:t>13 m²</a:t>
                      </a:r>
                    </a:p>
                  </a:txBody>
                  <a:tcPr/>
                </a:tc>
                <a:extLst>
                  <a:ext uri="{0D108BD9-81ED-4DB2-BD59-A6C34878D82A}">
                    <a16:rowId xmlns:a16="http://schemas.microsoft.com/office/drawing/2014/main" val="60954665"/>
                  </a:ext>
                </a:extLst>
              </a:tr>
              <a:tr h="378752">
                <a:tc>
                  <a:txBody>
                    <a:bodyPr/>
                    <a:lstStyle/>
                    <a:p>
                      <a:r>
                        <a:rPr lang="fr-FR" sz="1000" dirty="0"/>
                        <a:t>2</a:t>
                      </a:r>
                      <a:r>
                        <a:rPr lang="fr-FR" sz="1000" kern="1200" dirty="0">
                          <a:solidFill>
                            <a:schemeClr val="dk1"/>
                          </a:solidFill>
                          <a:latin typeface="+mn-lt"/>
                          <a:ea typeface="+mn-ea"/>
                          <a:cs typeface="+mn-cs"/>
                        </a:rPr>
                        <a:t> personnes</a:t>
                      </a:r>
                      <a:endParaRPr lang="fr-FR" sz="1000" dirty="0"/>
                    </a:p>
                  </a:txBody>
                  <a:tcPr/>
                </a:tc>
                <a:tc>
                  <a:txBody>
                    <a:bodyPr/>
                    <a:lstStyle/>
                    <a:p>
                      <a:pPr marL="0" algn="l" defTabSz="914400" rtl="0" eaLnBrk="1" latinLnBrk="0" hangingPunct="1"/>
                      <a:r>
                        <a:rPr lang="fr-FR" sz="1000" kern="1200" dirty="0">
                          <a:solidFill>
                            <a:schemeClr val="tx1"/>
                          </a:solidFill>
                          <a:latin typeface="+mn-lt"/>
                          <a:ea typeface="+mn-ea"/>
                          <a:cs typeface="+mn-cs"/>
                        </a:rPr>
                        <a:t>17 m²</a:t>
                      </a:r>
                    </a:p>
                  </a:txBody>
                  <a:tcPr/>
                </a:tc>
                <a:extLst>
                  <a:ext uri="{0D108BD9-81ED-4DB2-BD59-A6C34878D82A}">
                    <a16:rowId xmlns:a16="http://schemas.microsoft.com/office/drawing/2014/main" val="4027473595"/>
                  </a:ext>
                </a:extLst>
              </a:tr>
              <a:tr h="378752">
                <a:tc>
                  <a:txBody>
                    <a:bodyPr/>
                    <a:lstStyle/>
                    <a:p>
                      <a:r>
                        <a:rPr lang="fr-FR" sz="1000" dirty="0"/>
                        <a:t>3 personnes</a:t>
                      </a:r>
                    </a:p>
                  </a:txBody>
                  <a:tcPr/>
                </a:tc>
                <a:tc>
                  <a:txBody>
                    <a:bodyPr/>
                    <a:lstStyle/>
                    <a:p>
                      <a:pPr marL="0" algn="l" defTabSz="914400" rtl="0" eaLnBrk="1" latinLnBrk="0" hangingPunct="1"/>
                      <a:r>
                        <a:rPr lang="fr-FR" sz="1000" kern="1200" dirty="0">
                          <a:solidFill>
                            <a:schemeClr val="tx1"/>
                          </a:solidFill>
                          <a:latin typeface="+mn-lt"/>
                          <a:ea typeface="+mn-ea"/>
                          <a:cs typeface="+mn-cs"/>
                        </a:rPr>
                        <a:t>23 m²</a:t>
                      </a:r>
                    </a:p>
                  </a:txBody>
                  <a:tcPr/>
                </a:tc>
                <a:extLst>
                  <a:ext uri="{0D108BD9-81ED-4DB2-BD59-A6C34878D82A}">
                    <a16:rowId xmlns:a16="http://schemas.microsoft.com/office/drawing/2014/main" val="3435305942"/>
                  </a:ext>
                </a:extLst>
              </a:tr>
              <a:tr h="378752">
                <a:tc>
                  <a:txBody>
                    <a:bodyPr/>
                    <a:lstStyle/>
                    <a:p>
                      <a:r>
                        <a:rPr lang="fr-FR" sz="1000" dirty="0"/>
                        <a:t>4 personnes</a:t>
                      </a:r>
                    </a:p>
                  </a:txBody>
                  <a:tcPr/>
                </a:tc>
                <a:tc>
                  <a:txBody>
                    <a:bodyPr/>
                    <a:lstStyle/>
                    <a:p>
                      <a:pPr marL="0" algn="l" defTabSz="914400" rtl="0" eaLnBrk="1" latinLnBrk="0" hangingPunct="1"/>
                      <a:r>
                        <a:rPr lang="fr-FR" sz="1000" kern="1200" dirty="0">
                          <a:solidFill>
                            <a:schemeClr val="tx1"/>
                          </a:solidFill>
                          <a:latin typeface="+mn-lt"/>
                          <a:ea typeface="+mn-ea"/>
                          <a:cs typeface="+mn-cs"/>
                        </a:rPr>
                        <a:t>30 m²</a:t>
                      </a:r>
                    </a:p>
                  </a:txBody>
                  <a:tcPr/>
                </a:tc>
                <a:extLst>
                  <a:ext uri="{0D108BD9-81ED-4DB2-BD59-A6C34878D82A}">
                    <a16:rowId xmlns:a16="http://schemas.microsoft.com/office/drawing/2014/main" val="3616327107"/>
                  </a:ext>
                </a:extLst>
              </a:tr>
            </a:tbl>
          </a:graphicData>
        </a:graphic>
      </p:graphicFrame>
      <p:graphicFrame>
        <p:nvGraphicFramePr>
          <p:cNvPr id="11" name="Tableau 12">
            <a:extLst>
              <a:ext uri="{FF2B5EF4-FFF2-40B4-BE49-F238E27FC236}">
                <a16:creationId xmlns:a16="http://schemas.microsoft.com/office/drawing/2014/main" id="{3E14A7A7-B8E1-7B94-6655-E5F21D754930}"/>
              </a:ext>
            </a:extLst>
          </p:cNvPr>
          <p:cNvGraphicFramePr>
            <a:graphicFrameLocks noGrp="1"/>
          </p:cNvGraphicFramePr>
          <p:nvPr>
            <p:extLst>
              <p:ext uri="{D42A27DB-BD31-4B8C-83A1-F6EECF244321}">
                <p14:modId xmlns:p14="http://schemas.microsoft.com/office/powerpoint/2010/main" val="1281668031"/>
              </p:ext>
            </p:extLst>
          </p:nvPr>
        </p:nvGraphicFramePr>
        <p:xfrm>
          <a:off x="270652" y="1202878"/>
          <a:ext cx="7080448" cy="1493520"/>
        </p:xfrm>
        <a:graphic>
          <a:graphicData uri="http://schemas.openxmlformats.org/drawingml/2006/table">
            <a:tbl>
              <a:tblPr firstRow="1" bandRow="1">
                <a:tableStyleId>{5940675A-B579-460E-94D1-54222C63F5DA}</a:tableStyleId>
              </a:tblPr>
              <a:tblGrid>
                <a:gridCol w="3540224">
                  <a:extLst>
                    <a:ext uri="{9D8B030D-6E8A-4147-A177-3AD203B41FA5}">
                      <a16:colId xmlns:a16="http://schemas.microsoft.com/office/drawing/2014/main" val="2043255253"/>
                    </a:ext>
                  </a:extLst>
                </a:gridCol>
                <a:gridCol w="3540224">
                  <a:extLst>
                    <a:ext uri="{9D8B030D-6E8A-4147-A177-3AD203B41FA5}">
                      <a16:colId xmlns:a16="http://schemas.microsoft.com/office/drawing/2014/main" val="1659640785"/>
                    </a:ext>
                  </a:extLst>
                </a:gridCol>
              </a:tblGrid>
              <a:tr h="0">
                <a:tc>
                  <a:txBody>
                    <a:bodyPr/>
                    <a:lstStyle/>
                    <a:p>
                      <a:r>
                        <a:rPr lang="fr-FR" sz="1000" dirty="0"/>
                        <a:t>Ratio SUB/ poste de travail</a:t>
                      </a:r>
                    </a:p>
                    <a:p>
                      <a:r>
                        <a:rPr lang="fr-FR" sz="1000" dirty="0"/>
                        <a:t>d’occupation actuel – Le Millénaire</a:t>
                      </a:r>
                    </a:p>
                  </a:txBody>
                  <a:tcPr/>
                </a:tc>
                <a:tc>
                  <a:txBody>
                    <a:bodyPr/>
                    <a:lstStyle/>
                    <a:p>
                      <a:pPr marL="0" algn="l" defTabSz="914400" rtl="0" eaLnBrk="1" latinLnBrk="0" hangingPunct="1"/>
                      <a:r>
                        <a:rPr lang="fr-FR" sz="1000" kern="1200" dirty="0">
                          <a:solidFill>
                            <a:schemeClr val="tx1"/>
                          </a:solidFill>
                          <a:latin typeface="+mn-lt"/>
                          <a:ea typeface="+mn-ea"/>
                          <a:cs typeface="+mn-cs"/>
                        </a:rPr>
                        <a:t>21,66 m² SUB/PDT</a:t>
                      </a:r>
                    </a:p>
                  </a:txBody>
                  <a:tcPr/>
                </a:tc>
                <a:extLst>
                  <a:ext uri="{0D108BD9-81ED-4DB2-BD59-A6C34878D82A}">
                    <a16:rowId xmlns:a16="http://schemas.microsoft.com/office/drawing/2014/main" val="3393570542"/>
                  </a:ext>
                </a:extLst>
              </a:tr>
              <a:tr h="120000">
                <a:tc>
                  <a:txBody>
                    <a:bodyPr/>
                    <a:lstStyle/>
                    <a:p>
                      <a:r>
                        <a:rPr lang="fr-FR" sz="1000" dirty="0"/>
                        <a:t>Ratio d’occupation cible DIE</a:t>
                      </a:r>
                    </a:p>
                  </a:txBody>
                  <a:tcPr/>
                </a:tc>
                <a:tc>
                  <a:txBody>
                    <a:bodyPr/>
                    <a:lstStyle/>
                    <a:p>
                      <a:pPr marL="0" algn="l" defTabSz="914400" rtl="0" eaLnBrk="1" latinLnBrk="0" hangingPunct="1"/>
                      <a:r>
                        <a:rPr lang="fr-FR" sz="1000" kern="1200" dirty="0">
                          <a:solidFill>
                            <a:schemeClr val="tx1"/>
                          </a:solidFill>
                          <a:latin typeface="+mn-lt"/>
                          <a:ea typeface="+mn-ea"/>
                          <a:cs typeface="+mn-cs"/>
                        </a:rPr>
                        <a:t>- 20 m²  SUB/PDT (circulaire surface 2010)</a:t>
                      </a:r>
                    </a:p>
                    <a:p>
                      <a:pPr marL="0" algn="l" defTabSz="914400" rtl="0" eaLnBrk="1" latinLnBrk="0" hangingPunct="1"/>
                      <a:endParaRPr lang="fr-FR" sz="1000" kern="1200" dirty="0">
                        <a:solidFill>
                          <a:schemeClr val="tx1"/>
                        </a:solidFill>
                        <a:latin typeface="+mn-lt"/>
                        <a:ea typeface="+mn-ea"/>
                        <a:cs typeface="+mn-cs"/>
                      </a:endParaRPr>
                    </a:p>
                    <a:p>
                      <a:pPr marL="0" algn="l" defTabSz="914400" rtl="0" eaLnBrk="1" latinLnBrk="0" hangingPunct="1"/>
                      <a:r>
                        <a:rPr lang="fr-FR" sz="1000" kern="1200" dirty="0">
                          <a:solidFill>
                            <a:schemeClr val="tx1"/>
                          </a:solidFill>
                          <a:latin typeface="+mn-lt"/>
                          <a:ea typeface="+mn-ea"/>
                          <a:cs typeface="+mn-cs"/>
                        </a:rPr>
                        <a:t>- Cible visée 16 m² SUB/résident (circulaire 1ère Ministre 08/02/2023)</a:t>
                      </a:r>
                    </a:p>
                    <a:p>
                      <a:pPr marL="0" algn="l" defTabSz="914400" rtl="0" eaLnBrk="1" latinLnBrk="0" hangingPunct="1"/>
                      <a:r>
                        <a:rPr lang="fr-FR" sz="1000" kern="1200" dirty="0">
                          <a:solidFill>
                            <a:schemeClr val="tx1"/>
                          </a:solidFill>
                          <a:latin typeface="+mn-lt"/>
                          <a:ea typeface="+mn-ea"/>
                          <a:cs typeface="+mn-cs"/>
                        </a:rPr>
                        <a:t>- Plafond de SUB autorisée 18 m² SUB/résident</a:t>
                      </a:r>
                    </a:p>
                  </a:txBody>
                  <a:tcPr/>
                </a:tc>
                <a:extLst>
                  <a:ext uri="{0D108BD9-81ED-4DB2-BD59-A6C34878D82A}">
                    <a16:rowId xmlns:a16="http://schemas.microsoft.com/office/drawing/2014/main" val="316837993"/>
                  </a:ext>
                </a:extLst>
              </a:tr>
              <a:tr h="120000">
                <a:tc>
                  <a:txBody>
                    <a:bodyPr/>
                    <a:lstStyle/>
                    <a:p>
                      <a:r>
                        <a:rPr lang="fr-FR" sz="1000" dirty="0"/>
                        <a:t>Ratio d’occupation du projet Niemeyer SUB/PDT</a:t>
                      </a:r>
                    </a:p>
                  </a:txBody>
                  <a:tcPr/>
                </a:tc>
                <a:tc>
                  <a:txBody>
                    <a:bodyPr/>
                    <a:lstStyle/>
                    <a:p>
                      <a:pPr marL="0" algn="l" defTabSz="914400" rtl="0" eaLnBrk="1" latinLnBrk="0" hangingPunct="1"/>
                      <a:r>
                        <a:rPr lang="fr-FR" sz="1000" kern="1200" dirty="0">
                          <a:solidFill>
                            <a:schemeClr val="tx1"/>
                          </a:solidFill>
                          <a:latin typeface="+mn-lt"/>
                          <a:ea typeface="+mn-ea"/>
                          <a:cs typeface="+mn-cs"/>
                        </a:rPr>
                        <a:t>17,52 m² SUB/PDT</a:t>
                      </a:r>
                    </a:p>
                  </a:txBody>
                  <a:tcPr/>
                </a:tc>
                <a:extLst>
                  <a:ext uri="{0D108BD9-81ED-4DB2-BD59-A6C34878D82A}">
                    <a16:rowId xmlns:a16="http://schemas.microsoft.com/office/drawing/2014/main" val="3240658466"/>
                  </a:ext>
                </a:extLst>
              </a:tr>
            </a:tbl>
          </a:graphicData>
        </a:graphic>
      </p:graphicFrame>
      <p:graphicFrame>
        <p:nvGraphicFramePr>
          <p:cNvPr id="3" name="Diagramme 2">
            <a:extLst>
              <a:ext uri="{FF2B5EF4-FFF2-40B4-BE49-F238E27FC236}">
                <a16:creationId xmlns:a16="http://schemas.microsoft.com/office/drawing/2014/main" id="{37E060F1-01BB-932E-69A5-C42EA987AF3D}"/>
              </a:ext>
            </a:extLst>
          </p:cNvPr>
          <p:cNvGraphicFramePr/>
          <p:nvPr>
            <p:extLst>
              <p:ext uri="{D42A27DB-BD31-4B8C-83A1-F6EECF244321}">
                <p14:modId xmlns:p14="http://schemas.microsoft.com/office/powerpoint/2010/main" val="1188607021"/>
              </p:ext>
            </p:extLst>
          </p:nvPr>
        </p:nvGraphicFramePr>
        <p:xfrm>
          <a:off x="323850" y="682801"/>
          <a:ext cx="8424863" cy="232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8176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00A5365-E47C-9FE0-28E8-B0EEFE5E48F1}"/>
              </a:ext>
            </a:extLst>
          </p:cNvPr>
          <p:cNvSpPr>
            <a:spLocks noGrp="1"/>
          </p:cNvSpPr>
          <p:nvPr>
            <p:ph type="sldNum" sz="quarter" idx="12"/>
          </p:nvPr>
        </p:nvSpPr>
        <p:spPr/>
        <p:txBody>
          <a:bodyPr/>
          <a:lstStyle/>
          <a:p>
            <a:fld id="{733122C9-A0B9-462F-8757-0847AD287B63}" type="slidenum">
              <a:rPr lang="fr-FR" smtClean="0"/>
              <a:pPr/>
              <a:t>19</a:t>
            </a:fld>
            <a:endParaRPr lang="fr-FR" dirty="0"/>
          </a:p>
        </p:txBody>
      </p:sp>
      <p:sp>
        <p:nvSpPr>
          <p:cNvPr id="4" name="Espace réservé de la date 3">
            <a:extLst>
              <a:ext uri="{FF2B5EF4-FFF2-40B4-BE49-F238E27FC236}">
                <a16:creationId xmlns:a16="http://schemas.microsoft.com/office/drawing/2014/main" id="{2171F55D-A827-A3E1-1C88-C6FBDAE4905B}"/>
              </a:ext>
            </a:extLst>
          </p:cNvPr>
          <p:cNvSpPr>
            <a:spLocks noGrp="1"/>
          </p:cNvSpPr>
          <p:nvPr>
            <p:ph type="dt" sz="half" idx="2"/>
          </p:nvPr>
        </p:nvSpPr>
        <p:spPr/>
        <p:txBody>
          <a:bodyPr/>
          <a:lstStyle/>
          <a:p>
            <a:fld id="{0597CDB5-73DC-8641-8CC1-FAD9379FD627}" type="datetime1">
              <a:rPr lang="fr-FR" cap="all" smtClean="0"/>
              <a:pPr/>
              <a:t>18/09/2023</a:t>
            </a:fld>
            <a:endParaRPr lang="fr-FR" cap="all" dirty="0"/>
          </a:p>
        </p:txBody>
      </p:sp>
      <p:sp>
        <p:nvSpPr>
          <p:cNvPr id="6" name="Titre 5">
            <a:extLst>
              <a:ext uri="{FF2B5EF4-FFF2-40B4-BE49-F238E27FC236}">
                <a16:creationId xmlns:a16="http://schemas.microsoft.com/office/drawing/2014/main" id="{8593AB2F-5480-8575-F070-E1BFEF2AE9BA}"/>
              </a:ext>
            </a:extLst>
          </p:cNvPr>
          <p:cNvSpPr>
            <a:spLocks noGrp="1"/>
          </p:cNvSpPr>
          <p:nvPr>
            <p:ph type="title"/>
          </p:nvPr>
        </p:nvSpPr>
        <p:spPr/>
        <p:txBody>
          <a:bodyPr>
            <a:normAutofit/>
          </a:bodyPr>
          <a:lstStyle/>
          <a:p>
            <a:pPr marL="0" indent="95250">
              <a:lnSpc>
                <a:spcPct val="100000"/>
              </a:lnSpc>
              <a:spcBef>
                <a:spcPts val="400"/>
              </a:spcBef>
              <a:spcAft>
                <a:spcPts val="800"/>
              </a:spcAft>
            </a:pPr>
            <a:r>
              <a:rPr lang="fr-FR" sz="1200" dirty="0">
                <a:solidFill>
                  <a:schemeClr val="tx1">
                    <a:lumMod val="50000"/>
                    <a:lumOff val="50000"/>
                  </a:schemeClr>
                </a:solidFill>
                <a:latin typeface="+mn-lt"/>
                <a:ea typeface="+mn-ea"/>
                <a:cs typeface="+mn-cs"/>
              </a:rPr>
              <a:t>Constitution de la circulation principale</a:t>
            </a:r>
          </a:p>
        </p:txBody>
      </p:sp>
      <p:pic>
        <p:nvPicPr>
          <p:cNvPr id="14" name="Espace réservé pour une image  13">
            <a:extLst>
              <a:ext uri="{FF2B5EF4-FFF2-40B4-BE49-F238E27FC236}">
                <a16:creationId xmlns:a16="http://schemas.microsoft.com/office/drawing/2014/main" id="{06973C11-863A-A62C-57EF-7037C3E778E9}"/>
              </a:ext>
            </a:extLst>
          </p:cNvPr>
          <p:cNvPicPr>
            <a:picLocks noGrp="1" noChangeAspect="1"/>
          </p:cNvPicPr>
          <p:nvPr>
            <p:ph type="pic" sz="quarter" idx="15"/>
          </p:nvPr>
        </p:nvPicPr>
        <p:blipFill rotWithShape="1">
          <a:blip r:embed="rId2"/>
          <a:srcRect t="4384" b="4384"/>
          <a:stretch/>
        </p:blipFill>
        <p:spPr/>
      </p:pic>
      <p:sp>
        <p:nvSpPr>
          <p:cNvPr id="8" name="Espace réservé du pied de page 7">
            <a:extLst>
              <a:ext uri="{FF2B5EF4-FFF2-40B4-BE49-F238E27FC236}">
                <a16:creationId xmlns:a16="http://schemas.microsoft.com/office/drawing/2014/main" id="{9F940110-D128-F41B-6A58-BA84A72C40F7}"/>
              </a:ext>
            </a:extLst>
          </p:cNvPr>
          <p:cNvSpPr>
            <a:spLocks noGrp="1"/>
          </p:cNvSpPr>
          <p:nvPr>
            <p:ph type="ftr" sz="quarter" idx="3"/>
          </p:nvPr>
        </p:nvSpPr>
        <p:spPr/>
        <p:txBody>
          <a:bodyPr/>
          <a:lstStyle/>
          <a:p>
            <a:r>
              <a:rPr lang="fr-FR"/>
              <a:t>Direction régionale et interdépartementale de l'économie, de l'emploi, du travail et des solidarités</a:t>
            </a:r>
            <a:endParaRPr lang="fr-FR" dirty="0"/>
          </a:p>
        </p:txBody>
      </p:sp>
      <p:sp>
        <p:nvSpPr>
          <p:cNvPr id="18" name="ZoneTexte 17">
            <a:extLst>
              <a:ext uri="{FF2B5EF4-FFF2-40B4-BE49-F238E27FC236}">
                <a16:creationId xmlns:a16="http://schemas.microsoft.com/office/drawing/2014/main" id="{75DBEC81-D2AE-6ADC-7801-634E67325F28}"/>
              </a:ext>
            </a:extLst>
          </p:cNvPr>
          <p:cNvSpPr txBox="1"/>
          <p:nvPr/>
        </p:nvSpPr>
        <p:spPr>
          <a:xfrm>
            <a:off x="827584" y="4326918"/>
            <a:ext cx="1849157" cy="192360"/>
          </a:xfrm>
          <a:prstGeom prst="rect">
            <a:avLst/>
          </a:prstGeom>
          <a:noFill/>
        </p:spPr>
        <p:txBody>
          <a:bodyPr wrap="square">
            <a:spAutoFit/>
          </a:bodyPr>
          <a:lstStyle/>
          <a:p>
            <a:r>
              <a:rPr lang="fr-FR" sz="650" b="1" i="1" dirty="0">
                <a:latin typeface="Verdana" panose="020B0604030504040204" pitchFamily="34" charset="0"/>
                <a:ea typeface="Verdana" panose="020B0604030504040204" pitchFamily="34" charset="0"/>
              </a:rPr>
              <a:t>Vue circulation du niveau 2</a:t>
            </a:r>
          </a:p>
        </p:txBody>
      </p:sp>
    </p:spTree>
    <p:extLst>
      <p:ext uri="{BB962C8B-B14F-4D97-AF65-F5344CB8AC3E}">
        <p14:creationId xmlns:p14="http://schemas.microsoft.com/office/powerpoint/2010/main" val="4139394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2</a:t>
            </a:fld>
            <a:endParaRPr lang="fr-FR" dirty="0"/>
          </a:p>
        </p:txBody>
      </p:sp>
      <p:graphicFrame>
        <p:nvGraphicFramePr>
          <p:cNvPr id="11" name="Diagramme 10"/>
          <p:cNvGraphicFramePr/>
          <p:nvPr>
            <p:extLst>
              <p:ext uri="{D42A27DB-BD31-4B8C-83A1-F6EECF244321}">
                <p14:modId xmlns:p14="http://schemas.microsoft.com/office/powerpoint/2010/main" val="3525636748"/>
              </p:ext>
            </p:extLst>
          </p:nvPr>
        </p:nvGraphicFramePr>
        <p:xfrm>
          <a:off x="3312000" y="1563638"/>
          <a:ext cx="5436464" cy="316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space réservé de la date 5"/>
          <p:cNvSpPr>
            <a:spLocks noGrp="1"/>
          </p:cNvSpPr>
          <p:nvPr>
            <p:ph type="dt" sz="half" idx="2"/>
          </p:nvPr>
        </p:nvSpPr>
        <p:spPr/>
        <p:txBody>
          <a:bodyPr/>
          <a:lstStyle/>
          <a:p>
            <a:fld id="{251C71F6-E0A6-1740-B64F-38F332886BAF}" type="datetime1">
              <a:rPr lang="fr-FR" cap="all" smtClean="0"/>
              <a:pPr/>
              <a:t>18/09/2023</a:t>
            </a:fld>
            <a:endParaRPr lang="fr-FR" cap="all" dirty="0"/>
          </a:p>
        </p:txBody>
      </p:sp>
      <p:sp>
        <p:nvSpPr>
          <p:cNvPr id="7" name="Titre 6"/>
          <p:cNvSpPr>
            <a:spLocks noGrp="1"/>
          </p:cNvSpPr>
          <p:nvPr>
            <p:ph type="title"/>
          </p:nvPr>
        </p:nvSpPr>
        <p:spPr/>
        <p:txBody>
          <a:bodyPr/>
          <a:lstStyle/>
          <a:p>
            <a:endParaRPr lang="fr-FR" dirty="0"/>
          </a:p>
        </p:txBody>
      </p:sp>
      <p:sp>
        <p:nvSpPr>
          <p:cNvPr id="8" name="Espace réservé du pied de page 7"/>
          <p:cNvSpPr>
            <a:spLocks noGrp="1"/>
          </p:cNvSpPr>
          <p:nvPr>
            <p:ph type="ftr" sz="quarter" idx="3"/>
          </p:nvPr>
        </p:nvSpPr>
        <p:spPr/>
        <p:txBody>
          <a:bodyPr/>
          <a:lstStyle/>
          <a:p>
            <a:r>
              <a:rPr lang="fr-FR"/>
              <a:t>Direction régionale de l'économie, de l'emploi, du travail et des solidarités</a:t>
            </a:r>
            <a:endParaRPr lang="fr-FR" dirty="0"/>
          </a:p>
        </p:txBody>
      </p:sp>
      <p:pic>
        <p:nvPicPr>
          <p:cNvPr id="9" name="Image 8">
            <a:extLst>
              <a:ext uri="{FF2B5EF4-FFF2-40B4-BE49-F238E27FC236}">
                <a16:creationId xmlns:a16="http://schemas.microsoft.com/office/drawing/2014/main" id="{D94A333E-0424-4144-8D43-FA44118D5EF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66400" y="1707654"/>
            <a:ext cx="1791015" cy="1152128"/>
          </a:xfrm>
          <a:prstGeom prst="roundRect">
            <a:avLst>
              <a:gd name="adj" fmla="val 16667"/>
            </a:avLst>
          </a:prstGeom>
          <a:ln>
            <a:noFill/>
          </a:ln>
          <a:effectLst/>
        </p:spPr>
      </p:pic>
      <p:pic>
        <p:nvPicPr>
          <p:cNvPr id="10" name="Image 9">
            <a:extLst>
              <a:ext uri="{FF2B5EF4-FFF2-40B4-BE49-F238E27FC236}">
                <a16:creationId xmlns:a16="http://schemas.microsoft.com/office/drawing/2014/main" id="{9D4BBD24-5998-414F-9F02-8CDBA0FA6C2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38839" y="3147814"/>
            <a:ext cx="1846138" cy="1229990"/>
          </a:xfrm>
          <a:prstGeom prst="roundRect">
            <a:avLst>
              <a:gd name="adj" fmla="val 16667"/>
            </a:avLst>
          </a:prstGeom>
          <a:ln>
            <a:noFill/>
          </a:ln>
          <a:effectLst/>
        </p:spPr>
      </p:pic>
    </p:spTree>
    <p:extLst>
      <p:ext uri="{BB962C8B-B14F-4D97-AF65-F5344CB8AC3E}">
        <p14:creationId xmlns:p14="http://schemas.microsoft.com/office/powerpoint/2010/main" val="2024563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r>
              <a:rPr lang="fr-FR" sz="1400" dirty="0"/>
              <a:t>Définition de l’aménagement par l’UR avec accompagnement d’un programmiste</a:t>
            </a:r>
          </a:p>
        </p:txBody>
      </p:sp>
      <p:graphicFrame>
        <p:nvGraphicFramePr>
          <p:cNvPr id="5" name="Diagramme 4"/>
          <p:cNvGraphicFramePr/>
          <p:nvPr>
            <p:extLst>
              <p:ext uri="{D42A27DB-BD31-4B8C-83A1-F6EECF244321}">
                <p14:modId xmlns:p14="http://schemas.microsoft.com/office/powerpoint/2010/main" val="3680232946"/>
              </p:ext>
            </p:extLst>
          </p:nvPr>
        </p:nvGraphicFramePr>
        <p:xfrm>
          <a:off x="323850" y="771550"/>
          <a:ext cx="8424863" cy="360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texte 3"/>
          <p:cNvSpPr>
            <a:spLocks noGrp="1"/>
          </p:cNvSpPr>
          <p:nvPr>
            <p:ph type="body" sz="quarter" idx="14"/>
          </p:nvPr>
        </p:nvSpPr>
        <p:spPr/>
        <p:txBody>
          <a:bodyPr/>
          <a:lstStyle/>
          <a:p>
            <a:pPr marL="71120" indent="-228600" algn="just">
              <a:lnSpc>
                <a:spcPts val="1210"/>
              </a:lnSpc>
              <a:buFont typeface="Arial" panose="020B0604020202020204" pitchFamily="34" charset="0"/>
              <a:buChar char="•"/>
            </a:pPr>
            <a:r>
              <a:rPr lang="fr-FR" sz="1200" b="1" dirty="0">
                <a:solidFill>
                  <a:srgbClr val="334967"/>
                </a:solidFill>
                <a:ea typeface="Verdana" panose="020B0604030504040204" pitchFamily="34" charset="0"/>
              </a:rPr>
              <a:t>Cloisonnement </a:t>
            </a:r>
            <a:r>
              <a:rPr lang="fr-FR" sz="1200" dirty="0">
                <a:effectLst/>
                <a:latin typeface="+mj-lt"/>
                <a:ea typeface="Calibri" panose="020F0502020204030204" pitchFamily="34" charset="0"/>
                <a:cs typeface="Calibri" panose="020F0502020204030204" pitchFamily="34" charset="0"/>
              </a:rPr>
              <a:t>Seules les cloisons des circulations et des locaux supports sont livrées en phase réalisation. La prestation d’aménagement des bureaux et des espaces de travail sera réalisée avec l’appui d’un programmiste afin d’élaborer un programme détaillé des travaux pour aménager les directions et offrir une évolutivité.</a:t>
            </a:r>
            <a:endParaRPr lang="fr-FR" sz="1200" dirty="0">
              <a:effectLst/>
              <a:latin typeface="+mj-lt"/>
              <a:ea typeface="Calibri" panose="020F0502020204030204" pitchFamily="34" charset="0"/>
              <a:cs typeface="Times New Roman" panose="02020603050405020304" pitchFamily="18" charset="0"/>
            </a:endParaRPr>
          </a:p>
          <a:p>
            <a:pPr marL="361950" indent="-361950" algn="just">
              <a:spcAft>
                <a:spcPts val="0"/>
              </a:spcAft>
              <a:buFont typeface="Arial" panose="020B0604020202020204" pitchFamily="34" charset="0"/>
              <a:buChar char="•"/>
            </a:pPr>
            <a:r>
              <a:rPr lang="fr-FR" sz="1200" b="1" dirty="0">
                <a:solidFill>
                  <a:srgbClr val="334967"/>
                </a:solidFill>
                <a:ea typeface="Verdana" panose="020B0604030504040204" pitchFamily="34" charset="0"/>
              </a:rPr>
              <a:t>Achat d’une prestation de programmiste par le Sgamm – scenarios d’aménagement</a:t>
            </a:r>
          </a:p>
          <a:p>
            <a:pPr marL="0" algn="just">
              <a:lnSpc>
                <a:spcPct val="115000"/>
              </a:lnSpc>
              <a:spcAft>
                <a:spcPts val="0"/>
              </a:spcAft>
            </a:pPr>
            <a:r>
              <a:rPr lang="fr-FR" sz="1200" dirty="0"/>
              <a:t>L’UR a demandé au Sgamm-Sme la mobilisation d’un </a:t>
            </a:r>
            <a:r>
              <a:rPr lang="fr-FR" sz="1200" dirty="0" err="1"/>
              <a:t>space</a:t>
            </a:r>
            <a:r>
              <a:rPr lang="fr-FR" sz="1200" dirty="0"/>
              <a:t>-planneur pour la définition de l’aménagement/cloisonnement correspondant à ses besoins. </a:t>
            </a:r>
          </a:p>
          <a:p>
            <a:pPr marL="0" algn="just">
              <a:lnSpc>
                <a:spcPct val="115000"/>
              </a:lnSpc>
              <a:spcAft>
                <a:spcPts val="0"/>
              </a:spcAft>
            </a:pPr>
            <a:r>
              <a:rPr lang="fr-FR" sz="1200" dirty="0"/>
              <a:t>La PRIF a notifié le marché correspondant à cette prestation à la société A2Mo le 18 août 2023 sur la base d’un cahier des charges. Dans le contexte de la circulaire du 8 février 2023 traitant de l’immobilier tertiaire de demain, la démarche d’accompagnement vise à associer tout au long du projet les équipes et les directions afin de permettre la mise en place des espaces de travail.</a:t>
            </a:r>
          </a:p>
          <a:p>
            <a:pPr marL="0" algn="just">
              <a:lnSpc>
                <a:spcPct val="115000"/>
              </a:lnSpc>
              <a:spcAft>
                <a:spcPts val="0"/>
              </a:spcAft>
            </a:pPr>
            <a:r>
              <a:rPr lang="fr-FR" sz="1200" dirty="0"/>
              <a:t>La mission confiée au prestataire vise à mieux appréhender l’organisation de l’UR, sa culture et habitudes de travail actuelles et d’échanger sur les attentes et la vision des enjeux de la DRIEETS vis-à-vis du projet de rénovation et de proposer des scenarios d’occupation. Les scenarios devront découler de l’organisation des missions de l’UR et du mode de travail actuel.</a:t>
            </a:r>
          </a:p>
          <a:p>
            <a:pPr marL="0" algn="just">
              <a:lnSpc>
                <a:spcPct val="115000"/>
              </a:lnSpc>
              <a:spcAft>
                <a:spcPts val="0"/>
              </a:spcAft>
            </a:pPr>
            <a:endParaRPr lang="fr-FR" sz="1200" dirty="0"/>
          </a:p>
          <a:p>
            <a:pPr marL="361950" lvl="0" indent="-361950" algn="just">
              <a:spcAft>
                <a:spcPts val="0"/>
              </a:spcAft>
              <a:buFont typeface="Arial" panose="020B0604020202020204" pitchFamily="34" charset="0"/>
              <a:buChar char="•"/>
            </a:pPr>
            <a:endParaRPr lang="fr-FR" sz="1200" b="1" dirty="0">
              <a:solidFill>
                <a:srgbClr val="334967"/>
              </a:solidFill>
              <a:ea typeface="Verdana" panose="020B0604030504040204" pitchFamily="34" charset="0"/>
            </a:endParaRPr>
          </a:p>
          <a:p>
            <a:pPr marL="0" lvl="0" algn="just">
              <a:spcAft>
                <a:spcPts val="0"/>
              </a:spcAft>
            </a:pPr>
            <a:endParaRPr lang="fr-FR" sz="1200" dirty="0"/>
          </a:p>
          <a:p>
            <a:pPr marL="0" lvl="0" algn="just">
              <a:spcAft>
                <a:spcPts val="0"/>
              </a:spcAft>
            </a:pPr>
            <a:endParaRPr lang="fr-FR" sz="1200" dirty="0"/>
          </a:p>
          <a:p>
            <a:pPr marL="263525" lvl="0" indent="-171450" algn="just">
              <a:lnSpc>
                <a:spcPct val="115000"/>
              </a:lnSpc>
              <a:spcAft>
                <a:spcPts val="0"/>
              </a:spcAft>
              <a:buFontTx/>
              <a:buChar char="-"/>
            </a:pPr>
            <a:endParaRPr lang="fr-FR" sz="1200" dirty="0"/>
          </a:p>
          <a:p>
            <a:pPr marL="263525" lvl="0" indent="-171450" algn="just">
              <a:lnSpc>
                <a:spcPct val="115000"/>
              </a:lnSpc>
              <a:spcAft>
                <a:spcPts val="0"/>
              </a:spcAft>
              <a:buFontTx/>
              <a:buChar char="-"/>
            </a:pPr>
            <a:endParaRPr lang="fr-FR" sz="1200" dirty="0"/>
          </a:p>
          <a:p>
            <a:pPr marL="0" algn="just">
              <a:lnSpc>
                <a:spcPct val="115000"/>
              </a:lnSpc>
              <a:spcAft>
                <a:spcPts val="0"/>
              </a:spcAft>
            </a:pPr>
            <a:endParaRPr lang="fr-FR" b="1" dirty="0">
              <a:solidFill>
                <a:srgbClr val="334967"/>
              </a:solidFill>
              <a:ea typeface="Verdana" panose="020B0604030504040204" pitchFamily="34" charset="0"/>
            </a:endParaRPr>
          </a:p>
          <a:p>
            <a:pPr marL="0" algn="just">
              <a:lnSpc>
                <a:spcPct val="115000"/>
              </a:lnSpc>
              <a:spcAft>
                <a:spcPts val="0"/>
              </a:spcAft>
            </a:pPr>
            <a:endParaRPr lang="fr-FR" b="1" dirty="0">
              <a:solidFill>
                <a:srgbClr val="334967"/>
              </a:solidFill>
              <a:ea typeface="Verdana" panose="020B0604030504040204" pitchFamily="34" charset="0"/>
            </a:endParaRPr>
          </a:p>
          <a:p>
            <a:pPr marL="0" algn="just">
              <a:lnSpc>
                <a:spcPct val="115000"/>
              </a:lnSpc>
              <a:spcAft>
                <a:spcPts val="0"/>
              </a:spcAft>
            </a:pPr>
            <a:endParaRPr lang="fr-FR" dirty="0"/>
          </a:p>
          <a:p>
            <a:pPr marL="0" algn="just">
              <a:lnSpc>
                <a:spcPct val="115000"/>
              </a:lnSpc>
              <a:spcAft>
                <a:spcPts val="0"/>
              </a:spcAft>
            </a:pPr>
            <a:endParaRPr lang="fr-FR" dirty="0"/>
          </a:p>
          <a:p>
            <a:endParaRPr lang="fr-FR" dirty="0"/>
          </a:p>
        </p:txBody>
      </p:sp>
    </p:spTree>
    <p:extLst>
      <p:ext uri="{BB962C8B-B14F-4D97-AF65-F5344CB8AC3E}">
        <p14:creationId xmlns:p14="http://schemas.microsoft.com/office/powerpoint/2010/main" val="2359661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0957521-4233-6712-21F3-5569F6765C67}"/>
              </a:ext>
            </a:extLst>
          </p:cNvPr>
          <p:cNvSpPr>
            <a:spLocks noGrp="1"/>
          </p:cNvSpPr>
          <p:nvPr>
            <p:ph type="sldNum" sz="quarter" idx="12"/>
          </p:nvPr>
        </p:nvSpPr>
        <p:spPr/>
        <p:txBody>
          <a:bodyPr/>
          <a:lstStyle/>
          <a:p>
            <a:fld id="{733122C9-A0B9-462F-8757-0847AD287B63}" type="slidenum">
              <a:rPr lang="fr-FR" smtClean="0"/>
              <a:pPr/>
              <a:t>21</a:t>
            </a:fld>
            <a:endParaRPr lang="fr-FR" dirty="0"/>
          </a:p>
        </p:txBody>
      </p:sp>
      <p:sp>
        <p:nvSpPr>
          <p:cNvPr id="6" name="Espace réservé de la date 5">
            <a:extLst>
              <a:ext uri="{FF2B5EF4-FFF2-40B4-BE49-F238E27FC236}">
                <a16:creationId xmlns:a16="http://schemas.microsoft.com/office/drawing/2014/main" id="{EC3C76D1-DDBA-1FEA-5DD7-083323DBD583}"/>
              </a:ext>
            </a:extLst>
          </p:cNvPr>
          <p:cNvSpPr>
            <a:spLocks noGrp="1"/>
          </p:cNvSpPr>
          <p:nvPr>
            <p:ph type="dt" sz="half" idx="2"/>
          </p:nvPr>
        </p:nvSpPr>
        <p:spPr/>
        <p:txBody>
          <a:bodyPr/>
          <a:lstStyle/>
          <a:p>
            <a:fld id="{251C71F6-E0A6-1740-B64F-38F332886BAF}" type="datetime1">
              <a:rPr lang="fr-FR" cap="all" smtClean="0"/>
              <a:pPr/>
              <a:t>18/09/2023</a:t>
            </a:fld>
            <a:endParaRPr lang="fr-FR" cap="all" dirty="0"/>
          </a:p>
        </p:txBody>
      </p:sp>
      <p:sp>
        <p:nvSpPr>
          <p:cNvPr id="11" name="Espace réservé du texte 10">
            <a:extLst>
              <a:ext uri="{FF2B5EF4-FFF2-40B4-BE49-F238E27FC236}">
                <a16:creationId xmlns:a16="http://schemas.microsoft.com/office/drawing/2014/main" id="{B65AE1F8-3C84-4306-F3F3-DE1A031FCB45}"/>
              </a:ext>
            </a:extLst>
          </p:cNvPr>
          <p:cNvSpPr>
            <a:spLocks noGrp="1"/>
          </p:cNvSpPr>
          <p:nvPr>
            <p:ph type="body" sz="quarter" idx="14"/>
          </p:nvPr>
        </p:nvSpPr>
        <p:spPr/>
        <p:txBody>
          <a:bodyPr/>
          <a:lstStyle/>
          <a:p>
            <a:pPr marL="263525" indent="-171450">
              <a:buFont typeface="Arial" panose="020B0604020202020204" pitchFamily="34" charset="0"/>
              <a:buChar char="•"/>
            </a:pPr>
            <a:r>
              <a:rPr lang="fr-FR" sz="1200" b="1" dirty="0">
                <a:solidFill>
                  <a:srgbClr val="334967"/>
                </a:solidFill>
                <a:ea typeface="Verdana" panose="020B0604030504040204" pitchFamily="34" charset="0"/>
              </a:rPr>
              <a:t>Missions du programmiste et délais</a:t>
            </a:r>
          </a:p>
          <a:p>
            <a:endParaRPr lang="fr-FR" dirty="0"/>
          </a:p>
        </p:txBody>
      </p:sp>
      <p:sp>
        <p:nvSpPr>
          <p:cNvPr id="8" name="Espace réservé du pied de page 7">
            <a:extLst>
              <a:ext uri="{FF2B5EF4-FFF2-40B4-BE49-F238E27FC236}">
                <a16:creationId xmlns:a16="http://schemas.microsoft.com/office/drawing/2014/main" id="{38F2B717-6649-0861-F4F2-4CAAC8069ADE}"/>
              </a:ext>
            </a:extLst>
          </p:cNvPr>
          <p:cNvSpPr>
            <a:spLocks noGrp="1"/>
          </p:cNvSpPr>
          <p:nvPr>
            <p:ph type="ftr" sz="quarter" idx="3"/>
          </p:nvPr>
        </p:nvSpPr>
        <p:spPr/>
        <p:txBody>
          <a:bodyPr/>
          <a:lstStyle/>
          <a:p>
            <a:r>
              <a:rPr lang="fr-FR"/>
              <a:t>Direction régionale et interdépartementale de l'économie, de l'emploi, du travail et des solidarités</a:t>
            </a:r>
            <a:endParaRPr lang="fr-FR" dirty="0"/>
          </a:p>
        </p:txBody>
      </p:sp>
      <p:graphicFrame>
        <p:nvGraphicFramePr>
          <p:cNvPr id="12" name="Tableau 5">
            <a:extLst>
              <a:ext uri="{FF2B5EF4-FFF2-40B4-BE49-F238E27FC236}">
                <a16:creationId xmlns:a16="http://schemas.microsoft.com/office/drawing/2014/main" id="{04B7CC43-17A9-183F-1EFE-BA280A5DCCDB}"/>
              </a:ext>
            </a:extLst>
          </p:cNvPr>
          <p:cNvGraphicFramePr>
            <a:graphicFrameLocks noGrp="1"/>
          </p:cNvGraphicFramePr>
          <p:nvPr>
            <p:extLst>
              <p:ext uri="{D42A27DB-BD31-4B8C-83A1-F6EECF244321}">
                <p14:modId xmlns:p14="http://schemas.microsoft.com/office/powerpoint/2010/main" val="2762490966"/>
              </p:ext>
            </p:extLst>
          </p:nvPr>
        </p:nvGraphicFramePr>
        <p:xfrm>
          <a:off x="683589" y="2222581"/>
          <a:ext cx="7704856" cy="1672240"/>
        </p:xfrm>
        <a:graphic>
          <a:graphicData uri="http://schemas.openxmlformats.org/drawingml/2006/table">
            <a:tbl>
              <a:tblPr firstRow="1" bandRow="1">
                <a:tableStyleId>{21E4AEA4-8DFA-4A89-87EB-49C32662AFE0}</a:tableStyleId>
              </a:tblPr>
              <a:tblGrid>
                <a:gridCol w="1540970">
                  <a:extLst>
                    <a:ext uri="{9D8B030D-6E8A-4147-A177-3AD203B41FA5}">
                      <a16:colId xmlns:a16="http://schemas.microsoft.com/office/drawing/2014/main" val="3130066724"/>
                    </a:ext>
                  </a:extLst>
                </a:gridCol>
                <a:gridCol w="3643606">
                  <a:extLst>
                    <a:ext uri="{9D8B030D-6E8A-4147-A177-3AD203B41FA5}">
                      <a16:colId xmlns:a16="http://schemas.microsoft.com/office/drawing/2014/main" val="1078167510"/>
                    </a:ext>
                  </a:extLst>
                </a:gridCol>
                <a:gridCol w="2520280">
                  <a:extLst>
                    <a:ext uri="{9D8B030D-6E8A-4147-A177-3AD203B41FA5}">
                      <a16:colId xmlns:a16="http://schemas.microsoft.com/office/drawing/2014/main" val="4099601640"/>
                    </a:ext>
                  </a:extLst>
                </a:gridCol>
              </a:tblGrid>
              <a:tr h="420855">
                <a:tc>
                  <a:txBody>
                    <a:bodyPr/>
                    <a:lstStyle/>
                    <a:p>
                      <a:r>
                        <a:rPr lang="fr-FR" sz="1200" dirty="0"/>
                        <a:t>Mission 1</a:t>
                      </a:r>
                    </a:p>
                  </a:txBody>
                  <a:tcPr/>
                </a:tc>
                <a:tc>
                  <a:txBody>
                    <a:bodyPr/>
                    <a:lstStyle/>
                    <a:p>
                      <a:r>
                        <a:rPr lang="fr-FR" sz="1100" dirty="0"/>
                        <a:t>Analyse des besoins de la DRIEETS</a:t>
                      </a:r>
                    </a:p>
                  </a:txBody>
                  <a:tcPr/>
                </a:tc>
                <a:tc>
                  <a:txBody>
                    <a:bodyPr/>
                    <a:lstStyle/>
                    <a:p>
                      <a:r>
                        <a:rPr lang="fr-FR" sz="1100" dirty="0"/>
                        <a:t>4 mois : septembre à décembre 2023</a:t>
                      </a:r>
                    </a:p>
                  </a:txBody>
                  <a:tcPr/>
                </a:tc>
                <a:extLst>
                  <a:ext uri="{0D108BD9-81ED-4DB2-BD59-A6C34878D82A}">
                    <a16:rowId xmlns:a16="http://schemas.microsoft.com/office/drawing/2014/main" val="3250693223"/>
                  </a:ext>
                </a:extLst>
              </a:tr>
              <a:tr h="409400">
                <a:tc>
                  <a:txBody>
                    <a:bodyPr/>
                    <a:lstStyle/>
                    <a:p>
                      <a:r>
                        <a:rPr lang="fr-FR" sz="1200" dirty="0"/>
                        <a:t>Mission 2</a:t>
                      </a:r>
                    </a:p>
                  </a:txBody>
                  <a:tcPr/>
                </a:tc>
                <a:tc>
                  <a:txBody>
                    <a:bodyPr/>
                    <a:lstStyle/>
                    <a:p>
                      <a:r>
                        <a:rPr lang="fr-FR" sz="1100" dirty="0"/>
                        <a:t>3 scenarii de spatialisation (macro-zoning)</a:t>
                      </a:r>
                    </a:p>
                  </a:txBody>
                  <a:tcPr/>
                </a:tc>
                <a:tc>
                  <a:txBody>
                    <a:bodyPr/>
                    <a:lstStyle/>
                    <a:p>
                      <a:r>
                        <a:rPr lang="fr-FR" sz="1100" dirty="0"/>
                        <a:t>6 mois : janvier à juin 2024</a:t>
                      </a:r>
                    </a:p>
                  </a:txBody>
                  <a:tcPr/>
                </a:tc>
                <a:extLst>
                  <a:ext uri="{0D108BD9-81ED-4DB2-BD59-A6C34878D82A}">
                    <a16:rowId xmlns:a16="http://schemas.microsoft.com/office/drawing/2014/main" val="1431885059"/>
                  </a:ext>
                </a:extLst>
              </a:tr>
              <a:tr h="409400">
                <a:tc>
                  <a:txBody>
                    <a:bodyPr/>
                    <a:lstStyle/>
                    <a:p>
                      <a:r>
                        <a:rPr lang="fr-FR" sz="1200" dirty="0"/>
                        <a:t>Mission 3</a:t>
                      </a:r>
                    </a:p>
                  </a:txBody>
                  <a:tcPr/>
                </a:tc>
                <a:tc>
                  <a:txBody>
                    <a:bodyPr/>
                    <a:lstStyle/>
                    <a:p>
                      <a:r>
                        <a:rPr lang="fr-FR" sz="1100" dirty="0"/>
                        <a:t>Programme détaillé de travaux (micro-zoning)</a:t>
                      </a:r>
                    </a:p>
                  </a:txBody>
                  <a:tcPr/>
                </a:tc>
                <a:tc>
                  <a:txBody>
                    <a:bodyPr/>
                    <a:lstStyle/>
                    <a:p>
                      <a:r>
                        <a:rPr lang="fr-FR" sz="1100" dirty="0"/>
                        <a:t>2 mois : juillet à août 2024</a:t>
                      </a:r>
                    </a:p>
                  </a:txBody>
                  <a:tcPr/>
                </a:tc>
                <a:extLst>
                  <a:ext uri="{0D108BD9-81ED-4DB2-BD59-A6C34878D82A}">
                    <a16:rowId xmlns:a16="http://schemas.microsoft.com/office/drawing/2014/main" val="362807421"/>
                  </a:ext>
                </a:extLst>
              </a:tr>
              <a:tr h="409400">
                <a:tc>
                  <a:txBody>
                    <a:bodyPr/>
                    <a:lstStyle/>
                    <a:p>
                      <a:r>
                        <a:rPr lang="fr-FR" sz="1200" dirty="0"/>
                        <a:t>Mission 4</a:t>
                      </a:r>
                    </a:p>
                  </a:txBody>
                  <a:tcPr/>
                </a:tc>
                <a:tc>
                  <a:txBody>
                    <a:bodyPr/>
                    <a:lstStyle/>
                    <a:p>
                      <a:r>
                        <a:rPr lang="fr-FR" sz="1100" dirty="0"/>
                        <a:t>Assistance à maîtrise d’ouvrage pour la phase réalisation</a:t>
                      </a:r>
                    </a:p>
                  </a:txBody>
                  <a:tcPr/>
                </a:tc>
                <a:tc>
                  <a:txBody>
                    <a:bodyPr/>
                    <a:lstStyle/>
                    <a:p>
                      <a:r>
                        <a:rPr lang="fr-FR" sz="1100" dirty="0"/>
                        <a:t>12 mois : septembre 2024 à août 2025</a:t>
                      </a:r>
                    </a:p>
                  </a:txBody>
                  <a:tcPr/>
                </a:tc>
                <a:extLst>
                  <a:ext uri="{0D108BD9-81ED-4DB2-BD59-A6C34878D82A}">
                    <a16:rowId xmlns:a16="http://schemas.microsoft.com/office/drawing/2014/main" val="1823022020"/>
                  </a:ext>
                </a:extLst>
              </a:tr>
            </a:tbl>
          </a:graphicData>
        </a:graphic>
      </p:graphicFrame>
    </p:spTree>
    <p:extLst>
      <p:ext uri="{BB962C8B-B14F-4D97-AF65-F5344CB8AC3E}">
        <p14:creationId xmlns:p14="http://schemas.microsoft.com/office/powerpoint/2010/main" val="1103973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a:xfrm>
            <a:off x="315501" y="1356690"/>
            <a:ext cx="8424614" cy="242951"/>
          </a:xfrm>
        </p:spPr>
        <p:txBody>
          <a:bodyPr/>
          <a:lstStyle/>
          <a:p>
            <a:r>
              <a:rPr lang="fr-FR" sz="1400" dirty="0"/>
              <a:t>L’amélioration du programme de réhabilitation – les salles de réunion  </a:t>
            </a:r>
          </a:p>
        </p:txBody>
      </p:sp>
      <p:graphicFrame>
        <p:nvGraphicFramePr>
          <p:cNvPr id="5" name="Diagramme 4"/>
          <p:cNvGraphicFramePr/>
          <p:nvPr>
            <p:extLst>
              <p:ext uri="{D42A27DB-BD31-4B8C-83A1-F6EECF244321}">
                <p14:modId xmlns:p14="http://schemas.microsoft.com/office/powerpoint/2010/main" val="134095615"/>
              </p:ext>
            </p:extLst>
          </p:nvPr>
        </p:nvGraphicFramePr>
        <p:xfrm>
          <a:off x="323850" y="771550"/>
          <a:ext cx="8424863" cy="360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texte 3"/>
          <p:cNvSpPr>
            <a:spLocks noGrp="1"/>
          </p:cNvSpPr>
          <p:nvPr>
            <p:ph type="body" sz="quarter" idx="14"/>
          </p:nvPr>
        </p:nvSpPr>
        <p:spPr>
          <a:xfrm>
            <a:off x="316525" y="2067694"/>
            <a:ext cx="8424334" cy="2376264"/>
          </a:xfrm>
        </p:spPr>
        <p:txBody>
          <a:bodyPr/>
          <a:lstStyle/>
          <a:p>
            <a:pPr marL="171450" lvl="0" indent="-171450" algn="just">
              <a:spcAft>
                <a:spcPts val="0"/>
              </a:spcAft>
              <a:buFont typeface="Arial" panose="020B0604020202020204" pitchFamily="34" charset="0"/>
              <a:buChar char="•"/>
            </a:pPr>
            <a:r>
              <a:rPr lang="fr-FR" sz="1200" dirty="0"/>
              <a:t>Le réaménagement des surfaces dédiées aux salles de réunion résulte du courrier du 12 juillet 2022 de la DRIEETS, à savoir l’expression affinée des besoins de la DRIEETS en termes de salles de réunion, d’archivage et d’espaces de stockages spécifique. L’UR a insisté sur le besoin en termes de salles de réunion car le site d’Aubervilliers concentrant les fonctions de siège et d’animation de réseau, les réunions internes avec les partenaires, visiteurs y sont fréquentes.</a:t>
            </a:r>
          </a:p>
          <a:p>
            <a:pPr marL="171450" lvl="0" indent="-171450" algn="just">
              <a:spcAft>
                <a:spcPts val="0"/>
              </a:spcAft>
              <a:buFont typeface="Arial" panose="020B0604020202020204" pitchFamily="34" charset="0"/>
              <a:buChar char="•"/>
            </a:pPr>
            <a:endParaRPr lang="fr-FR" sz="1200" dirty="0"/>
          </a:p>
          <a:p>
            <a:pPr marL="0" lvl="0" algn="just">
              <a:spcAft>
                <a:spcPts val="0"/>
              </a:spcAft>
            </a:pPr>
            <a:endParaRPr lang="fr-FR" sz="1200" dirty="0"/>
          </a:p>
          <a:p>
            <a:pPr marL="171450" lvl="0" indent="-171450" algn="just">
              <a:spcAft>
                <a:spcPts val="0"/>
              </a:spcAft>
              <a:buFont typeface="Arial" panose="020B0604020202020204" pitchFamily="34" charset="0"/>
              <a:buChar char="•"/>
            </a:pPr>
            <a:r>
              <a:rPr lang="fr-FR" sz="1200" dirty="0"/>
              <a:t>Périmètre de l’étude de faisabilité des salles de réunion réalisée en novembre/décembre 2022 par le groupement titulaire du marché de réhabilitation :</a:t>
            </a:r>
          </a:p>
          <a:p>
            <a:pPr marL="171450" lvl="0" indent="-171450" algn="just">
              <a:spcAft>
                <a:spcPts val="0"/>
              </a:spcAft>
              <a:buFontTx/>
              <a:buChar char="-"/>
            </a:pPr>
            <a:r>
              <a:rPr lang="fr-FR" sz="1200" dirty="0"/>
              <a:t>2 scénarii d’aménagement de la salle de conférence R+1 (salle de 149 personnes) recoupement avec cloisons mobiles sur rails (l’étude conclue que le cloisonnement mobile modulable est techniquement réalisable)</a:t>
            </a:r>
          </a:p>
          <a:p>
            <a:pPr marL="171450" lvl="0" indent="-171450" algn="just">
              <a:spcAft>
                <a:spcPts val="0"/>
              </a:spcAft>
              <a:buFontTx/>
              <a:buChar char="-"/>
            </a:pPr>
            <a:r>
              <a:rPr lang="fr-FR" sz="1200" dirty="0"/>
              <a:t>Réaménagement des 4 salles du RDC pour offrir plus de modularité</a:t>
            </a:r>
          </a:p>
          <a:p>
            <a:pPr marL="171450" lvl="0" indent="-171450" algn="just">
              <a:spcAft>
                <a:spcPts val="0"/>
              </a:spcAft>
              <a:buFontTx/>
              <a:buChar char="-"/>
            </a:pPr>
            <a:r>
              <a:rPr lang="fr-FR" sz="1200" dirty="0"/>
              <a:t>Aménagement des salles de réunion dans les étages sur une partie du plateau tertiaire</a:t>
            </a:r>
          </a:p>
          <a:p>
            <a:pPr marL="0" lvl="0" algn="just">
              <a:spcAft>
                <a:spcPts val="0"/>
              </a:spcAft>
            </a:pPr>
            <a:endParaRPr lang="fr-FR" sz="1200" dirty="0"/>
          </a:p>
          <a:p>
            <a:pPr marL="0" lvl="0" algn="just">
              <a:spcAft>
                <a:spcPts val="0"/>
              </a:spcAft>
            </a:pPr>
            <a:endParaRPr lang="fr-FR" sz="1200" dirty="0"/>
          </a:p>
          <a:p>
            <a:pPr marL="0" lvl="0" algn="just">
              <a:spcAft>
                <a:spcPts val="0"/>
              </a:spcAft>
            </a:pPr>
            <a:endParaRPr lang="fr-FR" sz="1200" dirty="0"/>
          </a:p>
          <a:p>
            <a:pPr marL="0" lvl="0" algn="just">
              <a:spcAft>
                <a:spcPts val="0"/>
              </a:spcAft>
            </a:pPr>
            <a:endParaRPr lang="fr-FR" sz="1200" dirty="0"/>
          </a:p>
          <a:p>
            <a:pPr marL="0" lvl="0" algn="just">
              <a:spcAft>
                <a:spcPts val="0"/>
              </a:spcAft>
            </a:pPr>
            <a:endParaRPr lang="fr-FR" sz="1200" dirty="0"/>
          </a:p>
          <a:p>
            <a:pPr marL="0" lvl="0" algn="just">
              <a:spcAft>
                <a:spcPts val="0"/>
              </a:spcAft>
            </a:pPr>
            <a:endParaRPr lang="fr-FR" sz="1200" dirty="0"/>
          </a:p>
          <a:p>
            <a:pPr marL="263525" lvl="0" indent="-171450" algn="just">
              <a:lnSpc>
                <a:spcPct val="115000"/>
              </a:lnSpc>
              <a:spcAft>
                <a:spcPts val="0"/>
              </a:spcAft>
              <a:buFontTx/>
              <a:buChar char="-"/>
            </a:pPr>
            <a:endParaRPr lang="fr-FR" sz="1200" dirty="0"/>
          </a:p>
          <a:p>
            <a:pPr lvl="0" algn="just">
              <a:lnSpc>
                <a:spcPct val="115000"/>
              </a:lnSpc>
              <a:spcAft>
                <a:spcPts val="0"/>
              </a:spcAft>
            </a:pPr>
            <a:endParaRPr lang="fr-FR" sz="1200" dirty="0"/>
          </a:p>
          <a:p>
            <a:pPr marL="0" algn="just">
              <a:lnSpc>
                <a:spcPct val="115000"/>
              </a:lnSpc>
              <a:spcAft>
                <a:spcPts val="0"/>
              </a:spcAft>
            </a:pPr>
            <a:endParaRPr lang="fr-FR" b="1" dirty="0">
              <a:solidFill>
                <a:srgbClr val="334967"/>
              </a:solidFill>
              <a:ea typeface="Verdana" panose="020B0604030504040204" pitchFamily="34" charset="0"/>
            </a:endParaRPr>
          </a:p>
          <a:p>
            <a:pPr marL="0" algn="just">
              <a:lnSpc>
                <a:spcPct val="115000"/>
              </a:lnSpc>
              <a:spcAft>
                <a:spcPts val="0"/>
              </a:spcAft>
            </a:pPr>
            <a:endParaRPr lang="fr-FR" b="1" dirty="0">
              <a:solidFill>
                <a:srgbClr val="334967"/>
              </a:solidFill>
              <a:ea typeface="Verdana" panose="020B0604030504040204" pitchFamily="34" charset="0"/>
            </a:endParaRPr>
          </a:p>
          <a:p>
            <a:pPr marL="0" algn="just">
              <a:lnSpc>
                <a:spcPct val="115000"/>
              </a:lnSpc>
              <a:spcAft>
                <a:spcPts val="0"/>
              </a:spcAft>
            </a:pPr>
            <a:endParaRPr lang="fr-FR" dirty="0"/>
          </a:p>
          <a:p>
            <a:pPr marL="0" algn="just">
              <a:lnSpc>
                <a:spcPct val="115000"/>
              </a:lnSpc>
              <a:spcAft>
                <a:spcPts val="0"/>
              </a:spcAft>
            </a:pPr>
            <a:endParaRPr lang="fr-FR" dirty="0"/>
          </a:p>
          <a:p>
            <a:endParaRPr lang="fr-FR" dirty="0"/>
          </a:p>
        </p:txBody>
      </p:sp>
    </p:spTree>
    <p:extLst>
      <p:ext uri="{BB962C8B-B14F-4D97-AF65-F5344CB8AC3E}">
        <p14:creationId xmlns:p14="http://schemas.microsoft.com/office/powerpoint/2010/main" val="914937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hidden="1">
            <a:extLst>
              <a:ext uri="{FF2B5EF4-FFF2-40B4-BE49-F238E27FC236}">
                <a16:creationId xmlns:a16="http://schemas.microsoft.com/office/drawing/2014/main" id="{5614A6E1-71C0-01F7-8F1E-91D441B23BD0}"/>
              </a:ext>
            </a:extLst>
          </p:cNvPr>
          <p:cNvSpPr>
            <a:spLocks noGrp="1"/>
          </p:cNvSpPr>
          <p:nvPr>
            <p:ph type="sldNum" sz="quarter" idx="12"/>
          </p:nvPr>
        </p:nvSpPr>
        <p:spPr/>
        <p:txBody>
          <a:bodyPr/>
          <a:lstStyle/>
          <a:p>
            <a:pPr>
              <a:spcAft>
                <a:spcPts val="600"/>
              </a:spcAft>
            </a:pPr>
            <a:fld id="{733122C9-A0B9-462F-8757-0847AD287B63}" type="slidenum">
              <a:rPr lang="fr-FR" smtClean="0"/>
              <a:pPr>
                <a:spcAft>
                  <a:spcPts val="600"/>
                </a:spcAft>
              </a:pPr>
              <a:t>23</a:t>
            </a:fld>
            <a:endParaRPr lang="fr-FR"/>
          </a:p>
        </p:txBody>
      </p:sp>
      <p:sp>
        <p:nvSpPr>
          <p:cNvPr id="6" name="Espace réservé de la date 5" hidden="1">
            <a:extLst>
              <a:ext uri="{FF2B5EF4-FFF2-40B4-BE49-F238E27FC236}">
                <a16:creationId xmlns:a16="http://schemas.microsoft.com/office/drawing/2014/main" id="{7FB7D9FE-58A1-FFFD-A25F-C928718C9F42}"/>
              </a:ext>
            </a:extLst>
          </p:cNvPr>
          <p:cNvSpPr>
            <a:spLocks noGrp="1"/>
          </p:cNvSpPr>
          <p:nvPr>
            <p:ph type="dt" sz="half" idx="2"/>
          </p:nvPr>
        </p:nvSpPr>
        <p:spPr/>
        <p:txBody>
          <a:bodyPr/>
          <a:lstStyle/>
          <a:p>
            <a:pPr>
              <a:spcAft>
                <a:spcPts val="600"/>
              </a:spcAft>
            </a:pPr>
            <a:fld id="{251C71F6-E0A6-1740-B64F-38F332886BAF}" type="datetime1">
              <a:rPr lang="fr-FR" cap="all" smtClean="0"/>
              <a:pPr>
                <a:spcAft>
                  <a:spcPts val="600"/>
                </a:spcAft>
              </a:pPr>
              <a:t>18/09/2023</a:t>
            </a:fld>
            <a:endParaRPr lang="fr-FR" cap="all"/>
          </a:p>
        </p:txBody>
      </p:sp>
      <p:sp>
        <p:nvSpPr>
          <p:cNvPr id="8" name="Espace réservé du pied de page 7">
            <a:extLst>
              <a:ext uri="{FF2B5EF4-FFF2-40B4-BE49-F238E27FC236}">
                <a16:creationId xmlns:a16="http://schemas.microsoft.com/office/drawing/2014/main" id="{200A3BF8-C304-F882-B2A5-ABC2B2D1C69E}"/>
              </a:ext>
            </a:extLst>
          </p:cNvPr>
          <p:cNvSpPr>
            <a:spLocks noGrp="1"/>
          </p:cNvSpPr>
          <p:nvPr>
            <p:ph type="ftr" sz="quarter" idx="3"/>
          </p:nvPr>
        </p:nvSpPr>
        <p:spPr/>
        <p:txBody>
          <a:bodyPr/>
          <a:lstStyle/>
          <a:p>
            <a:pPr>
              <a:spcAft>
                <a:spcPts val="600"/>
              </a:spcAft>
            </a:pPr>
            <a:r>
              <a:rPr lang="fr-FR"/>
              <a:t>Direction régionale et interdépartementale de l'économie, de l'emploi, du travail et des solidarités</a:t>
            </a:r>
          </a:p>
        </p:txBody>
      </p:sp>
      <p:pic>
        <p:nvPicPr>
          <p:cNvPr id="24" name="Image 23">
            <a:extLst>
              <a:ext uri="{FF2B5EF4-FFF2-40B4-BE49-F238E27FC236}">
                <a16:creationId xmlns:a16="http://schemas.microsoft.com/office/drawing/2014/main" id="{E4A29C58-4C96-7300-440A-493D77063F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1600" y="447863"/>
            <a:ext cx="7272808" cy="4247774"/>
          </a:xfrm>
          <a:prstGeom prst="rect">
            <a:avLst/>
          </a:prstGeom>
        </p:spPr>
      </p:pic>
      <p:sp>
        <p:nvSpPr>
          <p:cNvPr id="27" name="ZoneTexte 26">
            <a:extLst>
              <a:ext uri="{FF2B5EF4-FFF2-40B4-BE49-F238E27FC236}">
                <a16:creationId xmlns:a16="http://schemas.microsoft.com/office/drawing/2014/main" id="{DC9D5B43-A134-5242-A585-B5E5212C9975}"/>
              </a:ext>
            </a:extLst>
          </p:cNvPr>
          <p:cNvSpPr txBox="1"/>
          <p:nvPr/>
        </p:nvSpPr>
        <p:spPr>
          <a:xfrm>
            <a:off x="2411760" y="555486"/>
            <a:ext cx="4320480" cy="196977"/>
          </a:xfrm>
          <a:prstGeom prst="rect">
            <a:avLst/>
          </a:prstGeom>
          <a:noFill/>
        </p:spPr>
        <p:txBody>
          <a:bodyPr wrap="square">
            <a:spAutoFit/>
          </a:bodyPr>
          <a:lstStyle/>
          <a:p>
            <a:r>
              <a:rPr lang="fr-FR" sz="680" b="1" i="1" dirty="0">
                <a:latin typeface="Verdana" panose="020B0604030504040204" pitchFamily="34" charset="0"/>
                <a:ea typeface="Verdana" panose="020B0604030504040204" pitchFamily="34" charset="0"/>
              </a:rPr>
              <a:t>Ancienne salle de conférence du R+1, état existant</a:t>
            </a:r>
          </a:p>
        </p:txBody>
      </p:sp>
    </p:spTree>
    <p:extLst>
      <p:ext uri="{BB962C8B-B14F-4D97-AF65-F5344CB8AC3E}">
        <p14:creationId xmlns:p14="http://schemas.microsoft.com/office/powerpoint/2010/main" val="3096910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7A7FC00-9A29-7987-98CE-60FE27009637}"/>
              </a:ext>
            </a:extLst>
          </p:cNvPr>
          <p:cNvSpPr>
            <a:spLocks noGrp="1"/>
          </p:cNvSpPr>
          <p:nvPr>
            <p:ph type="sldNum" sz="quarter" idx="12"/>
          </p:nvPr>
        </p:nvSpPr>
        <p:spPr/>
        <p:txBody>
          <a:bodyPr/>
          <a:lstStyle/>
          <a:p>
            <a:fld id="{733122C9-A0B9-462F-8757-0847AD287B63}" type="slidenum">
              <a:rPr lang="fr-FR" smtClean="0"/>
              <a:pPr/>
              <a:t>24</a:t>
            </a:fld>
            <a:endParaRPr lang="fr-FR" dirty="0"/>
          </a:p>
        </p:txBody>
      </p:sp>
      <p:sp>
        <p:nvSpPr>
          <p:cNvPr id="6" name="Espace réservé de la date 5">
            <a:extLst>
              <a:ext uri="{FF2B5EF4-FFF2-40B4-BE49-F238E27FC236}">
                <a16:creationId xmlns:a16="http://schemas.microsoft.com/office/drawing/2014/main" id="{188B46C4-3183-1902-DF61-973B99510858}"/>
              </a:ext>
            </a:extLst>
          </p:cNvPr>
          <p:cNvSpPr>
            <a:spLocks noGrp="1"/>
          </p:cNvSpPr>
          <p:nvPr>
            <p:ph type="dt" sz="half" idx="2"/>
          </p:nvPr>
        </p:nvSpPr>
        <p:spPr/>
        <p:txBody>
          <a:bodyPr/>
          <a:lstStyle/>
          <a:p>
            <a:fld id="{251C71F6-E0A6-1740-B64F-38F332886BAF}" type="datetime1">
              <a:rPr lang="fr-FR" cap="all" smtClean="0"/>
              <a:pPr/>
              <a:t>18/09/2023</a:t>
            </a:fld>
            <a:endParaRPr lang="fr-FR" cap="all" dirty="0"/>
          </a:p>
        </p:txBody>
      </p:sp>
      <p:sp>
        <p:nvSpPr>
          <p:cNvPr id="8" name="Espace réservé du pied de page 7">
            <a:extLst>
              <a:ext uri="{FF2B5EF4-FFF2-40B4-BE49-F238E27FC236}">
                <a16:creationId xmlns:a16="http://schemas.microsoft.com/office/drawing/2014/main" id="{A3BE4F18-3B36-A077-7BF2-CF18FA31EF24}"/>
              </a:ext>
            </a:extLst>
          </p:cNvPr>
          <p:cNvSpPr>
            <a:spLocks noGrp="1"/>
          </p:cNvSpPr>
          <p:nvPr>
            <p:ph type="ftr" sz="quarter" idx="3"/>
          </p:nvPr>
        </p:nvSpPr>
        <p:spPr/>
        <p:txBody>
          <a:bodyPr/>
          <a:lstStyle/>
          <a:p>
            <a:r>
              <a:rPr lang="fr-FR"/>
              <a:t>Direction régionale et interdépartementale de l'économie, de l'emploi, du travail et des solidarités</a:t>
            </a:r>
            <a:endParaRPr lang="fr-FR" dirty="0"/>
          </a:p>
        </p:txBody>
      </p:sp>
      <p:graphicFrame>
        <p:nvGraphicFramePr>
          <p:cNvPr id="17" name="Tableau 17">
            <a:extLst>
              <a:ext uri="{FF2B5EF4-FFF2-40B4-BE49-F238E27FC236}">
                <a16:creationId xmlns:a16="http://schemas.microsoft.com/office/drawing/2014/main" id="{0780B987-3AFD-8B0E-EDAA-A71FD816E3C3}"/>
              </a:ext>
            </a:extLst>
          </p:cNvPr>
          <p:cNvGraphicFramePr>
            <a:graphicFrameLocks noGrp="1"/>
          </p:cNvGraphicFramePr>
          <p:nvPr>
            <p:extLst>
              <p:ext uri="{D42A27DB-BD31-4B8C-83A1-F6EECF244321}">
                <p14:modId xmlns:p14="http://schemas.microsoft.com/office/powerpoint/2010/main" val="901037254"/>
              </p:ext>
            </p:extLst>
          </p:nvPr>
        </p:nvGraphicFramePr>
        <p:xfrm>
          <a:off x="1403648" y="197206"/>
          <a:ext cx="6099171" cy="4179168"/>
        </p:xfrm>
        <a:graphic>
          <a:graphicData uri="http://schemas.openxmlformats.org/drawingml/2006/table">
            <a:tbl>
              <a:tblPr firstRow="1" bandRow="1">
                <a:tableStyleId>{21E4AEA4-8DFA-4A89-87EB-49C32662AFE0}</a:tableStyleId>
              </a:tblPr>
              <a:tblGrid>
                <a:gridCol w="2035171">
                  <a:extLst>
                    <a:ext uri="{9D8B030D-6E8A-4147-A177-3AD203B41FA5}">
                      <a16:colId xmlns:a16="http://schemas.microsoft.com/office/drawing/2014/main" val="1119178549"/>
                    </a:ext>
                  </a:extLst>
                </a:gridCol>
                <a:gridCol w="917157">
                  <a:extLst>
                    <a:ext uri="{9D8B030D-6E8A-4147-A177-3AD203B41FA5}">
                      <a16:colId xmlns:a16="http://schemas.microsoft.com/office/drawing/2014/main" val="437765638"/>
                    </a:ext>
                  </a:extLst>
                </a:gridCol>
                <a:gridCol w="3146843">
                  <a:extLst>
                    <a:ext uri="{9D8B030D-6E8A-4147-A177-3AD203B41FA5}">
                      <a16:colId xmlns:a16="http://schemas.microsoft.com/office/drawing/2014/main" val="3081218660"/>
                    </a:ext>
                  </a:extLst>
                </a:gridCol>
              </a:tblGrid>
              <a:tr h="0">
                <a:tc>
                  <a:txBody>
                    <a:bodyPr/>
                    <a:lstStyle/>
                    <a:p>
                      <a:r>
                        <a:rPr lang="fr-FR" sz="1200" dirty="0"/>
                        <a:t>Salles de réunion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Surface m²</a:t>
                      </a:r>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Capacité</a:t>
                      </a:r>
                    </a:p>
                    <a:p>
                      <a:endParaRPr lang="fr-FR" dirty="0"/>
                    </a:p>
                  </a:txBody>
                  <a:tcPr/>
                </a:tc>
                <a:extLst>
                  <a:ext uri="{0D108BD9-81ED-4DB2-BD59-A6C34878D82A}">
                    <a16:rowId xmlns:a16="http://schemas.microsoft.com/office/drawing/2014/main" val="3283761368"/>
                  </a:ext>
                </a:extLst>
              </a:tr>
              <a:tr h="212512">
                <a:tc>
                  <a:txBody>
                    <a:bodyPr/>
                    <a:lstStyle/>
                    <a:p>
                      <a:r>
                        <a:rPr lang="fr-FR" sz="1000" dirty="0"/>
                        <a:t>RDC 1</a:t>
                      </a:r>
                    </a:p>
                  </a:txBody>
                  <a:tcPr/>
                </a:tc>
                <a:tc>
                  <a:txBody>
                    <a:bodyPr/>
                    <a:lstStyle/>
                    <a:p>
                      <a:r>
                        <a:rPr lang="fr-FR" sz="1000" dirty="0"/>
                        <a:t>18</a:t>
                      </a:r>
                    </a:p>
                  </a:txBody>
                  <a:tcPr/>
                </a:tc>
                <a:tc rowSpan="4">
                  <a:txBody>
                    <a:bodyPr/>
                    <a:lstStyle/>
                    <a:p>
                      <a:r>
                        <a:rPr lang="fr-FR" sz="1000" dirty="0"/>
                        <a:t>2 grandes salles </a:t>
                      </a:r>
                      <a:r>
                        <a:rPr lang="fr-FR" sz="1000" dirty="0" err="1"/>
                        <a:t>recloisonnables</a:t>
                      </a:r>
                      <a:r>
                        <a:rPr lang="fr-FR" sz="1000" dirty="0"/>
                        <a:t> au lieu de 4 petites :</a:t>
                      </a:r>
                    </a:p>
                    <a:p>
                      <a:r>
                        <a:rPr lang="fr-FR" sz="1000" dirty="0"/>
                        <a:t>1 salle de 20 personnes et 1 salle de 16 personnes </a:t>
                      </a:r>
                      <a:r>
                        <a:rPr lang="fr-FR" sz="1000" dirty="0" err="1"/>
                        <a:t>recloisonnables</a:t>
                      </a:r>
                      <a:r>
                        <a:rPr lang="fr-FR" sz="1000" dirty="0"/>
                        <a:t> </a:t>
                      </a:r>
                    </a:p>
                  </a:txBody>
                  <a:tcPr/>
                </a:tc>
                <a:extLst>
                  <a:ext uri="{0D108BD9-81ED-4DB2-BD59-A6C34878D82A}">
                    <a16:rowId xmlns:a16="http://schemas.microsoft.com/office/drawing/2014/main" val="4089383510"/>
                  </a:ext>
                </a:extLst>
              </a:tr>
              <a:tr h="172080">
                <a:tc>
                  <a:txBody>
                    <a:bodyPr/>
                    <a:lstStyle/>
                    <a:p>
                      <a:r>
                        <a:rPr lang="fr-FR" sz="1000" dirty="0"/>
                        <a:t>RDC 2</a:t>
                      </a:r>
                    </a:p>
                  </a:txBody>
                  <a:tcPr/>
                </a:tc>
                <a:tc>
                  <a:txBody>
                    <a:bodyPr/>
                    <a:lstStyle/>
                    <a:p>
                      <a:r>
                        <a:rPr lang="fr-FR" sz="1000" dirty="0"/>
                        <a:t>14</a:t>
                      </a:r>
                    </a:p>
                  </a:txBody>
                  <a:tcPr/>
                </a:tc>
                <a:tc vMerge="1">
                  <a:txBody>
                    <a:bodyPr/>
                    <a:lstStyle/>
                    <a:p>
                      <a:endParaRPr lang="fr-FR" sz="1000" dirty="0"/>
                    </a:p>
                  </a:txBody>
                  <a:tcPr/>
                </a:tc>
                <a:extLst>
                  <a:ext uri="{0D108BD9-81ED-4DB2-BD59-A6C34878D82A}">
                    <a16:rowId xmlns:a16="http://schemas.microsoft.com/office/drawing/2014/main" val="2798256682"/>
                  </a:ext>
                </a:extLst>
              </a:tr>
              <a:tr h="266184">
                <a:tc>
                  <a:txBody>
                    <a:bodyPr/>
                    <a:lstStyle/>
                    <a:p>
                      <a:r>
                        <a:rPr lang="fr-FR" sz="1000" dirty="0"/>
                        <a:t>RDC 3</a:t>
                      </a:r>
                    </a:p>
                  </a:txBody>
                  <a:tcPr/>
                </a:tc>
                <a:tc>
                  <a:txBody>
                    <a:bodyPr/>
                    <a:lstStyle/>
                    <a:p>
                      <a:r>
                        <a:rPr lang="fr-FR" sz="1000" dirty="0"/>
                        <a:t>15</a:t>
                      </a:r>
                    </a:p>
                  </a:txBody>
                  <a:tcPr/>
                </a:tc>
                <a:tc vMerge="1">
                  <a:txBody>
                    <a:bodyPr/>
                    <a:lstStyle/>
                    <a:p>
                      <a:endParaRPr lang="fr-FR" sz="1000" dirty="0"/>
                    </a:p>
                  </a:txBody>
                  <a:tcPr/>
                </a:tc>
                <a:extLst>
                  <a:ext uri="{0D108BD9-81ED-4DB2-BD59-A6C34878D82A}">
                    <a16:rowId xmlns:a16="http://schemas.microsoft.com/office/drawing/2014/main" val="1464809155"/>
                  </a:ext>
                </a:extLst>
              </a:tr>
              <a:tr h="255384">
                <a:tc>
                  <a:txBody>
                    <a:bodyPr/>
                    <a:lstStyle/>
                    <a:p>
                      <a:r>
                        <a:rPr lang="fr-FR" sz="1000" dirty="0"/>
                        <a:t>RDC 4</a:t>
                      </a:r>
                    </a:p>
                  </a:txBody>
                  <a:tcPr/>
                </a:tc>
                <a:tc>
                  <a:txBody>
                    <a:bodyPr/>
                    <a:lstStyle/>
                    <a:p>
                      <a:r>
                        <a:rPr lang="fr-FR" sz="1000" dirty="0"/>
                        <a:t>19</a:t>
                      </a:r>
                    </a:p>
                  </a:txBody>
                  <a:tcPr/>
                </a:tc>
                <a:tc vMerge="1">
                  <a:txBody>
                    <a:bodyPr/>
                    <a:lstStyle/>
                    <a:p>
                      <a:endParaRPr lang="fr-FR" sz="1000" dirty="0"/>
                    </a:p>
                  </a:txBody>
                  <a:tcPr/>
                </a:tc>
                <a:extLst>
                  <a:ext uri="{0D108BD9-81ED-4DB2-BD59-A6C34878D82A}">
                    <a16:rowId xmlns:a16="http://schemas.microsoft.com/office/drawing/2014/main" val="171555747"/>
                  </a:ext>
                </a:extLst>
              </a:tr>
              <a:tr h="370840">
                <a:tc>
                  <a:txBody>
                    <a:bodyPr/>
                    <a:lstStyle/>
                    <a:p>
                      <a:r>
                        <a:rPr lang="fr-FR" sz="1000" dirty="0"/>
                        <a:t>Ancienne salle de conférence R+1</a:t>
                      </a:r>
                    </a:p>
                  </a:txBody>
                  <a:tcPr/>
                </a:tc>
                <a:tc>
                  <a:txBody>
                    <a:bodyPr/>
                    <a:lstStyle/>
                    <a:p>
                      <a:r>
                        <a:rPr lang="fr-FR" sz="1000" dirty="0"/>
                        <a:t>290</a:t>
                      </a:r>
                    </a:p>
                  </a:txBody>
                  <a:tcPr/>
                </a:tc>
                <a:tc>
                  <a:txBody>
                    <a:bodyPr/>
                    <a:lstStyle/>
                    <a:p>
                      <a:r>
                        <a:rPr lang="fr-FR" sz="1000" dirty="0"/>
                        <a:t>1 salle de 20 personnes et 5 de 12 personnes ou configuration ouverte 1 salle de 149 personnes</a:t>
                      </a:r>
                    </a:p>
                  </a:txBody>
                  <a:tcPr/>
                </a:tc>
                <a:extLst>
                  <a:ext uri="{0D108BD9-81ED-4DB2-BD59-A6C34878D82A}">
                    <a16:rowId xmlns:a16="http://schemas.microsoft.com/office/drawing/2014/main" val="137050453"/>
                  </a:ext>
                </a:extLst>
              </a:tr>
              <a:tr h="370840">
                <a:tc>
                  <a:txBody>
                    <a:bodyPr/>
                    <a:lstStyle/>
                    <a:p>
                      <a:r>
                        <a:rPr lang="fr-FR" sz="1000" dirty="0"/>
                        <a:t>Ronde R+2</a:t>
                      </a:r>
                    </a:p>
                  </a:txBody>
                  <a:tcPr/>
                </a:tc>
                <a:tc>
                  <a:txBody>
                    <a:bodyPr/>
                    <a:lstStyle/>
                    <a:p>
                      <a:r>
                        <a:rPr lang="fr-FR" sz="1000" dirty="0"/>
                        <a:t>27</a:t>
                      </a:r>
                    </a:p>
                  </a:txBody>
                  <a:tcPr/>
                </a:tc>
                <a:tc rowSpan="3">
                  <a:txBody>
                    <a:bodyPr/>
                    <a:lstStyle/>
                    <a:p>
                      <a:r>
                        <a:rPr lang="fr-FR" sz="1000" dirty="0"/>
                        <a:t>Création d’espaces « mixtes » pouvant accueillir des bureaux ou des salles de réunion supplémentaires : aménagements mixtes avec bureaux</a:t>
                      </a:r>
                    </a:p>
                    <a:p>
                      <a:r>
                        <a:rPr lang="fr-FR" sz="1000" dirty="0"/>
                        <a:t>dans les étages à proximité des services</a:t>
                      </a:r>
                    </a:p>
                    <a:p>
                      <a:endParaRPr lang="fr-FR" sz="1000" dirty="0"/>
                    </a:p>
                  </a:txBody>
                  <a:tcPr/>
                </a:tc>
                <a:extLst>
                  <a:ext uri="{0D108BD9-81ED-4DB2-BD59-A6C34878D82A}">
                    <a16:rowId xmlns:a16="http://schemas.microsoft.com/office/drawing/2014/main" val="3598035328"/>
                  </a:ext>
                </a:extLst>
              </a:tr>
              <a:tr h="370840">
                <a:tc>
                  <a:txBody>
                    <a:bodyPr/>
                    <a:lstStyle/>
                    <a:p>
                      <a:r>
                        <a:rPr lang="fr-FR" sz="1000" dirty="0"/>
                        <a:t>Ronde R+3</a:t>
                      </a:r>
                    </a:p>
                  </a:txBody>
                  <a:tcPr/>
                </a:tc>
                <a:tc>
                  <a:txBody>
                    <a:bodyPr/>
                    <a:lstStyle/>
                    <a:p>
                      <a:r>
                        <a:rPr lang="fr-FR" sz="1000" dirty="0"/>
                        <a:t>27</a:t>
                      </a:r>
                    </a:p>
                  </a:txBody>
                  <a:tcPr/>
                </a:tc>
                <a:tc vMerge="1">
                  <a:txBody>
                    <a:bodyPr/>
                    <a:lstStyle/>
                    <a:p>
                      <a:endParaRPr lang="fr-FR" sz="1000" dirty="0"/>
                    </a:p>
                  </a:txBody>
                  <a:tcPr/>
                </a:tc>
                <a:extLst>
                  <a:ext uri="{0D108BD9-81ED-4DB2-BD59-A6C34878D82A}">
                    <a16:rowId xmlns:a16="http://schemas.microsoft.com/office/drawing/2014/main" val="3206288877"/>
                  </a:ext>
                </a:extLst>
              </a:tr>
              <a:tr h="370840">
                <a:tc>
                  <a:txBody>
                    <a:bodyPr/>
                    <a:lstStyle/>
                    <a:p>
                      <a:r>
                        <a:rPr lang="fr-FR" sz="1000" dirty="0"/>
                        <a:t>Ronde R+4</a:t>
                      </a:r>
                    </a:p>
                  </a:txBody>
                  <a:tcPr/>
                </a:tc>
                <a:tc>
                  <a:txBody>
                    <a:bodyPr/>
                    <a:lstStyle/>
                    <a:p>
                      <a:r>
                        <a:rPr lang="fr-FR" sz="1000" dirty="0"/>
                        <a:t>27</a:t>
                      </a:r>
                    </a:p>
                  </a:txBody>
                  <a:tcPr/>
                </a:tc>
                <a:tc vMerge="1">
                  <a:txBody>
                    <a:bodyPr/>
                    <a:lstStyle/>
                    <a:p>
                      <a:endParaRPr lang="fr-FR" sz="1000" dirty="0"/>
                    </a:p>
                  </a:txBody>
                  <a:tcPr/>
                </a:tc>
                <a:extLst>
                  <a:ext uri="{0D108BD9-81ED-4DB2-BD59-A6C34878D82A}">
                    <a16:rowId xmlns:a16="http://schemas.microsoft.com/office/drawing/2014/main" val="2086062452"/>
                  </a:ext>
                </a:extLst>
              </a:tr>
              <a:tr h="370840">
                <a:tc>
                  <a:txBody>
                    <a:bodyPr/>
                    <a:lstStyle/>
                    <a:p>
                      <a:r>
                        <a:rPr lang="fr-FR" sz="1000" dirty="0"/>
                        <a:t>Ancien bureau du directeur R+4</a:t>
                      </a:r>
                    </a:p>
                  </a:txBody>
                  <a:tcPr/>
                </a:tc>
                <a:tc>
                  <a:txBody>
                    <a:bodyPr/>
                    <a:lstStyle/>
                    <a:p>
                      <a:r>
                        <a:rPr lang="fr-FR" sz="1000" dirty="0"/>
                        <a:t>55</a:t>
                      </a:r>
                    </a:p>
                  </a:txBody>
                  <a:tcPr/>
                </a:tc>
                <a:tc>
                  <a:txBody>
                    <a:bodyPr/>
                    <a:lstStyle/>
                    <a:p>
                      <a:r>
                        <a:rPr lang="fr-FR" sz="1000" dirty="0"/>
                        <a:t>28 personnes</a:t>
                      </a:r>
                    </a:p>
                  </a:txBody>
                  <a:tcPr/>
                </a:tc>
                <a:extLst>
                  <a:ext uri="{0D108BD9-81ED-4DB2-BD59-A6C34878D82A}">
                    <a16:rowId xmlns:a16="http://schemas.microsoft.com/office/drawing/2014/main" val="1581915179"/>
                  </a:ext>
                </a:extLst>
              </a:tr>
              <a:tr h="370840">
                <a:tc>
                  <a:txBody>
                    <a:bodyPr/>
                    <a:lstStyle/>
                    <a:p>
                      <a:r>
                        <a:rPr lang="fr-FR" sz="1000" dirty="0"/>
                        <a:t>Ancienne salle de sport R+5</a:t>
                      </a:r>
                    </a:p>
                  </a:txBody>
                  <a:tcPr/>
                </a:tc>
                <a:tc>
                  <a:txBody>
                    <a:bodyPr/>
                    <a:lstStyle/>
                    <a:p>
                      <a:r>
                        <a:rPr lang="fr-FR" sz="1000" dirty="0"/>
                        <a:t>145</a:t>
                      </a:r>
                    </a:p>
                  </a:txBody>
                  <a:tcPr/>
                </a:tc>
                <a:tc>
                  <a:txBody>
                    <a:bodyPr/>
                    <a:lstStyle/>
                    <a:p>
                      <a:r>
                        <a:rPr lang="fr-FR" sz="1000" dirty="0"/>
                        <a:t>30-50 personnes </a:t>
                      </a:r>
                    </a:p>
                  </a:txBody>
                  <a:tcPr/>
                </a:tc>
                <a:extLst>
                  <a:ext uri="{0D108BD9-81ED-4DB2-BD59-A6C34878D82A}">
                    <a16:rowId xmlns:a16="http://schemas.microsoft.com/office/drawing/2014/main" val="746733529"/>
                  </a:ext>
                </a:extLst>
              </a:tr>
              <a:tr h="370840">
                <a:tc>
                  <a:txBody>
                    <a:bodyPr/>
                    <a:lstStyle/>
                    <a:p>
                      <a:r>
                        <a:rPr lang="fr-FR" sz="1000" dirty="0"/>
                        <a:t>Ancien espace de réception R+5</a:t>
                      </a:r>
                    </a:p>
                  </a:txBody>
                  <a:tcPr/>
                </a:tc>
                <a:tc>
                  <a:txBody>
                    <a:bodyPr/>
                    <a:lstStyle/>
                    <a:p>
                      <a:r>
                        <a:rPr lang="fr-FR" sz="1000" dirty="0"/>
                        <a:t>73</a:t>
                      </a:r>
                    </a:p>
                  </a:txBody>
                  <a:tcPr/>
                </a:tc>
                <a:tc>
                  <a:txBody>
                    <a:bodyPr/>
                    <a:lstStyle/>
                    <a:p>
                      <a:r>
                        <a:rPr lang="fr-FR" sz="1000" dirty="0"/>
                        <a:t>28 personnes</a:t>
                      </a:r>
                    </a:p>
                  </a:txBody>
                  <a:tcPr/>
                </a:tc>
                <a:extLst>
                  <a:ext uri="{0D108BD9-81ED-4DB2-BD59-A6C34878D82A}">
                    <a16:rowId xmlns:a16="http://schemas.microsoft.com/office/drawing/2014/main" val="380407879"/>
                  </a:ext>
                </a:extLst>
              </a:tr>
            </a:tbl>
          </a:graphicData>
        </a:graphic>
      </p:graphicFrame>
    </p:spTree>
    <p:extLst>
      <p:ext uri="{BB962C8B-B14F-4D97-AF65-F5344CB8AC3E}">
        <p14:creationId xmlns:p14="http://schemas.microsoft.com/office/powerpoint/2010/main" val="2869790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D400C7B-4E84-4B9A-D5FE-F44B0D6C64F2}"/>
              </a:ext>
            </a:extLst>
          </p:cNvPr>
          <p:cNvSpPr>
            <a:spLocks noGrp="1"/>
          </p:cNvSpPr>
          <p:nvPr>
            <p:ph type="sldNum" sz="quarter" idx="12"/>
          </p:nvPr>
        </p:nvSpPr>
        <p:spPr>
          <a:xfrm>
            <a:off x="7398713" y="4783500"/>
            <a:ext cx="1350000" cy="360000"/>
          </a:xfrm>
        </p:spPr>
        <p:txBody>
          <a:bodyPr anchor="ctr">
            <a:normAutofit/>
          </a:bodyPr>
          <a:lstStyle/>
          <a:p>
            <a:pPr>
              <a:spcAft>
                <a:spcPts val="600"/>
              </a:spcAft>
            </a:pPr>
            <a:fld id="{733122C9-A0B9-462F-8757-0847AD287B63}" type="slidenum">
              <a:rPr lang="fr-FR" smtClean="0"/>
              <a:pPr>
                <a:spcAft>
                  <a:spcPts val="600"/>
                </a:spcAft>
              </a:pPr>
              <a:t>25</a:t>
            </a:fld>
            <a:endParaRPr lang="fr-FR"/>
          </a:p>
        </p:txBody>
      </p:sp>
      <p:sp>
        <p:nvSpPr>
          <p:cNvPr id="4" name="Espace réservé de la date 3">
            <a:extLst>
              <a:ext uri="{FF2B5EF4-FFF2-40B4-BE49-F238E27FC236}">
                <a16:creationId xmlns:a16="http://schemas.microsoft.com/office/drawing/2014/main" id="{AC1C42F1-360D-5C96-4318-82B635B2575E}"/>
              </a:ext>
            </a:extLst>
          </p:cNvPr>
          <p:cNvSpPr>
            <a:spLocks noGrp="1"/>
          </p:cNvSpPr>
          <p:nvPr>
            <p:ph type="dt" sz="half" idx="2"/>
          </p:nvPr>
        </p:nvSpPr>
        <p:spPr>
          <a:xfrm>
            <a:off x="323850" y="4797631"/>
            <a:ext cx="1210435" cy="345869"/>
          </a:xfrm>
        </p:spPr>
        <p:txBody>
          <a:bodyPr anchor="ctr">
            <a:normAutofit/>
          </a:bodyPr>
          <a:lstStyle/>
          <a:p>
            <a:pPr>
              <a:spcAft>
                <a:spcPts val="600"/>
              </a:spcAft>
            </a:pPr>
            <a:fld id="{0597CDB5-73DC-8641-8CC1-FAD9379FD627}" type="datetime1">
              <a:rPr lang="fr-FR" cap="all" smtClean="0"/>
              <a:pPr>
                <a:spcAft>
                  <a:spcPts val="600"/>
                </a:spcAft>
              </a:pPr>
              <a:t>18/09/2023</a:t>
            </a:fld>
            <a:endParaRPr lang="fr-FR" cap="all"/>
          </a:p>
        </p:txBody>
      </p:sp>
      <p:sp>
        <p:nvSpPr>
          <p:cNvPr id="33" name="Text Placeholder 4">
            <a:extLst>
              <a:ext uri="{FF2B5EF4-FFF2-40B4-BE49-F238E27FC236}">
                <a16:creationId xmlns:a16="http://schemas.microsoft.com/office/drawing/2014/main" id="{A9100CA2-DD88-4F4F-2F36-6DF232A02FB0}"/>
              </a:ext>
            </a:extLst>
          </p:cNvPr>
          <p:cNvSpPr>
            <a:spLocks noGrp="1"/>
          </p:cNvSpPr>
          <p:nvPr>
            <p:ph type="body" sz="quarter" idx="13"/>
          </p:nvPr>
        </p:nvSpPr>
        <p:spPr>
          <a:xfrm>
            <a:off x="323851" y="1248679"/>
            <a:ext cx="8424614" cy="242951"/>
          </a:xfrm>
        </p:spPr>
        <p:txBody>
          <a:bodyPr/>
          <a:lstStyle/>
          <a:p>
            <a:r>
              <a:rPr lang="en-US" sz="1200" dirty="0" err="1"/>
              <a:t>Présentation</a:t>
            </a:r>
            <a:r>
              <a:rPr lang="en-US" sz="1200" dirty="0"/>
              <a:t> du scenario </a:t>
            </a:r>
            <a:r>
              <a:rPr lang="en-US" sz="1200" dirty="0" err="1"/>
              <a:t>retenu</a:t>
            </a:r>
            <a:endParaRPr lang="en-US" sz="1200" dirty="0"/>
          </a:p>
        </p:txBody>
      </p:sp>
      <p:sp>
        <p:nvSpPr>
          <p:cNvPr id="35" name="Title 5">
            <a:extLst>
              <a:ext uri="{FF2B5EF4-FFF2-40B4-BE49-F238E27FC236}">
                <a16:creationId xmlns:a16="http://schemas.microsoft.com/office/drawing/2014/main" id="{264A09DE-168B-370C-3B91-DB0C2AFB2629}"/>
              </a:ext>
            </a:extLst>
          </p:cNvPr>
          <p:cNvSpPr>
            <a:spLocks noGrp="1"/>
          </p:cNvSpPr>
          <p:nvPr>
            <p:ph type="title"/>
          </p:nvPr>
        </p:nvSpPr>
        <p:spPr>
          <a:xfrm>
            <a:off x="323850" y="682801"/>
            <a:ext cx="8424863" cy="539991"/>
          </a:xfrm>
        </p:spPr>
        <p:txBody>
          <a:bodyPr>
            <a:normAutofit/>
          </a:bodyPr>
          <a:lstStyle/>
          <a:p>
            <a:pPr marL="9525" indent="85725">
              <a:lnSpc>
                <a:spcPct val="100000"/>
              </a:lnSpc>
              <a:spcBef>
                <a:spcPts val="400"/>
              </a:spcBef>
              <a:spcAft>
                <a:spcPts val="800"/>
              </a:spcAft>
            </a:pPr>
            <a:r>
              <a:rPr lang="en-US" sz="1200" dirty="0" err="1">
                <a:solidFill>
                  <a:schemeClr val="tx1">
                    <a:lumMod val="50000"/>
                    <a:lumOff val="50000"/>
                  </a:schemeClr>
                </a:solidFill>
                <a:latin typeface="+mn-lt"/>
                <a:ea typeface="+mn-ea"/>
                <a:cs typeface="+mn-cs"/>
              </a:rPr>
              <a:t>Ancienne</a:t>
            </a:r>
            <a:r>
              <a:rPr lang="en-US" sz="1200" dirty="0">
                <a:solidFill>
                  <a:schemeClr val="tx1">
                    <a:lumMod val="50000"/>
                    <a:lumOff val="50000"/>
                  </a:schemeClr>
                </a:solidFill>
                <a:latin typeface="+mn-lt"/>
                <a:ea typeface="+mn-ea"/>
                <a:cs typeface="+mn-cs"/>
              </a:rPr>
              <a:t> salle de </a:t>
            </a:r>
            <a:r>
              <a:rPr lang="en-US" sz="1200" dirty="0" err="1">
                <a:solidFill>
                  <a:schemeClr val="tx1">
                    <a:lumMod val="50000"/>
                    <a:lumOff val="50000"/>
                  </a:schemeClr>
                </a:solidFill>
                <a:latin typeface="+mn-lt"/>
                <a:ea typeface="+mn-ea"/>
                <a:cs typeface="+mn-cs"/>
              </a:rPr>
              <a:t>conférence</a:t>
            </a:r>
            <a:r>
              <a:rPr lang="en-US" sz="1200" dirty="0">
                <a:solidFill>
                  <a:schemeClr val="tx1">
                    <a:lumMod val="50000"/>
                    <a:lumOff val="50000"/>
                  </a:schemeClr>
                </a:solidFill>
                <a:latin typeface="+mn-lt"/>
                <a:ea typeface="+mn-ea"/>
                <a:cs typeface="+mn-cs"/>
              </a:rPr>
              <a:t> R+1</a:t>
            </a:r>
          </a:p>
        </p:txBody>
      </p:sp>
      <p:pic>
        <p:nvPicPr>
          <p:cNvPr id="17" name="Image 16">
            <a:extLst>
              <a:ext uri="{FF2B5EF4-FFF2-40B4-BE49-F238E27FC236}">
                <a16:creationId xmlns:a16="http://schemas.microsoft.com/office/drawing/2014/main" id="{7D1E5624-67AA-78CF-6421-7731C955255F}"/>
              </a:ext>
            </a:extLst>
          </p:cNvPr>
          <p:cNvPicPr>
            <a:picLocks noChangeAspect="1"/>
          </p:cNvPicPr>
          <p:nvPr/>
        </p:nvPicPr>
        <p:blipFill>
          <a:blip r:embed="rId2"/>
          <a:stretch>
            <a:fillRect/>
          </a:stretch>
        </p:blipFill>
        <p:spPr>
          <a:xfrm>
            <a:off x="215665" y="1609195"/>
            <a:ext cx="2745857" cy="2880320"/>
          </a:xfrm>
          <a:prstGeom prst="rect">
            <a:avLst/>
          </a:prstGeom>
          <a:noFill/>
        </p:spPr>
      </p:pic>
      <p:sp>
        <p:nvSpPr>
          <p:cNvPr id="8" name="Espace réservé du pied de page 7">
            <a:extLst>
              <a:ext uri="{FF2B5EF4-FFF2-40B4-BE49-F238E27FC236}">
                <a16:creationId xmlns:a16="http://schemas.microsoft.com/office/drawing/2014/main" id="{EDF2A75D-AE5F-E13F-E11B-08D3531EC74A}"/>
              </a:ext>
            </a:extLst>
          </p:cNvPr>
          <p:cNvSpPr>
            <a:spLocks noGrp="1"/>
          </p:cNvSpPr>
          <p:nvPr>
            <p:ph type="ftr" sz="quarter" idx="3"/>
          </p:nvPr>
        </p:nvSpPr>
        <p:spPr>
          <a:xfrm>
            <a:off x="2868782" y="195486"/>
            <a:ext cx="5879931" cy="360000"/>
          </a:xfrm>
        </p:spPr>
        <p:txBody>
          <a:bodyPr anchor="ctr">
            <a:normAutofit/>
          </a:bodyPr>
          <a:lstStyle/>
          <a:p>
            <a:pPr>
              <a:spcAft>
                <a:spcPts val="600"/>
              </a:spcAft>
            </a:pPr>
            <a:r>
              <a:rPr lang="fr-FR"/>
              <a:t>Direction régionale et interdépartementale de l'économie, de l'emploi, du travail et des solidarités</a:t>
            </a:r>
          </a:p>
        </p:txBody>
      </p:sp>
      <p:pic>
        <p:nvPicPr>
          <p:cNvPr id="20" name="Image 19">
            <a:extLst>
              <a:ext uri="{FF2B5EF4-FFF2-40B4-BE49-F238E27FC236}">
                <a16:creationId xmlns:a16="http://schemas.microsoft.com/office/drawing/2014/main" id="{2F953A85-6D04-2AB0-1CFC-33A3B1CA9309}"/>
              </a:ext>
            </a:extLst>
          </p:cNvPr>
          <p:cNvPicPr>
            <a:picLocks noChangeAspect="1"/>
          </p:cNvPicPr>
          <p:nvPr/>
        </p:nvPicPr>
        <p:blipFill>
          <a:blip r:embed="rId3"/>
          <a:stretch>
            <a:fillRect/>
          </a:stretch>
        </p:blipFill>
        <p:spPr>
          <a:xfrm>
            <a:off x="2961522" y="1735863"/>
            <a:ext cx="5858950" cy="2622578"/>
          </a:xfrm>
          <a:prstGeom prst="rect">
            <a:avLst/>
          </a:prstGeom>
        </p:spPr>
      </p:pic>
      <p:sp>
        <p:nvSpPr>
          <p:cNvPr id="23" name="ZoneTexte 22">
            <a:extLst>
              <a:ext uri="{FF2B5EF4-FFF2-40B4-BE49-F238E27FC236}">
                <a16:creationId xmlns:a16="http://schemas.microsoft.com/office/drawing/2014/main" id="{12741189-E7D8-6DE0-2CDB-6954EE32AE80}"/>
              </a:ext>
            </a:extLst>
          </p:cNvPr>
          <p:cNvSpPr txBox="1"/>
          <p:nvPr/>
        </p:nvSpPr>
        <p:spPr>
          <a:xfrm>
            <a:off x="3604997" y="4011910"/>
            <a:ext cx="4572000" cy="215444"/>
          </a:xfrm>
          <a:prstGeom prst="rect">
            <a:avLst/>
          </a:prstGeom>
          <a:noFill/>
        </p:spPr>
        <p:txBody>
          <a:bodyPr wrap="square">
            <a:spAutoFit/>
          </a:bodyPr>
          <a:lstStyle/>
          <a:p>
            <a:r>
              <a:rPr lang="fr-FR" sz="800" b="1" i="1" u="none" strike="noStrike" baseline="0" dirty="0">
                <a:solidFill>
                  <a:srgbClr val="000000"/>
                </a:solidFill>
                <a:latin typeface="Verdana" panose="020B0604030504040204" pitchFamily="34" charset="0"/>
              </a:rPr>
              <a:t>Salle cloisons mobiles dépliées : 1 salle de 20 pers et 5 de 12 pers</a:t>
            </a:r>
            <a:endParaRPr lang="fr-FR" sz="800" b="1" i="1" dirty="0"/>
          </a:p>
        </p:txBody>
      </p:sp>
    </p:spTree>
    <p:extLst>
      <p:ext uri="{BB962C8B-B14F-4D97-AF65-F5344CB8AC3E}">
        <p14:creationId xmlns:p14="http://schemas.microsoft.com/office/powerpoint/2010/main" val="2206847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ABA5497-9BB9-45E6-3A99-29DFA5E45DC8}"/>
              </a:ext>
            </a:extLst>
          </p:cNvPr>
          <p:cNvSpPr>
            <a:spLocks noGrp="1"/>
          </p:cNvSpPr>
          <p:nvPr>
            <p:ph type="sldNum" sz="quarter" idx="12"/>
          </p:nvPr>
        </p:nvSpPr>
        <p:spPr>
          <a:xfrm>
            <a:off x="7398713" y="4783500"/>
            <a:ext cx="1350000" cy="360000"/>
          </a:xfrm>
        </p:spPr>
        <p:txBody>
          <a:bodyPr anchor="ctr">
            <a:normAutofit/>
          </a:bodyPr>
          <a:lstStyle/>
          <a:p>
            <a:pPr>
              <a:spcAft>
                <a:spcPts val="600"/>
              </a:spcAft>
            </a:pPr>
            <a:fld id="{733122C9-A0B9-462F-8757-0847AD287B63}" type="slidenum">
              <a:rPr lang="fr-FR" smtClean="0"/>
              <a:pPr>
                <a:spcAft>
                  <a:spcPts val="600"/>
                </a:spcAft>
              </a:pPr>
              <a:t>26</a:t>
            </a:fld>
            <a:endParaRPr lang="fr-FR"/>
          </a:p>
        </p:txBody>
      </p:sp>
      <p:sp>
        <p:nvSpPr>
          <p:cNvPr id="16" name="Text Placeholder 2">
            <a:extLst>
              <a:ext uri="{FF2B5EF4-FFF2-40B4-BE49-F238E27FC236}">
                <a16:creationId xmlns:a16="http://schemas.microsoft.com/office/drawing/2014/main" id="{296D642E-9A9C-7AF9-ADD7-F7667ED080A3}"/>
              </a:ext>
            </a:extLst>
          </p:cNvPr>
          <p:cNvSpPr>
            <a:spLocks noGrp="1"/>
          </p:cNvSpPr>
          <p:nvPr>
            <p:ph type="body" sz="quarter" idx="14"/>
          </p:nvPr>
        </p:nvSpPr>
        <p:spPr>
          <a:xfrm>
            <a:off x="323528" y="1707654"/>
            <a:ext cx="2520000" cy="2880320"/>
          </a:xfrm>
        </p:spPr>
        <p:txBody>
          <a:bodyPr/>
          <a:lstStyle/>
          <a:p>
            <a:endParaRPr lang="fr-FR" sz="1800" dirty="0">
              <a:solidFill>
                <a:srgbClr val="000000"/>
              </a:solidFill>
              <a:latin typeface="Verdana" panose="020B0604030504040204" pitchFamily="34" charset="0"/>
            </a:endParaRPr>
          </a:p>
          <a:p>
            <a:endParaRPr lang="en-US" dirty="0"/>
          </a:p>
        </p:txBody>
      </p:sp>
      <p:sp>
        <p:nvSpPr>
          <p:cNvPr id="4" name="Espace réservé de la date 3">
            <a:extLst>
              <a:ext uri="{FF2B5EF4-FFF2-40B4-BE49-F238E27FC236}">
                <a16:creationId xmlns:a16="http://schemas.microsoft.com/office/drawing/2014/main" id="{7A709F3F-E8B4-CF4B-518A-5913DC87EDE4}"/>
              </a:ext>
            </a:extLst>
          </p:cNvPr>
          <p:cNvSpPr>
            <a:spLocks noGrp="1"/>
          </p:cNvSpPr>
          <p:nvPr>
            <p:ph type="dt" sz="half" idx="2"/>
          </p:nvPr>
        </p:nvSpPr>
        <p:spPr>
          <a:xfrm>
            <a:off x="323850" y="4797631"/>
            <a:ext cx="1210435" cy="345869"/>
          </a:xfrm>
        </p:spPr>
        <p:txBody>
          <a:bodyPr anchor="ctr">
            <a:normAutofit/>
          </a:bodyPr>
          <a:lstStyle/>
          <a:p>
            <a:pPr>
              <a:spcAft>
                <a:spcPts val="600"/>
              </a:spcAft>
            </a:pPr>
            <a:fld id="{0597CDB5-73DC-8641-8CC1-FAD9379FD627}" type="datetime1">
              <a:rPr lang="fr-FR" cap="all" smtClean="0"/>
              <a:pPr>
                <a:spcAft>
                  <a:spcPts val="600"/>
                </a:spcAft>
              </a:pPr>
              <a:t>18/09/2023</a:t>
            </a:fld>
            <a:endParaRPr lang="fr-FR" cap="all"/>
          </a:p>
        </p:txBody>
      </p:sp>
      <p:sp>
        <p:nvSpPr>
          <p:cNvPr id="21" name="Text Placeholder 4">
            <a:extLst>
              <a:ext uri="{FF2B5EF4-FFF2-40B4-BE49-F238E27FC236}">
                <a16:creationId xmlns:a16="http://schemas.microsoft.com/office/drawing/2014/main" id="{A2B17D4E-0C5B-EC49-7E06-FB1016F0588C}"/>
              </a:ext>
            </a:extLst>
          </p:cNvPr>
          <p:cNvSpPr>
            <a:spLocks noGrp="1"/>
          </p:cNvSpPr>
          <p:nvPr>
            <p:ph type="body" sz="quarter" idx="13"/>
          </p:nvPr>
        </p:nvSpPr>
        <p:spPr>
          <a:xfrm>
            <a:off x="323851" y="1248679"/>
            <a:ext cx="8424614" cy="242951"/>
          </a:xfrm>
        </p:spPr>
        <p:txBody>
          <a:bodyPr/>
          <a:lstStyle/>
          <a:p>
            <a:r>
              <a:rPr lang="en-US" sz="1200" dirty="0"/>
              <a:t>Salle cloisons mobiles </a:t>
            </a:r>
            <a:r>
              <a:rPr lang="en-US" sz="1200" dirty="0" err="1"/>
              <a:t>repliées</a:t>
            </a:r>
            <a:endParaRPr lang="en-US" sz="1200" dirty="0"/>
          </a:p>
        </p:txBody>
      </p:sp>
      <p:pic>
        <p:nvPicPr>
          <p:cNvPr id="14" name="Image 13">
            <a:extLst>
              <a:ext uri="{FF2B5EF4-FFF2-40B4-BE49-F238E27FC236}">
                <a16:creationId xmlns:a16="http://schemas.microsoft.com/office/drawing/2014/main" id="{EEEA9322-1A3A-DFE4-363E-048F39D081F3}"/>
              </a:ext>
            </a:extLst>
          </p:cNvPr>
          <p:cNvPicPr>
            <a:picLocks noChangeAspect="1"/>
          </p:cNvPicPr>
          <p:nvPr/>
        </p:nvPicPr>
        <p:blipFill>
          <a:blip r:embed="rId2"/>
          <a:stretch>
            <a:fillRect/>
          </a:stretch>
        </p:blipFill>
        <p:spPr>
          <a:xfrm>
            <a:off x="315681" y="1690036"/>
            <a:ext cx="2668531" cy="2880320"/>
          </a:xfrm>
          <a:prstGeom prst="rect">
            <a:avLst/>
          </a:prstGeom>
          <a:noFill/>
        </p:spPr>
      </p:pic>
      <p:sp>
        <p:nvSpPr>
          <p:cNvPr id="8" name="Espace réservé du pied de page 7">
            <a:extLst>
              <a:ext uri="{FF2B5EF4-FFF2-40B4-BE49-F238E27FC236}">
                <a16:creationId xmlns:a16="http://schemas.microsoft.com/office/drawing/2014/main" id="{D2D03E74-B491-4640-9C2B-82C30BA36E8D}"/>
              </a:ext>
            </a:extLst>
          </p:cNvPr>
          <p:cNvSpPr>
            <a:spLocks noGrp="1"/>
          </p:cNvSpPr>
          <p:nvPr>
            <p:ph type="ftr" sz="quarter" idx="3"/>
          </p:nvPr>
        </p:nvSpPr>
        <p:spPr>
          <a:xfrm>
            <a:off x="2868782" y="195486"/>
            <a:ext cx="5879931" cy="360000"/>
          </a:xfrm>
        </p:spPr>
        <p:txBody>
          <a:bodyPr anchor="ctr">
            <a:normAutofit/>
          </a:bodyPr>
          <a:lstStyle/>
          <a:p>
            <a:pPr>
              <a:spcAft>
                <a:spcPts val="600"/>
              </a:spcAft>
            </a:pPr>
            <a:r>
              <a:rPr lang="fr-FR" dirty="0"/>
              <a:t>Direction régionale et interdépartementale de l'économie, de l'emploi, du travail et des solidarités</a:t>
            </a:r>
          </a:p>
        </p:txBody>
      </p:sp>
      <p:pic>
        <p:nvPicPr>
          <p:cNvPr id="22" name="Image 21">
            <a:extLst>
              <a:ext uri="{FF2B5EF4-FFF2-40B4-BE49-F238E27FC236}">
                <a16:creationId xmlns:a16="http://schemas.microsoft.com/office/drawing/2014/main" id="{0BF66ED9-5037-A326-DFFF-B245D0964886}"/>
              </a:ext>
            </a:extLst>
          </p:cNvPr>
          <p:cNvPicPr>
            <a:picLocks noChangeAspect="1"/>
          </p:cNvPicPr>
          <p:nvPr/>
        </p:nvPicPr>
        <p:blipFill>
          <a:blip r:embed="rId3"/>
          <a:stretch>
            <a:fillRect/>
          </a:stretch>
        </p:blipFill>
        <p:spPr>
          <a:xfrm>
            <a:off x="3065884" y="1693986"/>
            <a:ext cx="5757339" cy="2605956"/>
          </a:xfrm>
          <a:prstGeom prst="rect">
            <a:avLst/>
          </a:prstGeom>
        </p:spPr>
      </p:pic>
      <p:sp>
        <p:nvSpPr>
          <p:cNvPr id="25" name="ZoneTexte 24">
            <a:extLst>
              <a:ext uri="{FF2B5EF4-FFF2-40B4-BE49-F238E27FC236}">
                <a16:creationId xmlns:a16="http://schemas.microsoft.com/office/drawing/2014/main" id="{CD4E6E77-ACCA-B883-BAFD-A25525E88964}"/>
              </a:ext>
            </a:extLst>
          </p:cNvPr>
          <p:cNvSpPr txBox="1"/>
          <p:nvPr/>
        </p:nvSpPr>
        <p:spPr>
          <a:xfrm>
            <a:off x="4236162" y="3860985"/>
            <a:ext cx="4572000" cy="215444"/>
          </a:xfrm>
          <a:prstGeom prst="rect">
            <a:avLst/>
          </a:prstGeom>
          <a:noFill/>
        </p:spPr>
        <p:txBody>
          <a:bodyPr wrap="square">
            <a:spAutoFit/>
          </a:bodyPr>
          <a:lstStyle/>
          <a:p>
            <a:r>
              <a:rPr lang="fr-FR" sz="800" b="1" i="1" u="none" strike="noStrike" baseline="0" dirty="0">
                <a:solidFill>
                  <a:srgbClr val="000000"/>
                </a:solidFill>
                <a:latin typeface="Verdana" panose="020B0604030504040204" pitchFamily="34" charset="0"/>
              </a:rPr>
              <a:t>Salle cloisons mobiles repliées, 1 salle de 149 personnes</a:t>
            </a:r>
            <a:endParaRPr lang="fr-FR" sz="800" b="1" i="1" dirty="0"/>
          </a:p>
        </p:txBody>
      </p:sp>
    </p:spTree>
    <p:extLst>
      <p:ext uri="{BB962C8B-B14F-4D97-AF65-F5344CB8AC3E}">
        <p14:creationId xmlns:p14="http://schemas.microsoft.com/office/powerpoint/2010/main" val="1001133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4"/>
          </p:nvPr>
        </p:nvSpPr>
        <p:spPr/>
        <p:txBody>
          <a:bodyPr/>
          <a:lstStyle/>
          <a:p>
            <a:pPr marL="171450" lvl="0" indent="-171450" algn="just">
              <a:spcAft>
                <a:spcPts val="0"/>
              </a:spcAft>
              <a:buFont typeface="Arial" panose="020B0604020202020204" pitchFamily="34" charset="0"/>
              <a:buChar char="•"/>
            </a:pPr>
            <a:r>
              <a:rPr lang="fr-FR" sz="1200" dirty="0"/>
              <a:t>1 cafétéria au rez-de-chaussée à proximité des salles de réunion</a:t>
            </a:r>
          </a:p>
          <a:p>
            <a:pPr marL="0" lvl="0" algn="just">
              <a:spcAft>
                <a:spcPts val="0"/>
              </a:spcAft>
            </a:pPr>
            <a:endParaRPr lang="fr-FR" sz="1200" dirty="0"/>
          </a:p>
          <a:p>
            <a:pPr marL="171450" lvl="0" indent="-171450" algn="just">
              <a:spcAft>
                <a:spcPts val="0"/>
              </a:spcAft>
              <a:buFont typeface="Arial" panose="020B0604020202020204" pitchFamily="34" charset="0"/>
              <a:buChar char="•"/>
            </a:pPr>
            <a:r>
              <a:rPr lang="fr-FR" sz="1200" dirty="0"/>
              <a:t>5 salles tisanerie-café, à chaque étage et à proximité des services </a:t>
            </a:r>
          </a:p>
          <a:p>
            <a:pPr marL="0" lvl="0" algn="just">
              <a:spcAft>
                <a:spcPts val="0"/>
              </a:spcAft>
            </a:pPr>
            <a:endParaRPr lang="fr-FR" sz="1200" dirty="0"/>
          </a:p>
          <a:p>
            <a:pPr marL="0" lvl="0" algn="just">
              <a:spcAft>
                <a:spcPts val="0"/>
              </a:spcAft>
            </a:pPr>
            <a:endParaRPr lang="fr-FR" sz="1200" dirty="0"/>
          </a:p>
          <a:p>
            <a:pPr marL="0" lvl="0" algn="just">
              <a:spcAft>
                <a:spcPts val="0"/>
              </a:spcAft>
            </a:pPr>
            <a:endParaRPr lang="fr-FR" sz="1200" dirty="0"/>
          </a:p>
          <a:p>
            <a:pPr lvl="0" algn="just">
              <a:lnSpc>
                <a:spcPct val="115000"/>
              </a:lnSpc>
              <a:spcAft>
                <a:spcPts val="0"/>
              </a:spcAft>
            </a:pPr>
            <a:endParaRPr lang="fr-FR" sz="1200" dirty="0"/>
          </a:p>
          <a:p>
            <a:pPr lvl="0" algn="just">
              <a:lnSpc>
                <a:spcPct val="115000"/>
              </a:lnSpc>
              <a:spcAft>
                <a:spcPts val="0"/>
              </a:spcAft>
            </a:pPr>
            <a:endParaRPr lang="fr-FR" sz="1200" dirty="0"/>
          </a:p>
          <a:p>
            <a:pPr marL="0" algn="just">
              <a:lnSpc>
                <a:spcPct val="115000"/>
              </a:lnSpc>
              <a:spcAft>
                <a:spcPts val="0"/>
              </a:spcAft>
            </a:pPr>
            <a:endParaRPr lang="fr-FR" b="1" dirty="0">
              <a:solidFill>
                <a:srgbClr val="334967"/>
              </a:solidFill>
              <a:ea typeface="Verdana" panose="020B0604030504040204" pitchFamily="34" charset="0"/>
            </a:endParaRPr>
          </a:p>
          <a:p>
            <a:pPr marL="0" algn="just">
              <a:lnSpc>
                <a:spcPct val="115000"/>
              </a:lnSpc>
              <a:spcAft>
                <a:spcPts val="0"/>
              </a:spcAft>
            </a:pPr>
            <a:endParaRPr lang="fr-FR" b="1" dirty="0">
              <a:solidFill>
                <a:srgbClr val="334967"/>
              </a:solidFill>
              <a:ea typeface="Verdana" panose="020B0604030504040204" pitchFamily="34" charset="0"/>
            </a:endParaRPr>
          </a:p>
          <a:p>
            <a:pPr marL="0" algn="just">
              <a:lnSpc>
                <a:spcPct val="115000"/>
              </a:lnSpc>
              <a:spcAft>
                <a:spcPts val="0"/>
              </a:spcAft>
            </a:pPr>
            <a:endParaRPr lang="fr-FR" dirty="0"/>
          </a:p>
          <a:p>
            <a:pPr marL="0" algn="just">
              <a:lnSpc>
                <a:spcPct val="115000"/>
              </a:lnSpc>
              <a:spcAft>
                <a:spcPts val="0"/>
              </a:spcAft>
            </a:pPr>
            <a:endParaRPr lang="fr-FR" dirty="0"/>
          </a:p>
          <a:p>
            <a:endParaRPr lang="fr-FR" dirty="0"/>
          </a:p>
        </p:txBody>
      </p:sp>
      <p:sp>
        <p:nvSpPr>
          <p:cNvPr id="2" name="Espace réservé du texte 1"/>
          <p:cNvSpPr>
            <a:spLocks noGrp="1"/>
          </p:cNvSpPr>
          <p:nvPr>
            <p:ph type="body" sz="quarter" idx="13"/>
          </p:nvPr>
        </p:nvSpPr>
        <p:spPr/>
        <p:txBody>
          <a:bodyPr/>
          <a:lstStyle/>
          <a:p>
            <a:r>
              <a:rPr lang="fr-FR" sz="1400" dirty="0"/>
              <a:t>Les lieux de convivialité – la cafétéria et les tisaneries</a:t>
            </a:r>
          </a:p>
        </p:txBody>
      </p:sp>
      <p:sp>
        <p:nvSpPr>
          <p:cNvPr id="3" name="Titre 2">
            <a:extLst>
              <a:ext uri="{FF2B5EF4-FFF2-40B4-BE49-F238E27FC236}">
                <a16:creationId xmlns:a16="http://schemas.microsoft.com/office/drawing/2014/main" id="{3BA53A69-2914-7EEB-5C5D-B92BE07E359F}"/>
              </a:ext>
            </a:extLst>
          </p:cNvPr>
          <p:cNvSpPr>
            <a:spLocks noGrp="1"/>
          </p:cNvSpPr>
          <p:nvPr>
            <p:ph type="title"/>
          </p:nvPr>
        </p:nvSpPr>
        <p:spPr/>
        <p:txBody>
          <a:bodyPr/>
          <a:lstStyle/>
          <a:p>
            <a:endParaRPr lang="fr-FR"/>
          </a:p>
        </p:txBody>
      </p:sp>
      <p:pic>
        <p:nvPicPr>
          <p:cNvPr id="8" name="Espace réservé pour une image  7">
            <a:extLst>
              <a:ext uri="{FF2B5EF4-FFF2-40B4-BE49-F238E27FC236}">
                <a16:creationId xmlns:a16="http://schemas.microsoft.com/office/drawing/2014/main" id="{1C09EE17-BE00-D733-5B30-3B25035A58D2}"/>
              </a:ext>
            </a:extLst>
          </p:cNvPr>
          <p:cNvPicPr>
            <a:picLocks noGrp="1" noChangeAspect="1"/>
          </p:cNvPicPr>
          <p:nvPr>
            <p:ph type="pic" sz="quarter" idx="15"/>
          </p:nvPr>
        </p:nvPicPr>
        <p:blipFill rotWithShape="1">
          <a:blip r:embed="rId2"/>
          <a:srcRect t="11499" b="11499"/>
          <a:stretch/>
        </p:blipFill>
        <p:spPr/>
      </p:pic>
      <p:graphicFrame>
        <p:nvGraphicFramePr>
          <p:cNvPr id="5" name="Diagramme 4"/>
          <p:cNvGraphicFramePr/>
          <p:nvPr>
            <p:extLst>
              <p:ext uri="{D42A27DB-BD31-4B8C-83A1-F6EECF244321}">
                <p14:modId xmlns:p14="http://schemas.microsoft.com/office/powerpoint/2010/main" val="3604369946"/>
              </p:ext>
            </p:extLst>
          </p:nvPr>
        </p:nvGraphicFramePr>
        <p:xfrm>
          <a:off x="323850" y="771550"/>
          <a:ext cx="8424863" cy="360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Espace réservé du texte 1">
            <a:extLst>
              <a:ext uri="{FF2B5EF4-FFF2-40B4-BE49-F238E27FC236}">
                <a16:creationId xmlns:a16="http://schemas.microsoft.com/office/drawing/2014/main" id="{4535948B-D5CB-11BF-4A4C-60A1F307D535}"/>
              </a:ext>
            </a:extLst>
          </p:cNvPr>
          <p:cNvSpPr txBox="1">
            <a:spLocks/>
          </p:cNvSpPr>
          <p:nvPr/>
        </p:nvSpPr>
        <p:spPr bwMode="gray">
          <a:xfrm>
            <a:off x="899592" y="4371950"/>
            <a:ext cx="2376264" cy="242951"/>
          </a:xfrm>
          <a:prstGeom prst="rect">
            <a:avLst/>
          </a:prstGeom>
        </p:spPr>
        <p:txBody>
          <a:bodyPr vert="horz" lIns="0" tIns="0" rIns="0" bIns="0" rtlCol="0" anchor="t" anchorCtr="0">
            <a:noAutofit/>
          </a:bodyPr>
          <a:lstStyle>
            <a:lvl1pPr marL="0" indent="95250" algn="l" defTabSz="914400" rtl="0" eaLnBrk="1" latinLnBrk="0" hangingPunct="1">
              <a:lnSpc>
                <a:spcPct val="100000"/>
              </a:lnSpc>
              <a:spcBef>
                <a:spcPts val="400"/>
              </a:spcBef>
              <a:spcAft>
                <a:spcPts val="800"/>
              </a:spcAft>
              <a:buFont typeface="+mj-lt"/>
              <a:buNone/>
              <a:tabLst/>
              <a:defRPr sz="1500" b="1" kern="1200">
                <a:solidFill>
                  <a:schemeClr val="tx1">
                    <a:lumMod val="50000"/>
                    <a:lumOff val="50000"/>
                  </a:schemeClr>
                </a:solidFill>
                <a:latin typeface="+mn-lt"/>
                <a:ea typeface="+mn-ea"/>
                <a:cs typeface="+mn-cs"/>
              </a:defRPr>
            </a:lvl1pPr>
            <a:lvl2pPr marL="324000" indent="-144000" algn="l" defTabSz="914400" rtl="0" eaLnBrk="1" latinLnBrk="0" hangingPunct="1">
              <a:lnSpc>
                <a:spcPct val="100000"/>
              </a:lnSpc>
              <a:spcBef>
                <a:spcPts val="600"/>
              </a:spcBef>
              <a:spcAft>
                <a:spcPts val="800"/>
              </a:spcAft>
              <a:buSzPct val="100000"/>
              <a:buFont typeface="+mj-lt"/>
              <a:buAutoNum type="alphaLcPeriod"/>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680" i="1" dirty="0">
                <a:solidFill>
                  <a:schemeClr val="tx1"/>
                </a:solidFill>
                <a:latin typeface="Verdana" panose="020B0604030504040204" pitchFamily="34" charset="0"/>
                <a:ea typeface="Verdana" panose="020B0604030504040204" pitchFamily="34" charset="0"/>
              </a:rPr>
              <a:t>La cafétéria aujourd’hui</a:t>
            </a:r>
          </a:p>
        </p:txBody>
      </p:sp>
    </p:spTree>
    <p:extLst>
      <p:ext uri="{BB962C8B-B14F-4D97-AF65-F5344CB8AC3E}">
        <p14:creationId xmlns:p14="http://schemas.microsoft.com/office/powerpoint/2010/main" val="386164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a:xfrm>
            <a:off x="323850" y="1082122"/>
            <a:ext cx="8424614" cy="242951"/>
          </a:xfrm>
        </p:spPr>
        <p:txBody>
          <a:bodyPr/>
          <a:lstStyle/>
          <a:p>
            <a:r>
              <a:rPr lang="fr-FR" sz="1400" dirty="0"/>
              <a:t>La garantie de confort des agents : confort thermique, traitement acoustique et visuel</a:t>
            </a:r>
          </a:p>
        </p:txBody>
      </p:sp>
      <p:graphicFrame>
        <p:nvGraphicFramePr>
          <p:cNvPr id="5" name="Diagramme 4"/>
          <p:cNvGraphicFramePr/>
          <p:nvPr>
            <p:extLst>
              <p:ext uri="{D42A27DB-BD31-4B8C-83A1-F6EECF244321}">
                <p14:modId xmlns:p14="http://schemas.microsoft.com/office/powerpoint/2010/main" val="1154110181"/>
              </p:ext>
            </p:extLst>
          </p:nvPr>
        </p:nvGraphicFramePr>
        <p:xfrm>
          <a:off x="323851" y="771550"/>
          <a:ext cx="8424334" cy="288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texte 3"/>
          <p:cNvSpPr>
            <a:spLocks noGrp="1"/>
          </p:cNvSpPr>
          <p:nvPr>
            <p:ph type="body" sz="quarter" idx="14"/>
          </p:nvPr>
        </p:nvSpPr>
        <p:spPr>
          <a:xfrm>
            <a:off x="323570" y="1347613"/>
            <a:ext cx="8424614" cy="3456385"/>
          </a:xfrm>
        </p:spPr>
        <p:txBody>
          <a:bodyPr/>
          <a:lstStyle/>
          <a:p>
            <a:pPr algn="just"/>
            <a:r>
              <a:rPr lang="fr-FR" sz="1000" b="1" dirty="0">
                <a:solidFill>
                  <a:srgbClr val="334967"/>
                </a:solidFill>
                <a:ea typeface="Verdana" panose="020B0604030504040204" pitchFamily="34" charset="0"/>
              </a:rPr>
              <a:t>Confort visuel et éclairage naturel</a:t>
            </a:r>
          </a:p>
          <a:p>
            <a:pPr algn="l"/>
            <a:r>
              <a:rPr lang="fr-FR" sz="1000" b="0" i="0" u="none" strike="noStrike" baseline="0" dirty="0"/>
              <a:t>Programme et projet sont conformes à la règlementation éclairage des bureaux et des salles de réunion :</a:t>
            </a:r>
          </a:p>
          <a:p>
            <a:pPr algn="l"/>
            <a:r>
              <a:rPr lang="fr-FR" sz="1000" b="0" i="0" u="none" strike="noStrike" baseline="0" dirty="0"/>
              <a:t>• Lumière naturelle dans l’ensemble des bureaux, tisanerie/cafétéria et salles de réunion (hormis 3 petites salles rondes)</a:t>
            </a:r>
          </a:p>
          <a:p>
            <a:pPr algn="l"/>
            <a:r>
              <a:rPr lang="fr-FR" sz="1000" b="0" i="0" u="none" strike="noStrike" baseline="0" dirty="0"/>
              <a:t>• Le niveau d’éclairement dans les bureaux et salles de réunion sera de 300 lux</a:t>
            </a:r>
          </a:p>
          <a:p>
            <a:pPr algn="l"/>
            <a:r>
              <a:rPr lang="fr-FR" sz="1000" b="0" i="0" u="none" strike="noStrike" baseline="0" dirty="0"/>
              <a:t>• Une uniformité de 0,6 permettant de s’assurer d’avoir un éclairement uniforme dans toute la pièce</a:t>
            </a:r>
          </a:p>
          <a:p>
            <a:pPr algn="l"/>
            <a:r>
              <a:rPr lang="fr-FR" sz="1000" b="0" i="0" u="none" strike="noStrike" baseline="0" dirty="0"/>
              <a:t>• Un coefficient UGR &lt; 19 permettant de s’assurer que les agents ne seront pas éblouis sur leur poste de travail</a:t>
            </a:r>
          </a:p>
          <a:p>
            <a:pPr algn="l"/>
            <a:r>
              <a:rPr lang="fr-FR" sz="1000" b="0" i="0" u="none" strike="noStrike" baseline="0" dirty="0"/>
              <a:t>• Les luminaires seront équipés de lampes </a:t>
            </a:r>
            <a:r>
              <a:rPr lang="fr-FR" sz="1000" b="0" i="0" u="none" strike="noStrike" baseline="0" dirty="0" err="1"/>
              <a:t>Leds</a:t>
            </a:r>
            <a:r>
              <a:rPr lang="fr-FR" sz="1000" b="0" i="0" u="none" strike="noStrike" baseline="0" dirty="0"/>
              <a:t> et de capteur électronique graduable</a:t>
            </a:r>
          </a:p>
          <a:p>
            <a:pPr algn="l"/>
            <a:r>
              <a:rPr lang="fr-FR" sz="1000" b="0" i="0" u="none" strike="noStrike" baseline="0" dirty="0"/>
              <a:t>• Des études d’éclairages seront transmises en PRO après validations de la marque des luminaires pour conformité aux prescriptions ci-dessus</a:t>
            </a:r>
            <a:endParaRPr lang="fr-FR" sz="1000" dirty="0"/>
          </a:p>
          <a:p>
            <a:pPr algn="just"/>
            <a:r>
              <a:rPr lang="fr-FR" sz="1000" b="1" dirty="0">
                <a:solidFill>
                  <a:srgbClr val="334967"/>
                </a:solidFill>
                <a:latin typeface="+mn-lt"/>
                <a:ea typeface="Verdana" panose="020B0604030504040204" pitchFamily="34" charset="0"/>
              </a:rPr>
              <a:t>Confort hygrothermique</a:t>
            </a:r>
          </a:p>
          <a:p>
            <a:pPr algn="just"/>
            <a:r>
              <a:rPr lang="fr-FR" sz="1000" dirty="0"/>
              <a:t>L’objectif de confort estival est contrôlé sur 10 locaux témoins (entre le 1er Mai et le 30 Septembre) :</a:t>
            </a:r>
          </a:p>
          <a:p>
            <a:pPr marL="361950" indent="-361950" algn="just">
              <a:buFont typeface="Arial" panose="020B0604020202020204" pitchFamily="34" charset="0"/>
              <a:buChar char="•"/>
            </a:pPr>
            <a:r>
              <a:rPr lang="fr-FR" sz="1000" dirty="0"/>
              <a:t>Le heures occupées inconfort &lt; 3% heures occupées.</a:t>
            </a:r>
          </a:p>
          <a:p>
            <a:pPr algn="just"/>
            <a:r>
              <a:rPr lang="fr-FR" sz="1000" b="1" dirty="0">
                <a:solidFill>
                  <a:srgbClr val="334967"/>
                </a:solidFill>
                <a:ea typeface="Verdana" panose="020B0604030504040204" pitchFamily="34" charset="0"/>
              </a:rPr>
              <a:t>Acoustique</a:t>
            </a:r>
          </a:p>
          <a:p>
            <a:pPr marL="285750" indent="-285750" algn="just">
              <a:buFont typeface="Arial" panose="020B0604020202020204" pitchFamily="34" charset="0"/>
              <a:buChar char="•"/>
            </a:pPr>
            <a:r>
              <a:rPr lang="fr-FR" sz="1000" dirty="0"/>
              <a:t>Isolement acoustique entre deux niveaux :  40 à 58 dB (existant);</a:t>
            </a:r>
          </a:p>
          <a:p>
            <a:pPr marL="285750" indent="-285750" algn="just">
              <a:buFont typeface="Arial" panose="020B0604020202020204" pitchFamily="34" charset="0"/>
              <a:buChar char="•"/>
            </a:pPr>
            <a:r>
              <a:rPr lang="fr-FR" sz="1000" dirty="0"/>
              <a:t>Isolement acoustique minimum entre bureaux et avec la circulation : 30 dB (objectif de tendre vers 35-40 dB);</a:t>
            </a:r>
          </a:p>
          <a:p>
            <a:pPr marL="285750" indent="-285750" algn="just">
              <a:buFont typeface="Arial" panose="020B0604020202020204" pitchFamily="34" charset="0"/>
              <a:buChar char="•"/>
            </a:pPr>
            <a:r>
              <a:rPr lang="fr-FR" sz="1000" dirty="0"/>
              <a:t>Isolement acoustique salles de réunion : 45-50 dB vis-à-vis des locaux attenants et 40 dB vis-à-vis des circulations;</a:t>
            </a:r>
          </a:p>
          <a:p>
            <a:pPr marL="285750" indent="-285750" algn="just">
              <a:buFont typeface="Arial" panose="020B0604020202020204" pitchFamily="34" charset="0"/>
              <a:buChar char="•"/>
            </a:pPr>
            <a:r>
              <a:rPr lang="fr-FR" sz="1000" dirty="0"/>
              <a:t>Isolement acoustique cafétéria : 45 dB vis-à-vis des locaux attenants.</a:t>
            </a:r>
          </a:p>
          <a:p>
            <a:pPr marL="0" lvl="0" algn="just">
              <a:spcAft>
                <a:spcPts val="0"/>
              </a:spcAft>
            </a:pPr>
            <a:endParaRPr lang="fr-FR" sz="1200" dirty="0"/>
          </a:p>
          <a:p>
            <a:pPr marL="0" lvl="0" algn="just">
              <a:spcAft>
                <a:spcPts val="0"/>
              </a:spcAft>
            </a:pPr>
            <a:endParaRPr lang="fr-FR" sz="1200" dirty="0"/>
          </a:p>
          <a:p>
            <a:pPr marL="0" lvl="0" algn="just">
              <a:spcAft>
                <a:spcPts val="0"/>
              </a:spcAft>
            </a:pPr>
            <a:endParaRPr lang="fr-FR" sz="1200" dirty="0"/>
          </a:p>
          <a:p>
            <a:pPr marL="263525" lvl="0" indent="-171450" algn="just">
              <a:lnSpc>
                <a:spcPct val="115000"/>
              </a:lnSpc>
              <a:spcAft>
                <a:spcPts val="0"/>
              </a:spcAft>
              <a:buFontTx/>
              <a:buChar char="-"/>
            </a:pPr>
            <a:endParaRPr lang="fr-FR" sz="1200" dirty="0"/>
          </a:p>
          <a:p>
            <a:pPr lvl="0" algn="just">
              <a:lnSpc>
                <a:spcPct val="115000"/>
              </a:lnSpc>
              <a:spcAft>
                <a:spcPts val="0"/>
              </a:spcAft>
            </a:pPr>
            <a:endParaRPr lang="fr-FR" sz="1200" dirty="0"/>
          </a:p>
          <a:p>
            <a:pPr marL="0" algn="just">
              <a:lnSpc>
                <a:spcPct val="115000"/>
              </a:lnSpc>
              <a:spcAft>
                <a:spcPts val="0"/>
              </a:spcAft>
            </a:pPr>
            <a:endParaRPr lang="fr-FR" b="1" dirty="0">
              <a:solidFill>
                <a:srgbClr val="334967"/>
              </a:solidFill>
              <a:ea typeface="Verdana" panose="020B0604030504040204" pitchFamily="34" charset="0"/>
            </a:endParaRPr>
          </a:p>
          <a:p>
            <a:pPr marL="0" algn="just">
              <a:lnSpc>
                <a:spcPct val="115000"/>
              </a:lnSpc>
              <a:spcAft>
                <a:spcPts val="0"/>
              </a:spcAft>
            </a:pPr>
            <a:endParaRPr lang="fr-FR" b="1" dirty="0">
              <a:solidFill>
                <a:srgbClr val="334967"/>
              </a:solidFill>
              <a:ea typeface="Verdana" panose="020B0604030504040204" pitchFamily="34" charset="0"/>
            </a:endParaRPr>
          </a:p>
          <a:p>
            <a:pPr marL="0" algn="just">
              <a:lnSpc>
                <a:spcPct val="115000"/>
              </a:lnSpc>
              <a:spcAft>
                <a:spcPts val="0"/>
              </a:spcAft>
            </a:pPr>
            <a:endParaRPr lang="fr-FR" dirty="0"/>
          </a:p>
          <a:p>
            <a:pPr marL="0" algn="just">
              <a:lnSpc>
                <a:spcPct val="115000"/>
              </a:lnSpc>
              <a:spcAft>
                <a:spcPts val="0"/>
              </a:spcAft>
            </a:pPr>
            <a:endParaRPr lang="fr-FR" dirty="0"/>
          </a:p>
          <a:p>
            <a:endParaRPr lang="fr-FR" dirty="0"/>
          </a:p>
        </p:txBody>
      </p:sp>
    </p:spTree>
    <p:extLst>
      <p:ext uri="{BB962C8B-B14F-4D97-AF65-F5344CB8AC3E}">
        <p14:creationId xmlns:p14="http://schemas.microsoft.com/office/powerpoint/2010/main" val="2177122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B3B4565-6A5E-07FF-59F5-5244206B81F3}"/>
              </a:ext>
            </a:extLst>
          </p:cNvPr>
          <p:cNvSpPr>
            <a:spLocks noGrp="1"/>
          </p:cNvSpPr>
          <p:nvPr>
            <p:ph type="sldNum" sz="quarter" idx="12"/>
          </p:nvPr>
        </p:nvSpPr>
        <p:spPr>
          <a:xfrm>
            <a:off x="7398713" y="4783500"/>
            <a:ext cx="1350000" cy="360000"/>
          </a:xfrm>
        </p:spPr>
        <p:txBody>
          <a:bodyPr anchor="ctr">
            <a:normAutofit/>
          </a:bodyPr>
          <a:lstStyle/>
          <a:p>
            <a:pPr>
              <a:spcAft>
                <a:spcPts val="600"/>
              </a:spcAft>
            </a:pPr>
            <a:fld id="{733122C9-A0B9-462F-8757-0847AD287B63}" type="slidenum">
              <a:rPr lang="fr-FR" smtClean="0"/>
              <a:pPr>
                <a:spcAft>
                  <a:spcPts val="600"/>
                </a:spcAft>
              </a:pPr>
              <a:t>29</a:t>
            </a:fld>
            <a:endParaRPr lang="fr-FR"/>
          </a:p>
        </p:txBody>
      </p:sp>
      <p:sp>
        <p:nvSpPr>
          <p:cNvPr id="6" name="Espace réservé de la date 5">
            <a:extLst>
              <a:ext uri="{FF2B5EF4-FFF2-40B4-BE49-F238E27FC236}">
                <a16:creationId xmlns:a16="http://schemas.microsoft.com/office/drawing/2014/main" id="{00EF478D-2D0F-8609-5702-5904B91EAE54}"/>
              </a:ext>
            </a:extLst>
          </p:cNvPr>
          <p:cNvSpPr>
            <a:spLocks noGrp="1"/>
          </p:cNvSpPr>
          <p:nvPr>
            <p:ph type="dt" sz="half" idx="2"/>
          </p:nvPr>
        </p:nvSpPr>
        <p:spPr>
          <a:xfrm>
            <a:off x="323850" y="4797631"/>
            <a:ext cx="1210435" cy="345869"/>
          </a:xfrm>
        </p:spPr>
        <p:txBody>
          <a:bodyPr anchor="ctr">
            <a:normAutofit/>
          </a:bodyPr>
          <a:lstStyle/>
          <a:p>
            <a:pPr>
              <a:spcAft>
                <a:spcPts val="600"/>
              </a:spcAft>
            </a:pPr>
            <a:fld id="{251C71F6-E0A6-1740-B64F-38F332886BAF}" type="datetime1">
              <a:rPr lang="fr-FR" cap="all" smtClean="0"/>
              <a:pPr>
                <a:spcAft>
                  <a:spcPts val="600"/>
                </a:spcAft>
              </a:pPr>
              <a:t>18/09/2023</a:t>
            </a:fld>
            <a:endParaRPr lang="fr-FR" cap="all"/>
          </a:p>
        </p:txBody>
      </p:sp>
      <p:sp>
        <p:nvSpPr>
          <p:cNvPr id="20" name="Text Placeholder 4">
            <a:extLst>
              <a:ext uri="{FF2B5EF4-FFF2-40B4-BE49-F238E27FC236}">
                <a16:creationId xmlns:a16="http://schemas.microsoft.com/office/drawing/2014/main" id="{38D67DCE-8521-AD74-55AC-5FF5BD36E44F}"/>
              </a:ext>
            </a:extLst>
          </p:cNvPr>
          <p:cNvSpPr>
            <a:spLocks noGrp="1"/>
          </p:cNvSpPr>
          <p:nvPr>
            <p:ph type="body" sz="quarter" idx="13"/>
          </p:nvPr>
        </p:nvSpPr>
        <p:spPr>
          <a:xfrm>
            <a:off x="323851" y="1248679"/>
            <a:ext cx="8424614" cy="242951"/>
          </a:xfrm>
        </p:spPr>
        <p:txBody>
          <a:bodyPr/>
          <a:lstStyle/>
          <a:p>
            <a:r>
              <a:rPr lang="en-US" dirty="0" err="1"/>
              <a:t>Suivi</a:t>
            </a:r>
            <a:r>
              <a:rPr lang="en-US" dirty="0"/>
              <a:t> du </a:t>
            </a:r>
            <a:r>
              <a:rPr lang="en-US" dirty="0" err="1"/>
              <a:t>confort</a:t>
            </a:r>
            <a:r>
              <a:rPr lang="en-US" dirty="0"/>
              <a:t> </a:t>
            </a:r>
            <a:r>
              <a:rPr lang="en-US" dirty="0" err="1"/>
              <a:t>visuel</a:t>
            </a:r>
            <a:r>
              <a:rPr lang="en-US" dirty="0"/>
              <a:t> et </a:t>
            </a:r>
            <a:r>
              <a:rPr lang="en-US" dirty="0" err="1"/>
              <a:t>d’autonomie</a:t>
            </a:r>
            <a:r>
              <a:rPr lang="en-US" dirty="0"/>
              <a:t> </a:t>
            </a:r>
            <a:r>
              <a:rPr lang="en-US" dirty="0" err="1"/>
              <a:t>en</a:t>
            </a:r>
            <a:r>
              <a:rPr lang="en-US" dirty="0"/>
              <a:t> </a:t>
            </a:r>
            <a:r>
              <a:rPr lang="en-US" dirty="0" err="1"/>
              <a:t>éclairage</a:t>
            </a:r>
            <a:r>
              <a:rPr lang="en-US" dirty="0"/>
              <a:t> naturel</a:t>
            </a:r>
          </a:p>
        </p:txBody>
      </p:sp>
      <p:pic>
        <p:nvPicPr>
          <p:cNvPr id="13" name="Image 12">
            <a:extLst>
              <a:ext uri="{FF2B5EF4-FFF2-40B4-BE49-F238E27FC236}">
                <a16:creationId xmlns:a16="http://schemas.microsoft.com/office/drawing/2014/main" id="{8ADE977E-B3F5-E519-7CCF-B1244D5F6F1A}"/>
              </a:ext>
            </a:extLst>
          </p:cNvPr>
          <p:cNvPicPr>
            <a:picLocks noChangeAspect="1"/>
          </p:cNvPicPr>
          <p:nvPr/>
        </p:nvPicPr>
        <p:blipFill>
          <a:blip r:embed="rId2"/>
          <a:stretch>
            <a:fillRect/>
          </a:stretch>
        </p:blipFill>
        <p:spPr>
          <a:xfrm>
            <a:off x="4139952" y="1765379"/>
            <a:ext cx="4401659" cy="2695320"/>
          </a:xfrm>
          <a:prstGeom prst="rect">
            <a:avLst/>
          </a:prstGeom>
          <a:noFill/>
        </p:spPr>
      </p:pic>
      <p:sp>
        <p:nvSpPr>
          <p:cNvPr id="8" name="Espace réservé du pied de page 7">
            <a:extLst>
              <a:ext uri="{FF2B5EF4-FFF2-40B4-BE49-F238E27FC236}">
                <a16:creationId xmlns:a16="http://schemas.microsoft.com/office/drawing/2014/main" id="{FF1BC8D1-6D55-823A-07D8-9160833E8B18}"/>
              </a:ext>
            </a:extLst>
          </p:cNvPr>
          <p:cNvSpPr>
            <a:spLocks noGrp="1"/>
          </p:cNvSpPr>
          <p:nvPr>
            <p:ph type="ftr" sz="quarter" idx="3"/>
          </p:nvPr>
        </p:nvSpPr>
        <p:spPr>
          <a:xfrm>
            <a:off x="2868782" y="195486"/>
            <a:ext cx="5879931" cy="360000"/>
          </a:xfrm>
        </p:spPr>
        <p:txBody>
          <a:bodyPr anchor="ctr">
            <a:normAutofit/>
          </a:bodyPr>
          <a:lstStyle/>
          <a:p>
            <a:pPr>
              <a:spcAft>
                <a:spcPts val="600"/>
              </a:spcAft>
            </a:pPr>
            <a:r>
              <a:rPr lang="fr-FR"/>
              <a:t>Direction régionale et interdépartementale de l'économie, de l'emploi, du travail et des solidarités</a:t>
            </a:r>
          </a:p>
        </p:txBody>
      </p:sp>
      <p:pic>
        <p:nvPicPr>
          <p:cNvPr id="15" name="Image 14">
            <a:extLst>
              <a:ext uri="{FF2B5EF4-FFF2-40B4-BE49-F238E27FC236}">
                <a16:creationId xmlns:a16="http://schemas.microsoft.com/office/drawing/2014/main" id="{B777E1D9-857B-5775-4743-6C7CA6488786}"/>
              </a:ext>
            </a:extLst>
          </p:cNvPr>
          <p:cNvPicPr>
            <a:picLocks noChangeAspect="1"/>
          </p:cNvPicPr>
          <p:nvPr/>
        </p:nvPicPr>
        <p:blipFill>
          <a:blip r:embed="rId3"/>
          <a:stretch>
            <a:fillRect/>
          </a:stretch>
        </p:blipFill>
        <p:spPr>
          <a:xfrm>
            <a:off x="467544" y="1791615"/>
            <a:ext cx="3481560" cy="2469843"/>
          </a:xfrm>
          <a:prstGeom prst="rect">
            <a:avLst/>
          </a:prstGeom>
        </p:spPr>
      </p:pic>
      <p:sp>
        <p:nvSpPr>
          <p:cNvPr id="17" name="ZoneTexte 16">
            <a:extLst>
              <a:ext uri="{FF2B5EF4-FFF2-40B4-BE49-F238E27FC236}">
                <a16:creationId xmlns:a16="http://schemas.microsoft.com/office/drawing/2014/main" id="{ED4C4294-5A43-4816-E507-689E721BA5E0}"/>
              </a:ext>
            </a:extLst>
          </p:cNvPr>
          <p:cNvSpPr txBox="1"/>
          <p:nvPr/>
        </p:nvSpPr>
        <p:spPr>
          <a:xfrm>
            <a:off x="827584" y="3651870"/>
            <a:ext cx="1828015" cy="553998"/>
          </a:xfrm>
          <a:prstGeom prst="rect">
            <a:avLst/>
          </a:prstGeom>
          <a:noFill/>
        </p:spPr>
        <p:txBody>
          <a:bodyPr wrap="square">
            <a:spAutoFit/>
          </a:bodyPr>
          <a:lstStyle/>
          <a:p>
            <a:pPr algn="l"/>
            <a:r>
              <a:rPr lang="fr-FR" sz="1000" b="0" i="0" u="none" strike="noStrike" baseline="0" dirty="0">
                <a:latin typeface="Arial" panose="020B0604020202020204" pitchFamily="34" charset="0"/>
              </a:rPr>
              <a:t>Quinze locaux ont été</a:t>
            </a:r>
          </a:p>
          <a:p>
            <a:pPr algn="l"/>
            <a:r>
              <a:rPr lang="fr-FR" sz="1000" b="0" i="0" u="none" strike="noStrike" baseline="0" dirty="0">
                <a:latin typeface="Arial" panose="020B0604020202020204" pitchFamily="34" charset="0"/>
              </a:rPr>
              <a:t>sélectionnés pour étudier</a:t>
            </a:r>
          </a:p>
          <a:p>
            <a:pPr algn="l"/>
            <a:r>
              <a:rPr lang="fr-FR" sz="1000" b="0" i="0" u="none" strike="noStrike" baseline="0" dirty="0">
                <a:latin typeface="Arial" panose="020B0604020202020204" pitchFamily="34" charset="0"/>
              </a:rPr>
              <a:t>le confort visuel du projet</a:t>
            </a:r>
            <a:endParaRPr lang="fr-FR" sz="1000" dirty="0"/>
          </a:p>
        </p:txBody>
      </p:sp>
      <p:sp>
        <p:nvSpPr>
          <p:cNvPr id="21" name="ZoneTexte 20">
            <a:extLst>
              <a:ext uri="{FF2B5EF4-FFF2-40B4-BE49-F238E27FC236}">
                <a16:creationId xmlns:a16="http://schemas.microsoft.com/office/drawing/2014/main" id="{BAB80B97-55B9-B2F7-63B7-064777AA0349}"/>
              </a:ext>
            </a:extLst>
          </p:cNvPr>
          <p:cNvSpPr txBox="1"/>
          <p:nvPr/>
        </p:nvSpPr>
        <p:spPr>
          <a:xfrm>
            <a:off x="4420871" y="3236372"/>
            <a:ext cx="1919910" cy="707886"/>
          </a:xfrm>
          <a:prstGeom prst="rect">
            <a:avLst/>
          </a:prstGeom>
          <a:noFill/>
        </p:spPr>
        <p:txBody>
          <a:bodyPr wrap="square">
            <a:spAutoFit/>
          </a:bodyPr>
          <a:lstStyle/>
          <a:p>
            <a:pPr algn="l"/>
            <a:r>
              <a:rPr lang="fr-FR" sz="1000" b="0" i="0" u="none" strike="noStrike" baseline="0" dirty="0">
                <a:solidFill>
                  <a:srgbClr val="FF0000"/>
                </a:solidFill>
              </a:rPr>
              <a:t>Le suivi du confort visuel et</a:t>
            </a:r>
          </a:p>
          <a:p>
            <a:pPr algn="l"/>
            <a:r>
              <a:rPr lang="fr-FR" sz="1000" b="0" i="0" u="none" strike="noStrike" baseline="0" dirty="0">
                <a:solidFill>
                  <a:srgbClr val="FF0000"/>
                </a:solidFill>
              </a:rPr>
              <a:t>d’éclairage naturel est assuré au cours des prochaines phases d’études</a:t>
            </a:r>
            <a:endParaRPr lang="fr-FR" sz="1000" dirty="0"/>
          </a:p>
        </p:txBody>
      </p:sp>
    </p:spTree>
    <p:extLst>
      <p:ext uri="{BB962C8B-B14F-4D97-AF65-F5344CB8AC3E}">
        <p14:creationId xmlns:p14="http://schemas.microsoft.com/office/powerpoint/2010/main" val="3951019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3</a:t>
            </a:fld>
            <a:endParaRPr lang="fr-FR" dirty="0"/>
          </a:p>
        </p:txBody>
      </p:sp>
      <p:sp>
        <p:nvSpPr>
          <p:cNvPr id="3" name="Espace réservé de la date 2"/>
          <p:cNvSpPr>
            <a:spLocks noGrp="1"/>
          </p:cNvSpPr>
          <p:nvPr>
            <p:ph type="dt" sz="half" idx="2"/>
          </p:nvPr>
        </p:nvSpPr>
        <p:spPr/>
        <p:txBody>
          <a:bodyPr/>
          <a:lstStyle/>
          <a:p>
            <a:fld id="{6A4A60EE-9D13-3442-9796-E718C6343EC1}" type="datetime1">
              <a:rPr lang="fr-FR" cap="all" smtClean="0"/>
              <a:pPr/>
              <a:t>18/09/2023</a:t>
            </a:fld>
            <a:endParaRPr lang="fr-FR" cap="all" dirty="0"/>
          </a:p>
        </p:txBody>
      </p:sp>
      <p:graphicFrame>
        <p:nvGraphicFramePr>
          <p:cNvPr id="8" name="Diagramme 7"/>
          <p:cNvGraphicFramePr/>
          <p:nvPr>
            <p:extLst>
              <p:ext uri="{D42A27DB-BD31-4B8C-83A1-F6EECF244321}">
                <p14:modId xmlns:p14="http://schemas.microsoft.com/office/powerpoint/2010/main" val="1131393973"/>
              </p:ext>
            </p:extLst>
          </p:nvPr>
        </p:nvGraphicFramePr>
        <p:xfrm>
          <a:off x="323850" y="682801"/>
          <a:ext cx="8424863" cy="304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space réservé du texte 5"/>
          <p:cNvSpPr>
            <a:spLocks noGrp="1"/>
          </p:cNvSpPr>
          <p:nvPr>
            <p:ph type="body" sz="quarter" idx="14"/>
          </p:nvPr>
        </p:nvSpPr>
        <p:spPr>
          <a:xfrm>
            <a:off x="323850" y="1059582"/>
            <a:ext cx="8424334" cy="3528392"/>
          </a:xfrm>
        </p:spPr>
        <p:txBody>
          <a:bodyPr/>
          <a:lstStyle/>
          <a:p>
            <a:pPr marL="285750" indent="-285750" algn="just">
              <a:lnSpc>
                <a:spcPct val="114000"/>
              </a:lnSpc>
              <a:spcBef>
                <a:spcPts val="200"/>
              </a:spcBef>
              <a:spcAft>
                <a:spcPts val="200"/>
              </a:spcAft>
              <a:buFont typeface="Arial" panose="020B0604020202020204" pitchFamily="34" charset="0"/>
              <a:buChar char="•"/>
              <a:tabLst>
                <a:tab pos="2687638" algn="l"/>
              </a:tabLst>
              <a:defRPr/>
            </a:pPr>
            <a:r>
              <a:rPr lang="fr-FR" b="1" dirty="0">
                <a:ea typeface="Verdana" panose="020B0604030504040204" pitchFamily="34" charset="0"/>
                <a:cs typeface="Verdana" panose="020B0604030504040204" pitchFamily="34" charset="0"/>
              </a:rPr>
              <a:t>Un vaste projet de rénovation complète de cet édifice patrimonial, permettant :</a:t>
            </a:r>
          </a:p>
          <a:p>
            <a:pPr marL="285750" indent="-285750" algn="just">
              <a:lnSpc>
                <a:spcPct val="114000"/>
              </a:lnSpc>
              <a:spcBef>
                <a:spcPts val="200"/>
              </a:spcBef>
              <a:spcAft>
                <a:spcPts val="200"/>
              </a:spcAft>
              <a:buFont typeface="Arial" panose="020B0604020202020204" pitchFamily="34" charset="0"/>
              <a:buChar char="•"/>
              <a:tabLst>
                <a:tab pos="2687638" algn="l"/>
              </a:tabLst>
              <a:defRPr/>
            </a:pPr>
            <a:r>
              <a:rPr lang="fr-FR" dirty="0">
                <a:ea typeface="Verdana" panose="020B0604030504040204" pitchFamily="34" charset="0"/>
                <a:cs typeface="Verdana" panose="020B0604030504040204" pitchFamily="34" charset="0"/>
              </a:rPr>
              <a:t>De constituer le futur site de l’Unité Régionale de la DRIEETS </a:t>
            </a:r>
          </a:p>
          <a:p>
            <a:pPr marL="285750" indent="-285750" algn="just">
              <a:lnSpc>
                <a:spcPct val="114000"/>
              </a:lnSpc>
              <a:spcBef>
                <a:spcPts val="200"/>
              </a:spcBef>
              <a:spcAft>
                <a:spcPts val="200"/>
              </a:spcAft>
              <a:buFont typeface="Arial" panose="020B0604020202020204" pitchFamily="34" charset="0"/>
              <a:buChar char="•"/>
              <a:tabLst>
                <a:tab pos="2687638" algn="l"/>
              </a:tabLst>
              <a:defRPr/>
            </a:pPr>
            <a:r>
              <a:rPr lang="fr-FR" dirty="0">
                <a:ea typeface="Verdana" panose="020B0604030504040204" pitchFamily="34" charset="0"/>
                <a:cs typeface="Verdana" panose="020B0604030504040204" pitchFamily="34" charset="0"/>
              </a:rPr>
              <a:t>De faciliter les relations de travail interne</a:t>
            </a:r>
          </a:p>
          <a:p>
            <a:pPr marL="285750" indent="-285750" algn="just">
              <a:lnSpc>
                <a:spcPct val="114000"/>
              </a:lnSpc>
              <a:spcBef>
                <a:spcPts val="200"/>
              </a:spcBef>
              <a:spcAft>
                <a:spcPts val="200"/>
              </a:spcAft>
              <a:buFont typeface="Arial" panose="020B0604020202020204" pitchFamily="34" charset="0"/>
              <a:buChar char="•"/>
              <a:tabLst>
                <a:tab pos="2687638" algn="l"/>
              </a:tabLst>
              <a:defRPr/>
            </a:pPr>
            <a:r>
              <a:rPr lang="fr-FR" dirty="0">
                <a:ea typeface="Verdana" panose="020B0604030504040204" pitchFamily="34" charset="0"/>
                <a:cs typeface="Verdana" panose="020B0604030504040204" pitchFamily="34" charset="0"/>
              </a:rPr>
              <a:t>D’améliorer le service rendu au public et de confort des usagers</a:t>
            </a:r>
          </a:p>
          <a:p>
            <a:pPr marL="285750" indent="-285750" algn="just">
              <a:lnSpc>
                <a:spcPct val="114000"/>
              </a:lnSpc>
              <a:spcBef>
                <a:spcPts val="200"/>
              </a:spcBef>
              <a:spcAft>
                <a:spcPts val="200"/>
              </a:spcAft>
              <a:buFont typeface="Arial" panose="020B0604020202020204" pitchFamily="34" charset="0"/>
              <a:buChar char="•"/>
              <a:tabLst>
                <a:tab pos="2687638" algn="l"/>
              </a:tabLst>
              <a:defRPr/>
            </a:pPr>
            <a:r>
              <a:rPr lang="fr-FR" b="1" dirty="0">
                <a:ea typeface="Verdana" panose="020B0604030504040204" pitchFamily="34" charset="0"/>
                <a:cs typeface="Verdana" panose="020B0604030504040204" pitchFamily="34" charset="0"/>
              </a:rPr>
              <a:t>De disposer d’espaces de travail, modernes et conviviaux</a:t>
            </a:r>
          </a:p>
          <a:p>
            <a:pPr marL="285750" indent="-285750" algn="just">
              <a:lnSpc>
                <a:spcPct val="114000"/>
              </a:lnSpc>
              <a:spcBef>
                <a:spcPts val="200"/>
              </a:spcBef>
              <a:spcAft>
                <a:spcPts val="200"/>
              </a:spcAft>
              <a:buFont typeface="Arial" panose="020B0604020202020204" pitchFamily="34" charset="0"/>
              <a:buChar char="•"/>
              <a:tabLst>
                <a:tab pos="2687638" algn="l"/>
              </a:tabLst>
              <a:defRPr/>
            </a:pPr>
            <a:r>
              <a:rPr lang="fr-FR" dirty="0">
                <a:ea typeface="Verdana" panose="020B0604030504040204" pitchFamily="34" charset="0"/>
                <a:cs typeface="Verdana" panose="020B0604030504040204" pitchFamily="34" charset="0"/>
              </a:rPr>
              <a:t>D’adapter le bâtiment aux nouvelles exigences de performances énergétiques et environnementales</a:t>
            </a:r>
          </a:p>
          <a:p>
            <a:pPr marL="285750" indent="-285750" algn="just">
              <a:lnSpc>
                <a:spcPct val="114000"/>
              </a:lnSpc>
              <a:spcBef>
                <a:spcPts val="200"/>
              </a:spcBef>
              <a:spcAft>
                <a:spcPts val="200"/>
              </a:spcAft>
              <a:buFont typeface="Arial" panose="020B0604020202020204" pitchFamily="34" charset="0"/>
              <a:buChar char="•"/>
              <a:tabLst>
                <a:tab pos="2687638" algn="l"/>
              </a:tabLst>
              <a:defRPr/>
            </a:pPr>
            <a:r>
              <a:rPr lang="fr-FR" dirty="0">
                <a:ea typeface="Verdana" panose="020B0604030504040204" pitchFamily="34" charset="0"/>
                <a:cs typeface="Verdana" panose="020B0604030504040204" pitchFamily="34" charset="0"/>
              </a:rPr>
              <a:t>De disposer de locaux et de bureaux apportant des conditions de travail et d’accueil agréables et efficients</a:t>
            </a:r>
          </a:p>
          <a:p>
            <a:pPr marL="285750" indent="-285750" algn="just">
              <a:lnSpc>
                <a:spcPct val="114000"/>
              </a:lnSpc>
              <a:spcBef>
                <a:spcPts val="200"/>
              </a:spcBef>
              <a:spcAft>
                <a:spcPts val="200"/>
              </a:spcAft>
              <a:buFont typeface="Arial" panose="020B0604020202020204" pitchFamily="34" charset="0"/>
              <a:buChar char="•"/>
              <a:tabLst>
                <a:tab pos="2687638" algn="l"/>
              </a:tabLst>
              <a:defRPr/>
            </a:pPr>
            <a:endParaRPr lang="fr-FR" b="1" dirty="0">
              <a:solidFill>
                <a:schemeClr val="tx2"/>
              </a:solidFill>
              <a:ea typeface="Verdana" panose="020B0604030504040204" pitchFamily="34" charset="0"/>
            </a:endParaRPr>
          </a:p>
          <a:p>
            <a:pPr marL="285750" indent="-285750" algn="just">
              <a:lnSpc>
                <a:spcPct val="114000"/>
              </a:lnSpc>
              <a:spcBef>
                <a:spcPts val="200"/>
              </a:spcBef>
              <a:spcAft>
                <a:spcPts val="200"/>
              </a:spcAft>
              <a:buFont typeface="Arial" panose="020B0604020202020204" pitchFamily="34" charset="0"/>
              <a:buChar char="•"/>
              <a:tabLst>
                <a:tab pos="2687638" algn="l"/>
              </a:tabLst>
              <a:defRPr/>
            </a:pPr>
            <a:endParaRPr lang="fr-FR" b="1" dirty="0">
              <a:solidFill>
                <a:schemeClr val="tx2"/>
              </a:solidFill>
              <a:ea typeface="Verdana" panose="020B0604030504040204" pitchFamily="34" charset="0"/>
            </a:endParaRPr>
          </a:p>
          <a:p>
            <a:pPr marL="285750" indent="-285750" algn="just">
              <a:lnSpc>
                <a:spcPct val="114000"/>
              </a:lnSpc>
              <a:spcBef>
                <a:spcPts val="200"/>
              </a:spcBef>
              <a:spcAft>
                <a:spcPts val="200"/>
              </a:spcAft>
              <a:buFont typeface="Arial" panose="020B0604020202020204" pitchFamily="34" charset="0"/>
              <a:buChar char="•"/>
              <a:tabLst>
                <a:tab pos="2687638" algn="l"/>
              </a:tabLst>
              <a:defRPr/>
            </a:pPr>
            <a:endParaRPr lang="fr-FR" b="1" dirty="0">
              <a:solidFill>
                <a:schemeClr val="tx2"/>
              </a:solidFill>
              <a:ea typeface="Verdana" panose="020B0604030504040204" pitchFamily="34" charset="0"/>
            </a:endParaRPr>
          </a:p>
          <a:p>
            <a:pPr marL="0" algn="just">
              <a:lnSpc>
                <a:spcPct val="114000"/>
              </a:lnSpc>
              <a:spcBef>
                <a:spcPts val="200"/>
              </a:spcBef>
              <a:spcAft>
                <a:spcPts val="200"/>
              </a:spcAft>
              <a:tabLst>
                <a:tab pos="2687638" algn="l"/>
              </a:tabLst>
              <a:defRPr/>
            </a:pPr>
            <a:endParaRPr lang="fr-FR" b="1" dirty="0">
              <a:solidFill>
                <a:schemeClr val="tx2"/>
              </a:solidFill>
              <a:ea typeface="Verdana" panose="020B0604030504040204" pitchFamily="34" charset="0"/>
            </a:endParaRPr>
          </a:p>
          <a:p>
            <a:pPr marL="342900" indent="-342900" algn="just">
              <a:lnSpc>
                <a:spcPct val="114000"/>
              </a:lnSpc>
              <a:spcBef>
                <a:spcPts val="200"/>
              </a:spcBef>
              <a:spcAft>
                <a:spcPts val="200"/>
              </a:spcAft>
              <a:buFont typeface="Arial" panose="020B0604020202020204" pitchFamily="34" charset="0"/>
              <a:buChar char="•"/>
              <a:tabLst>
                <a:tab pos="2687638" algn="l"/>
              </a:tabLst>
              <a:defRPr/>
            </a:pPr>
            <a:endParaRPr lang="fr-FR" b="1" dirty="0">
              <a:solidFill>
                <a:schemeClr val="tx2"/>
              </a:solidFill>
              <a:ea typeface="Verdana" panose="020B0604030504040204" pitchFamily="34" charset="0"/>
            </a:endParaRPr>
          </a:p>
        </p:txBody>
      </p:sp>
      <p:sp>
        <p:nvSpPr>
          <p:cNvPr id="7" name="Espace réservé du pied de page 6"/>
          <p:cNvSpPr>
            <a:spLocks noGrp="1"/>
          </p:cNvSpPr>
          <p:nvPr>
            <p:ph type="ftr" sz="quarter" idx="3"/>
          </p:nvPr>
        </p:nvSpPr>
        <p:spPr/>
        <p:txBody>
          <a:bodyPr/>
          <a:lstStyle/>
          <a:p>
            <a:r>
              <a:rPr lang="fr-FR"/>
              <a:t>Direction régionale de l'économie, de l'emploi, du travail et des solidarités</a:t>
            </a:r>
            <a:endParaRPr lang="fr-FR" dirty="0"/>
          </a:p>
        </p:txBody>
      </p:sp>
    </p:spTree>
    <p:extLst>
      <p:ext uri="{BB962C8B-B14F-4D97-AF65-F5344CB8AC3E}">
        <p14:creationId xmlns:p14="http://schemas.microsoft.com/office/powerpoint/2010/main" val="2597131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p:cNvGraphicFramePr/>
          <p:nvPr>
            <p:extLst>
              <p:ext uri="{D42A27DB-BD31-4B8C-83A1-F6EECF244321}">
                <p14:modId xmlns:p14="http://schemas.microsoft.com/office/powerpoint/2010/main" val="3733212659"/>
              </p:ext>
            </p:extLst>
          </p:nvPr>
        </p:nvGraphicFramePr>
        <p:xfrm>
          <a:off x="359568" y="651831"/>
          <a:ext cx="8424863" cy="263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texte 3"/>
          <p:cNvSpPr>
            <a:spLocks noGrp="1"/>
          </p:cNvSpPr>
          <p:nvPr>
            <p:ph type="body" sz="quarter" idx="14"/>
          </p:nvPr>
        </p:nvSpPr>
        <p:spPr>
          <a:xfrm>
            <a:off x="323528" y="1707654"/>
            <a:ext cx="8424334" cy="2880320"/>
          </a:xfrm>
        </p:spPr>
        <p:txBody>
          <a:bodyPr/>
          <a:lstStyle/>
          <a:p>
            <a:pPr marL="0" lvl="0" algn="just">
              <a:spcAft>
                <a:spcPts val="0"/>
              </a:spcAft>
            </a:pPr>
            <a:endParaRPr lang="fr-FR" sz="1200" dirty="0"/>
          </a:p>
          <a:p>
            <a:pPr marL="0" lvl="0" algn="just">
              <a:spcAft>
                <a:spcPts val="0"/>
              </a:spcAft>
            </a:pPr>
            <a:endParaRPr lang="fr-FR" sz="1200" dirty="0"/>
          </a:p>
          <a:p>
            <a:pPr marL="0" lvl="0" algn="just">
              <a:spcAft>
                <a:spcPts val="0"/>
              </a:spcAft>
            </a:pPr>
            <a:endParaRPr lang="fr-FR" sz="1200" dirty="0"/>
          </a:p>
          <a:p>
            <a:pPr marL="263525" lvl="0" indent="-171450" algn="just">
              <a:lnSpc>
                <a:spcPct val="115000"/>
              </a:lnSpc>
              <a:spcAft>
                <a:spcPts val="0"/>
              </a:spcAft>
              <a:buFontTx/>
              <a:buChar char="-"/>
            </a:pPr>
            <a:endParaRPr lang="fr-FR" sz="1200" dirty="0"/>
          </a:p>
          <a:p>
            <a:pPr lvl="0" algn="just">
              <a:lnSpc>
                <a:spcPct val="115000"/>
              </a:lnSpc>
              <a:spcAft>
                <a:spcPts val="0"/>
              </a:spcAft>
            </a:pPr>
            <a:endParaRPr lang="fr-FR" sz="1200" dirty="0"/>
          </a:p>
          <a:p>
            <a:pPr marL="0" algn="just">
              <a:lnSpc>
                <a:spcPct val="115000"/>
              </a:lnSpc>
              <a:spcAft>
                <a:spcPts val="0"/>
              </a:spcAft>
            </a:pPr>
            <a:endParaRPr lang="fr-FR" b="1" dirty="0">
              <a:solidFill>
                <a:srgbClr val="334967"/>
              </a:solidFill>
              <a:ea typeface="Verdana" panose="020B0604030504040204" pitchFamily="34" charset="0"/>
            </a:endParaRPr>
          </a:p>
          <a:p>
            <a:pPr marL="0" algn="just">
              <a:lnSpc>
                <a:spcPct val="115000"/>
              </a:lnSpc>
              <a:spcAft>
                <a:spcPts val="0"/>
              </a:spcAft>
            </a:pPr>
            <a:endParaRPr lang="fr-FR" b="1" dirty="0">
              <a:solidFill>
                <a:srgbClr val="334967"/>
              </a:solidFill>
              <a:ea typeface="Verdana" panose="020B0604030504040204" pitchFamily="34" charset="0"/>
            </a:endParaRPr>
          </a:p>
          <a:p>
            <a:pPr marL="0" algn="just">
              <a:lnSpc>
                <a:spcPct val="115000"/>
              </a:lnSpc>
              <a:spcAft>
                <a:spcPts val="0"/>
              </a:spcAft>
            </a:pPr>
            <a:endParaRPr lang="fr-FR" dirty="0"/>
          </a:p>
          <a:p>
            <a:pPr marL="0" algn="just">
              <a:lnSpc>
                <a:spcPct val="115000"/>
              </a:lnSpc>
              <a:spcAft>
                <a:spcPts val="0"/>
              </a:spcAft>
            </a:pPr>
            <a:endParaRPr lang="fr-FR" dirty="0"/>
          </a:p>
          <a:p>
            <a:endParaRPr lang="fr-FR" dirty="0"/>
          </a:p>
        </p:txBody>
      </p:sp>
      <p:pic>
        <p:nvPicPr>
          <p:cNvPr id="3" name="Image 2">
            <a:extLst>
              <a:ext uri="{FF2B5EF4-FFF2-40B4-BE49-F238E27FC236}">
                <a16:creationId xmlns:a16="http://schemas.microsoft.com/office/drawing/2014/main" id="{895AC162-32A5-8352-361C-38A6EDFBE5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8769" y="1289712"/>
            <a:ext cx="2937870" cy="2880320"/>
          </a:xfrm>
          <a:prstGeom prst="rect">
            <a:avLst/>
          </a:prstGeom>
        </p:spPr>
      </p:pic>
      <p:pic>
        <p:nvPicPr>
          <p:cNvPr id="8" name="Image 7">
            <a:extLst>
              <a:ext uri="{FF2B5EF4-FFF2-40B4-BE49-F238E27FC236}">
                <a16:creationId xmlns:a16="http://schemas.microsoft.com/office/drawing/2014/main" id="{064A40FE-CA11-CA9C-A9A5-29C8271924C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91880" y="1178707"/>
            <a:ext cx="2487933" cy="3242978"/>
          </a:xfrm>
          <a:prstGeom prst="rect">
            <a:avLst/>
          </a:prstGeom>
        </p:spPr>
      </p:pic>
      <p:pic>
        <p:nvPicPr>
          <p:cNvPr id="9" name="Image 8">
            <a:extLst>
              <a:ext uri="{FF2B5EF4-FFF2-40B4-BE49-F238E27FC236}">
                <a16:creationId xmlns:a16="http://schemas.microsoft.com/office/drawing/2014/main" id="{E5B49685-0491-A78E-765E-9B1801F6301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51587" y="1178707"/>
            <a:ext cx="2483681" cy="3278138"/>
          </a:xfrm>
          <a:prstGeom prst="rect">
            <a:avLst/>
          </a:prstGeom>
        </p:spPr>
      </p:pic>
      <p:sp>
        <p:nvSpPr>
          <p:cNvPr id="10" name="Espace réservé du texte 4">
            <a:extLst>
              <a:ext uri="{FF2B5EF4-FFF2-40B4-BE49-F238E27FC236}">
                <a16:creationId xmlns:a16="http://schemas.microsoft.com/office/drawing/2014/main" id="{E54D870C-5575-D651-050C-C2A05F58D702}"/>
              </a:ext>
            </a:extLst>
          </p:cNvPr>
          <p:cNvSpPr>
            <a:spLocks noGrp="1"/>
          </p:cNvSpPr>
          <p:nvPr>
            <p:ph type="body" sz="quarter" idx="13"/>
          </p:nvPr>
        </p:nvSpPr>
        <p:spPr>
          <a:xfrm>
            <a:off x="323528" y="1046695"/>
            <a:ext cx="2735981" cy="242951"/>
          </a:xfrm>
        </p:spPr>
        <p:txBody>
          <a:bodyPr/>
          <a:lstStyle/>
          <a:p>
            <a:r>
              <a:rPr lang="fr-FR" sz="1100" dirty="0"/>
              <a:t>Exemples de proposition paysagère du groupement</a:t>
            </a:r>
          </a:p>
        </p:txBody>
      </p:sp>
    </p:spTree>
    <p:extLst>
      <p:ext uri="{BB962C8B-B14F-4D97-AF65-F5344CB8AC3E}">
        <p14:creationId xmlns:p14="http://schemas.microsoft.com/office/powerpoint/2010/main" val="4243005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C8BFE41-6C79-0A4A-7C20-F730AD2ECDA2}"/>
              </a:ext>
            </a:extLst>
          </p:cNvPr>
          <p:cNvSpPr>
            <a:spLocks noGrp="1"/>
          </p:cNvSpPr>
          <p:nvPr>
            <p:ph type="sldNum" sz="quarter" idx="12"/>
          </p:nvPr>
        </p:nvSpPr>
        <p:spPr/>
        <p:txBody>
          <a:bodyPr/>
          <a:lstStyle/>
          <a:p>
            <a:fld id="{733122C9-A0B9-462F-8757-0847AD287B63}" type="slidenum">
              <a:rPr lang="fr-FR" smtClean="0"/>
              <a:pPr/>
              <a:t>31</a:t>
            </a:fld>
            <a:endParaRPr lang="fr-FR" dirty="0"/>
          </a:p>
        </p:txBody>
      </p:sp>
      <p:sp>
        <p:nvSpPr>
          <p:cNvPr id="3" name="Espace réservé du texte 2">
            <a:extLst>
              <a:ext uri="{FF2B5EF4-FFF2-40B4-BE49-F238E27FC236}">
                <a16:creationId xmlns:a16="http://schemas.microsoft.com/office/drawing/2014/main" id="{D458F898-7F5B-3F42-FB34-DCCE438845E4}"/>
              </a:ext>
            </a:extLst>
          </p:cNvPr>
          <p:cNvSpPr>
            <a:spLocks noGrp="1"/>
          </p:cNvSpPr>
          <p:nvPr>
            <p:ph type="body" sz="quarter" idx="14"/>
          </p:nvPr>
        </p:nvSpPr>
        <p:spPr>
          <a:xfrm>
            <a:off x="323528" y="1707653"/>
            <a:ext cx="2520000" cy="1944217"/>
          </a:xfrm>
        </p:spPr>
        <p:txBody>
          <a:bodyPr/>
          <a:lstStyle/>
          <a:p>
            <a:pPr algn="just"/>
            <a:r>
              <a:rPr lang="fr-FR" sz="1000" dirty="0"/>
              <a:t>Développer la présence du végétal pour améliorer la qualité de vie au travail. </a:t>
            </a:r>
          </a:p>
          <a:p>
            <a:pPr algn="just"/>
            <a:r>
              <a:rPr lang="fr-FR" sz="1000" dirty="0"/>
              <a:t>Le jardin sera entièrement requalifié au niveau des espaces extérieurs, de l’entrée, du hall d’entrée du RDC, dans les interstices formés par le bâtiment, tout au long de la façade Est et sur la terrasse au R+5 (jardinières existantes étoffées).</a:t>
            </a:r>
          </a:p>
          <a:p>
            <a:endParaRPr lang="fr-FR" dirty="0"/>
          </a:p>
          <a:p>
            <a:endParaRPr lang="fr-FR" dirty="0"/>
          </a:p>
          <a:p>
            <a:endParaRPr lang="fr-FR" dirty="0"/>
          </a:p>
        </p:txBody>
      </p:sp>
      <p:sp>
        <p:nvSpPr>
          <p:cNvPr id="4" name="Espace réservé de la date 3">
            <a:extLst>
              <a:ext uri="{FF2B5EF4-FFF2-40B4-BE49-F238E27FC236}">
                <a16:creationId xmlns:a16="http://schemas.microsoft.com/office/drawing/2014/main" id="{12FFD035-A2D1-5526-C62F-D2969B7B0C40}"/>
              </a:ext>
            </a:extLst>
          </p:cNvPr>
          <p:cNvSpPr>
            <a:spLocks noGrp="1"/>
          </p:cNvSpPr>
          <p:nvPr>
            <p:ph type="dt" sz="half" idx="2"/>
          </p:nvPr>
        </p:nvSpPr>
        <p:spPr/>
        <p:txBody>
          <a:bodyPr/>
          <a:lstStyle/>
          <a:p>
            <a:fld id="{0597CDB5-73DC-8641-8CC1-FAD9379FD627}" type="datetime1">
              <a:rPr lang="fr-FR" cap="all" smtClean="0"/>
              <a:pPr/>
              <a:t>18/09/2023</a:t>
            </a:fld>
            <a:endParaRPr lang="fr-FR" cap="all" dirty="0"/>
          </a:p>
        </p:txBody>
      </p:sp>
      <p:sp>
        <p:nvSpPr>
          <p:cNvPr id="5" name="Espace réservé du texte 4">
            <a:extLst>
              <a:ext uri="{FF2B5EF4-FFF2-40B4-BE49-F238E27FC236}">
                <a16:creationId xmlns:a16="http://schemas.microsoft.com/office/drawing/2014/main" id="{6E92B150-9310-F967-FABB-D6FEC5613D5B}"/>
              </a:ext>
            </a:extLst>
          </p:cNvPr>
          <p:cNvSpPr>
            <a:spLocks noGrp="1"/>
          </p:cNvSpPr>
          <p:nvPr>
            <p:ph type="body" sz="quarter" idx="13"/>
          </p:nvPr>
        </p:nvSpPr>
        <p:spPr/>
        <p:txBody>
          <a:bodyPr/>
          <a:lstStyle/>
          <a:p>
            <a:r>
              <a:rPr lang="fr-FR" sz="1100" dirty="0"/>
              <a:t>Les principes du projet paysager</a:t>
            </a:r>
          </a:p>
        </p:txBody>
      </p:sp>
      <p:sp>
        <p:nvSpPr>
          <p:cNvPr id="8" name="Espace réservé du pied de page 7">
            <a:extLst>
              <a:ext uri="{FF2B5EF4-FFF2-40B4-BE49-F238E27FC236}">
                <a16:creationId xmlns:a16="http://schemas.microsoft.com/office/drawing/2014/main" id="{48EA2D01-F7F7-1396-D152-A8FFFB4C6987}"/>
              </a:ext>
            </a:extLst>
          </p:cNvPr>
          <p:cNvSpPr>
            <a:spLocks noGrp="1"/>
          </p:cNvSpPr>
          <p:nvPr>
            <p:ph type="ftr" sz="quarter" idx="3"/>
          </p:nvPr>
        </p:nvSpPr>
        <p:spPr/>
        <p:txBody>
          <a:bodyPr/>
          <a:lstStyle/>
          <a:p>
            <a:r>
              <a:rPr lang="fr-FR"/>
              <a:t>Direction régionale et interdépartementale de l'économie, de l'emploi, du travail et des solidarités</a:t>
            </a:r>
            <a:endParaRPr lang="fr-FR" dirty="0"/>
          </a:p>
        </p:txBody>
      </p:sp>
      <p:pic>
        <p:nvPicPr>
          <p:cNvPr id="9" name="Espace réservé pour une image  8">
            <a:extLst>
              <a:ext uri="{FF2B5EF4-FFF2-40B4-BE49-F238E27FC236}">
                <a16:creationId xmlns:a16="http://schemas.microsoft.com/office/drawing/2014/main" id="{E59B7726-2A59-AF80-7175-AA077046C260}"/>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t="14383" b="14383"/>
          <a:stretch/>
        </p:blipFill>
        <p:spPr>
          <a:xfrm>
            <a:off x="2868782" y="1580974"/>
            <a:ext cx="5616575" cy="2879725"/>
          </a:xfrm>
          <a:prstGeom prst="rect">
            <a:avLst/>
          </a:prstGeom>
        </p:spPr>
      </p:pic>
      <p:sp>
        <p:nvSpPr>
          <p:cNvPr id="12" name="Espace réservé du texte 2">
            <a:extLst>
              <a:ext uri="{FF2B5EF4-FFF2-40B4-BE49-F238E27FC236}">
                <a16:creationId xmlns:a16="http://schemas.microsoft.com/office/drawing/2014/main" id="{3E1FD38A-7169-6FB3-DB07-491F92C34CF5}"/>
              </a:ext>
            </a:extLst>
          </p:cNvPr>
          <p:cNvSpPr txBox="1">
            <a:spLocks/>
          </p:cNvSpPr>
          <p:nvPr/>
        </p:nvSpPr>
        <p:spPr bwMode="gray">
          <a:xfrm>
            <a:off x="3312000" y="3894821"/>
            <a:ext cx="2520000" cy="189097"/>
          </a:xfrm>
          <a:prstGeom prst="rect">
            <a:avLst/>
          </a:prstGeom>
        </p:spPr>
        <p:txBody>
          <a:bodyPr vert="horz" lIns="0" tIns="0" rIns="0" bIns="0" rtlCol="0" anchor="t" anchorCtr="0">
            <a:noAutofit/>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baseline="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100" dirty="0"/>
              <a:t>Plan de la toiture</a:t>
            </a:r>
          </a:p>
        </p:txBody>
      </p:sp>
      <p:graphicFrame>
        <p:nvGraphicFramePr>
          <p:cNvPr id="7" name="Diagramme 6">
            <a:extLst>
              <a:ext uri="{FF2B5EF4-FFF2-40B4-BE49-F238E27FC236}">
                <a16:creationId xmlns:a16="http://schemas.microsoft.com/office/drawing/2014/main" id="{71E05E7C-C3EC-57DD-D7AD-6D36D44A9360}"/>
              </a:ext>
            </a:extLst>
          </p:cNvPr>
          <p:cNvGraphicFramePr/>
          <p:nvPr>
            <p:extLst>
              <p:ext uri="{D42A27DB-BD31-4B8C-83A1-F6EECF244321}">
                <p14:modId xmlns:p14="http://schemas.microsoft.com/office/powerpoint/2010/main" val="1838267436"/>
              </p:ext>
            </p:extLst>
          </p:nvPr>
        </p:nvGraphicFramePr>
        <p:xfrm>
          <a:off x="359568" y="746419"/>
          <a:ext cx="8424863" cy="263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6998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0D8E0E1-D462-96D9-9947-BF68AD1C549F}"/>
              </a:ext>
            </a:extLst>
          </p:cNvPr>
          <p:cNvSpPr>
            <a:spLocks noGrp="1"/>
          </p:cNvSpPr>
          <p:nvPr>
            <p:ph type="sldNum" sz="quarter" idx="12"/>
          </p:nvPr>
        </p:nvSpPr>
        <p:spPr>
          <a:xfrm>
            <a:off x="7398713" y="4783500"/>
            <a:ext cx="1350000" cy="360000"/>
          </a:xfrm>
        </p:spPr>
        <p:txBody>
          <a:bodyPr anchor="ctr">
            <a:normAutofit/>
          </a:bodyPr>
          <a:lstStyle/>
          <a:p>
            <a:pPr>
              <a:spcAft>
                <a:spcPts val="600"/>
              </a:spcAft>
            </a:pPr>
            <a:fld id="{733122C9-A0B9-462F-8757-0847AD287B63}" type="slidenum">
              <a:rPr lang="fr-FR" smtClean="0"/>
              <a:pPr>
                <a:spcAft>
                  <a:spcPts val="600"/>
                </a:spcAft>
              </a:pPr>
              <a:t>32</a:t>
            </a:fld>
            <a:endParaRPr lang="fr-FR"/>
          </a:p>
        </p:txBody>
      </p:sp>
      <p:sp>
        <p:nvSpPr>
          <p:cNvPr id="6" name="Espace réservé de la date 5">
            <a:extLst>
              <a:ext uri="{FF2B5EF4-FFF2-40B4-BE49-F238E27FC236}">
                <a16:creationId xmlns:a16="http://schemas.microsoft.com/office/drawing/2014/main" id="{870BB81B-11BB-B94A-8506-928E0BFDFBFB}"/>
              </a:ext>
            </a:extLst>
          </p:cNvPr>
          <p:cNvSpPr>
            <a:spLocks noGrp="1"/>
          </p:cNvSpPr>
          <p:nvPr>
            <p:ph type="dt" sz="half" idx="2"/>
          </p:nvPr>
        </p:nvSpPr>
        <p:spPr>
          <a:xfrm>
            <a:off x="323850" y="4797631"/>
            <a:ext cx="1210435" cy="345869"/>
          </a:xfrm>
        </p:spPr>
        <p:txBody>
          <a:bodyPr anchor="ctr">
            <a:normAutofit/>
          </a:bodyPr>
          <a:lstStyle/>
          <a:p>
            <a:pPr>
              <a:spcAft>
                <a:spcPts val="600"/>
              </a:spcAft>
            </a:pPr>
            <a:fld id="{251C71F6-E0A6-1740-B64F-38F332886BAF}" type="datetime1">
              <a:rPr lang="fr-FR" cap="all" smtClean="0"/>
              <a:pPr>
                <a:spcAft>
                  <a:spcPts val="600"/>
                </a:spcAft>
              </a:pPr>
              <a:t>18/09/2023</a:t>
            </a:fld>
            <a:endParaRPr lang="fr-FR" cap="all"/>
          </a:p>
        </p:txBody>
      </p:sp>
      <p:sp>
        <p:nvSpPr>
          <p:cNvPr id="20" name="Text Placeholder 4">
            <a:extLst>
              <a:ext uri="{FF2B5EF4-FFF2-40B4-BE49-F238E27FC236}">
                <a16:creationId xmlns:a16="http://schemas.microsoft.com/office/drawing/2014/main" id="{FF49CB8C-DEC6-E6F5-8579-2F17D5B13500}"/>
              </a:ext>
            </a:extLst>
          </p:cNvPr>
          <p:cNvSpPr>
            <a:spLocks noGrp="1"/>
          </p:cNvSpPr>
          <p:nvPr>
            <p:ph type="body" sz="quarter" idx="13"/>
          </p:nvPr>
        </p:nvSpPr>
        <p:spPr>
          <a:xfrm>
            <a:off x="5739249" y="4217748"/>
            <a:ext cx="2577167" cy="242951"/>
          </a:xfrm>
        </p:spPr>
        <p:txBody>
          <a:bodyPr/>
          <a:lstStyle/>
          <a:p>
            <a:r>
              <a:rPr lang="en-US" sz="800" b="0" i="1" dirty="0"/>
              <a:t>La jardinière </a:t>
            </a:r>
            <a:r>
              <a:rPr lang="en-US" sz="800" b="0" i="1" dirty="0" err="1"/>
              <a:t>existante</a:t>
            </a:r>
            <a:endParaRPr lang="en-US" sz="800" b="0" i="1" dirty="0"/>
          </a:p>
        </p:txBody>
      </p:sp>
      <p:pic>
        <p:nvPicPr>
          <p:cNvPr id="13" name="Image 12">
            <a:extLst>
              <a:ext uri="{FF2B5EF4-FFF2-40B4-BE49-F238E27FC236}">
                <a16:creationId xmlns:a16="http://schemas.microsoft.com/office/drawing/2014/main" id="{2B7D6FA0-6574-09FE-C4B0-7DC52F348304}"/>
              </a:ext>
            </a:extLst>
          </p:cNvPr>
          <p:cNvPicPr>
            <a:picLocks noChangeAspect="1"/>
          </p:cNvPicPr>
          <p:nvPr/>
        </p:nvPicPr>
        <p:blipFill>
          <a:blip r:embed="rId2"/>
          <a:stretch>
            <a:fillRect/>
          </a:stretch>
        </p:blipFill>
        <p:spPr>
          <a:xfrm>
            <a:off x="3450205" y="1707654"/>
            <a:ext cx="2171905" cy="2880320"/>
          </a:xfrm>
          <a:prstGeom prst="rect">
            <a:avLst/>
          </a:prstGeom>
          <a:noFill/>
        </p:spPr>
      </p:pic>
      <p:sp>
        <p:nvSpPr>
          <p:cNvPr id="8" name="Espace réservé du pied de page 7">
            <a:extLst>
              <a:ext uri="{FF2B5EF4-FFF2-40B4-BE49-F238E27FC236}">
                <a16:creationId xmlns:a16="http://schemas.microsoft.com/office/drawing/2014/main" id="{1C994E1A-4438-E6B0-1B9B-9B096228D88F}"/>
              </a:ext>
            </a:extLst>
          </p:cNvPr>
          <p:cNvSpPr>
            <a:spLocks noGrp="1"/>
          </p:cNvSpPr>
          <p:nvPr>
            <p:ph type="ftr" sz="quarter" idx="3"/>
          </p:nvPr>
        </p:nvSpPr>
        <p:spPr>
          <a:xfrm>
            <a:off x="2868782" y="195486"/>
            <a:ext cx="5879931" cy="360000"/>
          </a:xfrm>
        </p:spPr>
        <p:txBody>
          <a:bodyPr anchor="ctr">
            <a:normAutofit/>
          </a:bodyPr>
          <a:lstStyle/>
          <a:p>
            <a:pPr>
              <a:spcAft>
                <a:spcPts val="600"/>
              </a:spcAft>
            </a:pPr>
            <a:r>
              <a:rPr lang="fr-FR"/>
              <a:t>Direction régionale et interdépartementale de l'économie, de l'emploi, du travail et des solidarités</a:t>
            </a:r>
          </a:p>
        </p:txBody>
      </p:sp>
      <p:pic>
        <p:nvPicPr>
          <p:cNvPr id="15" name="Image 14">
            <a:extLst>
              <a:ext uri="{FF2B5EF4-FFF2-40B4-BE49-F238E27FC236}">
                <a16:creationId xmlns:a16="http://schemas.microsoft.com/office/drawing/2014/main" id="{F24A0338-7AF4-DAC4-BCBA-5A542C7D62B3}"/>
              </a:ext>
            </a:extLst>
          </p:cNvPr>
          <p:cNvPicPr>
            <a:picLocks noChangeAspect="1"/>
          </p:cNvPicPr>
          <p:nvPr/>
        </p:nvPicPr>
        <p:blipFill>
          <a:blip r:embed="rId3"/>
          <a:stretch>
            <a:fillRect/>
          </a:stretch>
        </p:blipFill>
        <p:spPr>
          <a:xfrm>
            <a:off x="312059" y="1875904"/>
            <a:ext cx="3021007" cy="2208014"/>
          </a:xfrm>
          <a:prstGeom prst="rect">
            <a:avLst/>
          </a:prstGeom>
        </p:spPr>
      </p:pic>
      <p:pic>
        <p:nvPicPr>
          <p:cNvPr id="17" name="Image 16">
            <a:extLst>
              <a:ext uri="{FF2B5EF4-FFF2-40B4-BE49-F238E27FC236}">
                <a16:creationId xmlns:a16="http://schemas.microsoft.com/office/drawing/2014/main" id="{5161E7E1-4C3F-7666-D5E4-AF6274D5D7C5}"/>
              </a:ext>
            </a:extLst>
          </p:cNvPr>
          <p:cNvPicPr>
            <a:picLocks noChangeAspect="1"/>
          </p:cNvPicPr>
          <p:nvPr/>
        </p:nvPicPr>
        <p:blipFill>
          <a:blip r:embed="rId4"/>
          <a:stretch>
            <a:fillRect/>
          </a:stretch>
        </p:blipFill>
        <p:spPr>
          <a:xfrm>
            <a:off x="5707528" y="1806866"/>
            <a:ext cx="3299095" cy="2277052"/>
          </a:xfrm>
          <a:prstGeom prst="rect">
            <a:avLst/>
          </a:prstGeom>
        </p:spPr>
      </p:pic>
      <p:sp>
        <p:nvSpPr>
          <p:cNvPr id="3" name="Text Placeholder 4">
            <a:extLst>
              <a:ext uri="{FF2B5EF4-FFF2-40B4-BE49-F238E27FC236}">
                <a16:creationId xmlns:a16="http://schemas.microsoft.com/office/drawing/2014/main" id="{27EE3792-D4E5-133A-9546-67855204A90B}"/>
              </a:ext>
            </a:extLst>
          </p:cNvPr>
          <p:cNvSpPr txBox="1">
            <a:spLocks/>
          </p:cNvSpPr>
          <p:nvPr/>
        </p:nvSpPr>
        <p:spPr bwMode="gray">
          <a:xfrm>
            <a:off x="395536" y="4194316"/>
            <a:ext cx="2520280" cy="242951"/>
          </a:xfrm>
          <a:prstGeom prst="rect">
            <a:avLst/>
          </a:prstGeom>
        </p:spPr>
        <p:txBody>
          <a:bodyPr vert="horz" lIns="0" tIns="0" rIns="0" bIns="0" rtlCol="0" anchor="t" anchorCtr="0">
            <a:noAutofit/>
          </a:bodyPr>
          <a:lstStyle>
            <a:lvl1pPr marL="0" indent="95250" algn="l" defTabSz="914400" rtl="0" eaLnBrk="1" latinLnBrk="0" hangingPunct="1">
              <a:lnSpc>
                <a:spcPct val="100000"/>
              </a:lnSpc>
              <a:spcBef>
                <a:spcPts val="400"/>
              </a:spcBef>
              <a:spcAft>
                <a:spcPts val="800"/>
              </a:spcAft>
              <a:buFont typeface="+mj-lt"/>
              <a:buNone/>
              <a:tabLst/>
              <a:defRPr sz="1500" b="1" kern="1200">
                <a:solidFill>
                  <a:schemeClr val="tx1">
                    <a:lumMod val="50000"/>
                    <a:lumOff val="50000"/>
                  </a:schemeClr>
                </a:solidFill>
                <a:latin typeface="+mn-lt"/>
                <a:ea typeface="+mn-ea"/>
                <a:cs typeface="+mn-cs"/>
              </a:defRPr>
            </a:lvl1pPr>
            <a:lvl2pPr marL="324000" indent="-144000" algn="l" defTabSz="914400" rtl="0" eaLnBrk="1" latinLnBrk="0" hangingPunct="1">
              <a:lnSpc>
                <a:spcPct val="100000"/>
              </a:lnSpc>
              <a:spcBef>
                <a:spcPts val="600"/>
              </a:spcBef>
              <a:spcAft>
                <a:spcPts val="800"/>
              </a:spcAft>
              <a:buSzPct val="100000"/>
              <a:buFont typeface="+mj-lt"/>
              <a:buAutoNum type="alphaLcPeriod"/>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800" b="0" i="1" dirty="0"/>
              <a:t>La statue </a:t>
            </a:r>
            <a:r>
              <a:rPr lang="en-US" sz="800" b="0" i="1" dirty="0" err="1"/>
              <a:t>existante</a:t>
            </a:r>
            <a:endParaRPr lang="en-US" sz="800" b="0" i="1" dirty="0"/>
          </a:p>
        </p:txBody>
      </p:sp>
      <p:sp>
        <p:nvSpPr>
          <p:cNvPr id="4" name="Text Placeholder 4">
            <a:extLst>
              <a:ext uri="{FF2B5EF4-FFF2-40B4-BE49-F238E27FC236}">
                <a16:creationId xmlns:a16="http://schemas.microsoft.com/office/drawing/2014/main" id="{5DA8CF96-5F18-5B9E-B1C7-1AAE13DD789C}"/>
              </a:ext>
            </a:extLst>
          </p:cNvPr>
          <p:cNvSpPr txBox="1">
            <a:spLocks/>
          </p:cNvSpPr>
          <p:nvPr/>
        </p:nvSpPr>
        <p:spPr bwMode="gray">
          <a:xfrm>
            <a:off x="476251" y="1401079"/>
            <a:ext cx="2973954" cy="242951"/>
          </a:xfrm>
          <a:prstGeom prst="rect">
            <a:avLst/>
          </a:prstGeom>
        </p:spPr>
        <p:txBody>
          <a:bodyPr vert="horz" lIns="0" tIns="0" rIns="0" bIns="0" rtlCol="0" anchor="t" anchorCtr="0">
            <a:noAutofit/>
          </a:bodyPr>
          <a:lstStyle>
            <a:lvl1pPr marL="0" indent="95250" algn="l" defTabSz="914400" rtl="0" eaLnBrk="1" latinLnBrk="0" hangingPunct="1">
              <a:lnSpc>
                <a:spcPct val="100000"/>
              </a:lnSpc>
              <a:spcBef>
                <a:spcPts val="400"/>
              </a:spcBef>
              <a:spcAft>
                <a:spcPts val="800"/>
              </a:spcAft>
              <a:buFont typeface="+mj-lt"/>
              <a:buNone/>
              <a:tabLst/>
              <a:defRPr sz="1500" b="1" kern="1200">
                <a:solidFill>
                  <a:schemeClr val="tx1">
                    <a:lumMod val="50000"/>
                    <a:lumOff val="50000"/>
                  </a:schemeClr>
                </a:solidFill>
                <a:latin typeface="+mn-lt"/>
                <a:ea typeface="+mn-ea"/>
                <a:cs typeface="+mn-cs"/>
              </a:defRPr>
            </a:lvl1pPr>
            <a:lvl2pPr marL="324000" indent="-144000" algn="l" defTabSz="914400" rtl="0" eaLnBrk="1" latinLnBrk="0" hangingPunct="1">
              <a:lnSpc>
                <a:spcPct val="100000"/>
              </a:lnSpc>
              <a:spcBef>
                <a:spcPts val="600"/>
              </a:spcBef>
              <a:spcAft>
                <a:spcPts val="800"/>
              </a:spcAft>
              <a:buSzPct val="100000"/>
              <a:buFont typeface="+mj-lt"/>
              <a:buAutoNum type="alphaLcPeriod"/>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100" dirty="0"/>
              <a:t>Les </a:t>
            </a:r>
            <a:r>
              <a:rPr lang="en-US" sz="1100" dirty="0" err="1"/>
              <a:t>espaces</a:t>
            </a:r>
            <a:r>
              <a:rPr lang="en-US" sz="1100" dirty="0"/>
              <a:t> </a:t>
            </a:r>
            <a:r>
              <a:rPr lang="en-US" sz="1100" dirty="0" err="1"/>
              <a:t>extérieurs</a:t>
            </a:r>
            <a:r>
              <a:rPr lang="en-US" sz="1100" dirty="0"/>
              <a:t> du site</a:t>
            </a:r>
          </a:p>
        </p:txBody>
      </p:sp>
    </p:spTree>
    <p:extLst>
      <p:ext uri="{BB962C8B-B14F-4D97-AF65-F5344CB8AC3E}">
        <p14:creationId xmlns:p14="http://schemas.microsoft.com/office/powerpoint/2010/main" val="2835801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a:xfrm>
            <a:off x="359693" y="1030763"/>
            <a:ext cx="8424614" cy="242951"/>
          </a:xfrm>
        </p:spPr>
        <p:txBody>
          <a:bodyPr/>
          <a:lstStyle/>
          <a:p>
            <a:r>
              <a:rPr lang="fr-FR" sz="1400" dirty="0"/>
              <a:t>Eléments techniques</a:t>
            </a:r>
          </a:p>
        </p:txBody>
      </p:sp>
      <p:graphicFrame>
        <p:nvGraphicFramePr>
          <p:cNvPr id="5" name="Diagramme 4"/>
          <p:cNvGraphicFramePr/>
          <p:nvPr>
            <p:extLst>
              <p:ext uri="{D42A27DB-BD31-4B8C-83A1-F6EECF244321}">
                <p14:modId xmlns:p14="http://schemas.microsoft.com/office/powerpoint/2010/main" val="158763028"/>
              </p:ext>
            </p:extLst>
          </p:nvPr>
        </p:nvGraphicFramePr>
        <p:xfrm>
          <a:off x="323850" y="771550"/>
          <a:ext cx="8424863" cy="242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texte 3"/>
          <p:cNvSpPr>
            <a:spLocks noGrp="1"/>
          </p:cNvSpPr>
          <p:nvPr>
            <p:ph type="body" sz="quarter" idx="14"/>
          </p:nvPr>
        </p:nvSpPr>
        <p:spPr>
          <a:xfrm>
            <a:off x="323528" y="1707654"/>
            <a:ext cx="8424334" cy="2880320"/>
          </a:xfrm>
        </p:spPr>
        <p:txBody>
          <a:bodyPr/>
          <a:lstStyle/>
          <a:p>
            <a:pPr marL="0" lvl="0" algn="just">
              <a:spcAft>
                <a:spcPts val="0"/>
              </a:spcAft>
            </a:pPr>
            <a:endParaRPr lang="fr-FR" sz="1200" dirty="0"/>
          </a:p>
          <a:p>
            <a:pPr marL="0" lvl="0" algn="just">
              <a:spcAft>
                <a:spcPts val="0"/>
              </a:spcAft>
            </a:pPr>
            <a:endParaRPr lang="fr-FR" sz="1200" dirty="0"/>
          </a:p>
          <a:p>
            <a:pPr marL="0" lvl="0" algn="just">
              <a:spcAft>
                <a:spcPts val="0"/>
              </a:spcAft>
            </a:pPr>
            <a:endParaRPr lang="fr-FR" sz="1200" dirty="0"/>
          </a:p>
          <a:p>
            <a:pPr marL="0" lvl="0" algn="just">
              <a:spcAft>
                <a:spcPts val="0"/>
              </a:spcAft>
            </a:pPr>
            <a:endParaRPr lang="fr-FR" sz="1200" dirty="0"/>
          </a:p>
          <a:p>
            <a:pPr marL="263525" lvl="0" indent="-171450" algn="just">
              <a:lnSpc>
                <a:spcPct val="115000"/>
              </a:lnSpc>
              <a:spcAft>
                <a:spcPts val="0"/>
              </a:spcAft>
              <a:buFontTx/>
              <a:buChar char="-"/>
            </a:pPr>
            <a:endParaRPr lang="fr-FR" sz="1200" dirty="0"/>
          </a:p>
          <a:p>
            <a:pPr lvl="0" algn="just">
              <a:lnSpc>
                <a:spcPct val="115000"/>
              </a:lnSpc>
              <a:spcAft>
                <a:spcPts val="0"/>
              </a:spcAft>
            </a:pPr>
            <a:endParaRPr lang="fr-FR" sz="1200" dirty="0"/>
          </a:p>
          <a:p>
            <a:pPr marL="0" algn="just">
              <a:lnSpc>
                <a:spcPct val="115000"/>
              </a:lnSpc>
              <a:spcAft>
                <a:spcPts val="0"/>
              </a:spcAft>
            </a:pPr>
            <a:endParaRPr lang="fr-FR" b="1" dirty="0">
              <a:solidFill>
                <a:srgbClr val="334967"/>
              </a:solidFill>
              <a:ea typeface="Verdana" panose="020B0604030504040204" pitchFamily="34" charset="0"/>
            </a:endParaRPr>
          </a:p>
          <a:p>
            <a:pPr marL="0" algn="just">
              <a:lnSpc>
                <a:spcPct val="115000"/>
              </a:lnSpc>
              <a:spcAft>
                <a:spcPts val="0"/>
              </a:spcAft>
            </a:pPr>
            <a:endParaRPr lang="fr-FR" b="1" dirty="0">
              <a:solidFill>
                <a:srgbClr val="334967"/>
              </a:solidFill>
              <a:ea typeface="Verdana" panose="020B0604030504040204" pitchFamily="34" charset="0"/>
            </a:endParaRPr>
          </a:p>
          <a:p>
            <a:pPr marL="0" algn="just">
              <a:lnSpc>
                <a:spcPct val="115000"/>
              </a:lnSpc>
              <a:spcAft>
                <a:spcPts val="0"/>
              </a:spcAft>
            </a:pPr>
            <a:endParaRPr lang="fr-FR" dirty="0"/>
          </a:p>
          <a:p>
            <a:pPr marL="0" algn="just">
              <a:lnSpc>
                <a:spcPct val="115000"/>
              </a:lnSpc>
              <a:spcAft>
                <a:spcPts val="0"/>
              </a:spcAft>
            </a:pPr>
            <a:endParaRPr lang="fr-FR" dirty="0"/>
          </a:p>
          <a:p>
            <a:endParaRPr lang="fr-FR" dirty="0"/>
          </a:p>
        </p:txBody>
      </p:sp>
      <p:sp>
        <p:nvSpPr>
          <p:cNvPr id="3" name="Espace réservé du contenu 2">
            <a:extLst>
              <a:ext uri="{FF2B5EF4-FFF2-40B4-BE49-F238E27FC236}">
                <a16:creationId xmlns:a16="http://schemas.microsoft.com/office/drawing/2014/main" id="{2B4B29BD-8718-1A49-EDBE-890FD8413127}"/>
              </a:ext>
            </a:extLst>
          </p:cNvPr>
          <p:cNvSpPr txBox="1">
            <a:spLocks/>
          </p:cNvSpPr>
          <p:nvPr/>
        </p:nvSpPr>
        <p:spPr>
          <a:xfrm>
            <a:off x="827584" y="1534486"/>
            <a:ext cx="5472607" cy="3053517"/>
          </a:xfrm>
          <a:prstGeom prst="rect">
            <a:avLst/>
          </a:prstGeom>
        </p:spPr>
        <p:txBody>
          <a:bodyPr>
            <a:normAutofit fontScale="92500" lnSpcReduction="20000"/>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buFont typeface="Arial" panose="020B0604020202020204" pitchFamily="34" charset="0"/>
              <a:buChar char="•"/>
            </a:pPr>
            <a:r>
              <a:rPr lang="fr-FR" sz="1100" u="sng" dirty="0"/>
              <a:t>Desserte du bâtiment</a:t>
            </a:r>
          </a:p>
          <a:p>
            <a:pPr marL="0"/>
            <a:r>
              <a:rPr lang="fr-FR" sz="1100" dirty="0"/>
              <a:t>- Création d’une tour incendie pompier du RDC au R+5 sur passage Abélard</a:t>
            </a:r>
          </a:p>
          <a:p>
            <a:pPr marL="0"/>
            <a:r>
              <a:rPr lang="fr-FR" sz="1100" dirty="0"/>
              <a:t>- Création d’ouvrants pompier sur pignon aveugle , rue Jean Jaurès du R+1 au R+4</a:t>
            </a:r>
          </a:p>
          <a:p>
            <a:pPr marL="0"/>
            <a:endParaRPr lang="fr-FR" sz="1100" dirty="0"/>
          </a:p>
          <a:p>
            <a:pPr marL="171450" indent="-171450">
              <a:buFont typeface="Arial" panose="020B0604020202020204" pitchFamily="34" charset="0"/>
              <a:buChar char="•"/>
            </a:pPr>
            <a:r>
              <a:rPr lang="fr-FR" sz="1100" u="sng" dirty="0"/>
              <a:t>Tiers en vis-à-vis (passage Abélard)</a:t>
            </a:r>
          </a:p>
          <a:p>
            <a:pPr marL="0"/>
            <a:r>
              <a:rPr lang="fr-FR" sz="1100" dirty="0"/>
              <a:t>- SSI de catégorie A avec détection de la globalité des locaux et circulation</a:t>
            </a:r>
          </a:p>
          <a:p>
            <a:pPr marL="0"/>
            <a:endParaRPr lang="fr-FR" sz="1100" dirty="0"/>
          </a:p>
          <a:p>
            <a:pPr marL="171450" indent="-171450">
              <a:buFont typeface="Arial" panose="020B0604020202020204" pitchFamily="34" charset="0"/>
              <a:buChar char="•"/>
            </a:pPr>
            <a:r>
              <a:rPr lang="fr-FR" sz="1100" u="sng" dirty="0"/>
              <a:t>Distribution intérieure</a:t>
            </a:r>
          </a:p>
          <a:p>
            <a:pPr marL="0"/>
            <a:r>
              <a:rPr lang="fr-FR" sz="1100" dirty="0"/>
              <a:t>- RDC: cloisonnement traditionnel</a:t>
            </a:r>
          </a:p>
          <a:p>
            <a:pPr marL="0"/>
            <a:r>
              <a:rPr lang="fr-FR" sz="1100" dirty="0"/>
              <a:t>- R+1 au R+4: compartiment au nombre de 2</a:t>
            </a:r>
          </a:p>
          <a:p>
            <a:pPr marL="360000" lvl="2" indent="0">
              <a:buNone/>
            </a:pPr>
            <a:r>
              <a:rPr lang="fr-FR" sz="1100" dirty="0"/>
              <a:t>Désenfumage par les ouvrants de façade</a:t>
            </a:r>
          </a:p>
          <a:p>
            <a:pPr marL="360000" lvl="2" indent="0">
              <a:buNone/>
            </a:pPr>
            <a:r>
              <a:rPr lang="fr-FR" sz="1100" dirty="0"/>
              <a:t>Asservissement serrure électronique au SSI</a:t>
            </a:r>
          </a:p>
          <a:p>
            <a:pPr marL="360000" lvl="2" indent="0">
              <a:buNone/>
            </a:pPr>
            <a:r>
              <a:rPr lang="fr-FR" sz="1100" dirty="0"/>
              <a:t>Equilibrage des compartiments</a:t>
            </a:r>
          </a:p>
          <a:p>
            <a:pPr marL="360000" lvl="2" indent="0">
              <a:buNone/>
            </a:pPr>
            <a:r>
              <a:rPr lang="fr-FR" sz="1100" dirty="0"/>
              <a:t>R+5: cloisonnement traditionnel</a:t>
            </a:r>
          </a:p>
          <a:p>
            <a:pPr marL="360000" lvl="2" indent="0">
              <a:buNone/>
            </a:pPr>
            <a:endParaRPr lang="fr-FR" sz="1100" dirty="0"/>
          </a:p>
          <a:p>
            <a:pPr marL="171450" indent="-171450">
              <a:buFont typeface="Arial" panose="020B0604020202020204" pitchFamily="34" charset="0"/>
              <a:buChar char="•"/>
            </a:pPr>
            <a:r>
              <a:rPr lang="fr-FR" sz="1100" u="sng" dirty="0"/>
              <a:t>Dégagement</a:t>
            </a:r>
          </a:p>
          <a:p>
            <a:pPr marL="0"/>
            <a:r>
              <a:rPr lang="fr-FR" sz="1100" dirty="0"/>
              <a:t>- Création d’un dégagement(escalier du R5 au RDC) supplémentaire  </a:t>
            </a:r>
          </a:p>
          <a:p>
            <a:pPr lvl="1">
              <a:buFont typeface="Wingdings" panose="05000000000000000000" pitchFamily="2" charset="2"/>
              <a:buChar char="ü"/>
            </a:pPr>
            <a:endParaRPr lang="fr-FR" sz="1800" dirty="0"/>
          </a:p>
          <a:p>
            <a:endParaRPr lang="fr-FR" dirty="0"/>
          </a:p>
        </p:txBody>
      </p:sp>
    </p:spTree>
    <p:extLst>
      <p:ext uri="{BB962C8B-B14F-4D97-AF65-F5344CB8AC3E}">
        <p14:creationId xmlns:p14="http://schemas.microsoft.com/office/powerpoint/2010/main" val="219890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C9C8D96-0E0F-6153-DE6D-2FB495D7485C}"/>
              </a:ext>
            </a:extLst>
          </p:cNvPr>
          <p:cNvSpPr>
            <a:spLocks noGrp="1"/>
          </p:cNvSpPr>
          <p:nvPr>
            <p:ph type="sldNum" sz="quarter" idx="12"/>
          </p:nvPr>
        </p:nvSpPr>
        <p:spPr/>
        <p:txBody>
          <a:bodyPr/>
          <a:lstStyle/>
          <a:p>
            <a:fld id="{733122C9-A0B9-462F-8757-0847AD287B63}" type="slidenum">
              <a:rPr lang="fr-FR" smtClean="0"/>
              <a:pPr/>
              <a:t>34</a:t>
            </a:fld>
            <a:endParaRPr lang="fr-FR" dirty="0"/>
          </a:p>
        </p:txBody>
      </p:sp>
      <p:sp>
        <p:nvSpPr>
          <p:cNvPr id="8" name="Espace réservé du pied de page 7">
            <a:extLst>
              <a:ext uri="{FF2B5EF4-FFF2-40B4-BE49-F238E27FC236}">
                <a16:creationId xmlns:a16="http://schemas.microsoft.com/office/drawing/2014/main" id="{36B6739C-41B4-9E88-D58B-304AD2DB1175}"/>
              </a:ext>
            </a:extLst>
          </p:cNvPr>
          <p:cNvSpPr>
            <a:spLocks noGrp="1"/>
          </p:cNvSpPr>
          <p:nvPr>
            <p:ph type="ftr" sz="quarter" idx="3"/>
          </p:nvPr>
        </p:nvSpPr>
        <p:spPr/>
        <p:txBody>
          <a:bodyPr/>
          <a:lstStyle/>
          <a:p>
            <a:r>
              <a:rPr lang="fr-FR" dirty="0"/>
              <a:t>Direction régionale et interdépartementale de l'économie, de l'emploi, du travail et des solidarités</a:t>
            </a:r>
          </a:p>
        </p:txBody>
      </p:sp>
      <p:sp>
        <p:nvSpPr>
          <p:cNvPr id="4" name="Espace réservé de la date 3">
            <a:extLst>
              <a:ext uri="{FF2B5EF4-FFF2-40B4-BE49-F238E27FC236}">
                <a16:creationId xmlns:a16="http://schemas.microsoft.com/office/drawing/2014/main" id="{044DD413-BD2D-E6E2-A745-FB5C9616CC7F}"/>
              </a:ext>
            </a:extLst>
          </p:cNvPr>
          <p:cNvSpPr>
            <a:spLocks noGrp="1"/>
          </p:cNvSpPr>
          <p:nvPr>
            <p:ph type="dt" sz="half" idx="2"/>
          </p:nvPr>
        </p:nvSpPr>
        <p:spPr/>
        <p:txBody>
          <a:bodyPr/>
          <a:lstStyle/>
          <a:p>
            <a:fld id="{0597CDB5-73DC-8641-8CC1-FAD9379FD627}" type="datetime1">
              <a:rPr lang="fr-FR" cap="all" smtClean="0"/>
              <a:pPr/>
              <a:t>18/09/2023</a:t>
            </a:fld>
            <a:endParaRPr lang="fr-FR" cap="all" dirty="0"/>
          </a:p>
        </p:txBody>
      </p:sp>
      <p:pic>
        <p:nvPicPr>
          <p:cNvPr id="35" name="Image 34">
            <a:extLst>
              <a:ext uri="{FF2B5EF4-FFF2-40B4-BE49-F238E27FC236}">
                <a16:creationId xmlns:a16="http://schemas.microsoft.com/office/drawing/2014/main" id="{45301D46-982D-344C-8F07-164633DA8D5D}"/>
              </a:ext>
            </a:extLst>
          </p:cNvPr>
          <p:cNvPicPr>
            <a:picLocks noChangeAspect="1"/>
          </p:cNvPicPr>
          <p:nvPr/>
        </p:nvPicPr>
        <p:blipFill>
          <a:blip r:embed="rId2"/>
          <a:stretch>
            <a:fillRect/>
          </a:stretch>
        </p:blipFill>
        <p:spPr>
          <a:xfrm>
            <a:off x="1133489" y="699542"/>
            <a:ext cx="6754682" cy="4045128"/>
          </a:xfrm>
          <a:prstGeom prst="rect">
            <a:avLst/>
          </a:prstGeom>
        </p:spPr>
      </p:pic>
      <p:sp>
        <p:nvSpPr>
          <p:cNvPr id="37" name="ZoneTexte 36">
            <a:extLst>
              <a:ext uri="{FF2B5EF4-FFF2-40B4-BE49-F238E27FC236}">
                <a16:creationId xmlns:a16="http://schemas.microsoft.com/office/drawing/2014/main" id="{5AA899D7-F1DC-C64D-2097-1B79974C1612}"/>
              </a:ext>
            </a:extLst>
          </p:cNvPr>
          <p:cNvSpPr txBox="1"/>
          <p:nvPr/>
        </p:nvSpPr>
        <p:spPr>
          <a:xfrm>
            <a:off x="5004048" y="915566"/>
            <a:ext cx="3222104" cy="230832"/>
          </a:xfrm>
          <a:prstGeom prst="rect">
            <a:avLst/>
          </a:prstGeom>
          <a:noFill/>
        </p:spPr>
        <p:txBody>
          <a:bodyPr wrap="square">
            <a:spAutoFit/>
          </a:bodyPr>
          <a:lstStyle/>
          <a:p>
            <a:r>
              <a:rPr lang="fr-FR" sz="900" b="0" i="0" u="none" strike="noStrike" baseline="0" dirty="0">
                <a:solidFill>
                  <a:srgbClr val="000000"/>
                </a:solidFill>
                <a:latin typeface="Arial" panose="020B0604020202020204" pitchFamily="34" charset="0"/>
              </a:rPr>
              <a:t>IMAGE DES FACADES RESTAUREES, DEMAIN </a:t>
            </a:r>
            <a:endParaRPr lang="fr-FR" sz="900" dirty="0"/>
          </a:p>
        </p:txBody>
      </p:sp>
    </p:spTree>
    <p:extLst>
      <p:ext uri="{BB962C8B-B14F-4D97-AF65-F5344CB8AC3E}">
        <p14:creationId xmlns:p14="http://schemas.microsoft.com/office/powerpoint/2010/main" val="867932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4</a:t>
            </a:fld>
            <a:endParaRPr lang="fr-FR" dirty="0"/>
          </a:p>
        </p:txBody>
      </p:sp>
      <p:sp>
        <p:nvSpPr>
          <p:cNvPr id="3" name="Espace réservé de la date 2"/>
          <p:cNvSpPr>
            <a:spLocks noGrp="1"/>
          </p:cNvSpPr>
          <p:nvPr>
            <p:ph type="dt" sz="half" idx="2"/>
          </p:nvPr>
        </p:nvSpPr>
        <p:spPr/>
        <p:txBody>
          <a:bodyPr/>
          <a:lstStyle/>
          <a:p>
            <a:fld id="{6A4A60EE-9D13-3442-9796-E718C6343EC1}" type="datetime1">
              <a:rPr lang="fr-FR" cap="all" smtClean="0"/>
              <a:pPr/>
              <a:t>18/09/2023</a:t>
            </a:fld>
            <a:endParaRPr lang="fr-FR" cap="all" dirty="0"/>
          </a:p>
        </p:txBody>
      </p:sp>
      <p:graphicFrame>
        <p:nvGraphicFramePr>
          <p:cNvPr id="8" name="Diagramme 7"/>
          <p:cNvGraphicFramePr/>
          <p:nvPr>
            <p:extLst>
              <p:ext uri="{D42A27DB-BD31-4B8C-83A1-F6EECF244321}">
                <p14:modId xmlns:p14="http://schemas.microsoft.com/office/powerpoint/2010/main" val="1013362515"/>
              </p:ext>
            </p:extLst>
          </p:nvPr>
        </p:nvGraphicFramePr>
        <p:xfrm>
          <a:off x="323850" y="682801"/>
          <a:ext cx="8424863" cy="304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space réservé du texte 5"/>
          <p:cNvSpPr>
            <a:spLocks noGrp="1"/>
          </p:cNvSpPr>
          <p:nvPr>
            <p:ph type="body" sz="quarter" idx="14"/>
          </p:nvPr>
        </p:nvSpPr>
        <p:spPr>
          <a:xfrm>
            <a:off x="323850" y="1059582"/>
            <a:ext cx="8424334" cy="3528392"/>
          </a:xfrm>
        </p:spPr>
        <p:txBody>
          <a:bodyPr/>
          <a:lstStyle/>
          <a:p>
            <a:pPr marL="0" algn="just">
              <a:lnSpc>
                <a:spcPct val="114000"/>
              </a:lnSpc>
              <a:spcBef>
                <a:spcPts val="200"/>
              </a:spcBef>
              <a:spcAft>
                <a:spcPts val="200"/>
              </a:spcAft>
              <a:tabLst>
                <a:tab pos="2687638" algn="l"/>
              </a:tabLst>
              <a:defRPr/>
            </a:pPr>
            <a:r>
              <a:rPr lang="fr-FR" dirty="0">
                <a:ea typeface="Verdana" panose="020B0604030504040204" pitchFamily="34" charset="0"/>
                <a:cs typeface="Verdana" panose="020B0604030504040204" pitchFamily="34" charset="0"/>
              </a:rPr>
              <a:t>Le bâtiment et ses installations techniques d’une capacité de 500 personnes est destiné à accueillir 400 postes de travail </a:t>
            </a:r>
          </a:p>
          <a:p>
            <a:pPr marL="0" algn="just">
              <a:lnSpc>
                <a:spcPct val="114000"/>
              </a:lnSpc>
              <a:spcBef>
                <a:spcPts val="200"/>
              </a:spcBef>
              <a:spcAft>
                <a:spcPts val="200"/>
              </a:spcAft>
              <a:tabLst>
                <a:tab pos="2687638" algn="l"/>
              </a:tabLst>
              <a:defRPr/>
            </a:pPr>
            <a:r>
              <a:rPr lang="fr-FR" dirty="0">
                <a:ea typeface="Verdana" panose="020B0604030504040204" pitchFamily="34" charset="0"/>
                <a:cs typeface="Verdana" panose="020B0604030504040204" pitchFamily="34" charset="0"/>
              </a:rPr>
              <a:t>L’enveloppe financière destinée à cette opération s’élève à 40 500 000€ TTC financée par le plan France Relance et comprend la conception et la réalisation des travaux et la phase exploitation/maintenance, à laquelle il convient d’ajouter le montant des travaux de modification des salles de réunion évalué à 960 000 € TTC.</a:t>
            </a:r>
          </a:p>
          <a:p>
            <a:pPr marL="0" algn="just">
              <a:lnSpc>
                <a:spcPct val="114000"/>
              </a:lnSpc>
              <a:spcBef>
                <a:spcPts val="200"/>
              </a:spcBef>
              <a:spcAft>
                <a:spcPts val="200"/>
              </a:spcAft>
              <a:tabLst>
                <a:tab pos="2687638" algn="l"/>
              </a:tabLst>
              <a:defRPr/>
            </a:pPr>
            <a:r>
              <a:rPr lang="fr-FR" dirty="0">
                <a:ea typeface="Verdana" panose="020B0604030504040204" pitchFamily="34" charset="0"/>
                <a:cs typeface="Verdana" panose="020B0604030504040204" pitchFamily="34" charset="0"/>
              </a:rPr>
              <a:t>Le marché prévoit également une part à bon de commande dont le montant total sera arrêté en fonction de l’aménagement retenu par la DRIEETS. </a:t>
            </a:r>
          </a:p>
          <a:p>
            <a:pPr marL="0" algn="just">
              <a:lnSpc>
                <a:spcPct val="114000"/>
              </a:lnSpc>
              <a:spcBef>
                <a:spcPts val="200"/>
              </a:spcBef>
              <a:spcAft>
                <a:spcPts val="200"/>
              </a:spcAft>
              <a:tabLst>
                <a:tab pos="2687638" algn="l"/>
              </a:tabLst>
              <a:defRPr/>
            </a:pPr>
            <a:r>
              <a:rPr lang="fr-FR" u="sng" dirty="0">
                <a:ea typeface="Verdana" panose="020B0604030504040204" pitchFamily="34" charset="0"/>
                <a:cs typeface="Verdana" panose="020B0604030504040204" pitchFamily="34" charset="0"/>
              </a:rPr>
              <a:t>Quatre grands engagements : </a:t>
            </a:r>
          </a:p>
          <a:p>
            <a:pPr marL="285750" indent="-285750" algn="just">
              <a:lnSpc>
                <a:spcPct val="114000"/>
              </a:lnSpc>
              <a:spcBef>
                <a:spcPts val="200"/>
              </a:spcBef>
              <a:spcAft>
                <a:spcPts val="200"/>
              </a:spcAft>
              <a:buFont typeface="Arial" panose="020B0604020202020204" pitchFamily="34" charset="0"/>
              <a:buChar char="•"/>
              <a:tabLst>
                <a:tab pos="2687638" algn="l"/>
              </a:tabLst>
              <a:defRPr/>
            </a:pPr>
            <a:r>
              <a:rPr lang="fr-FR" dirty="0">
                <a:ea typeface="Verdana" panose="020B0604030504040204" pitchFamily="34" charset="0"/>
                <a:cs typeface="Verdana" panose="020B0604030504040204" pitchFamily="34" charset="0"/>
              </a:rPr>
              <a:t>Respect de la valeur patrimoniale du bâtiment</a:t>
            </a:r>
          </a:p>
          <a:p>
            <a:pPr marL="285750" indent="-285750" algn="just">
              <a:lnSpc>
                <a:spcPct val="114000"/>
              </a:lnSpc>
              <a:spcBef>
                <a:spcPts val="200"/>
              </a:spcBef>
              <a:spcAft>
                <a:spcPts val="200"/>
              </a:spcAft>
              <a:buFont typeface="Arial" panose="020B0604020202020204" pitchFamily="34" charset="0"/>
              <a:buChar char="•"/>
              <a:tabLst>
                <a:tab pos="2687638" algn="l"/>
              </a:tabLst>
              <a:defRPr/>
            </a:pPr>
            <a:r>
              <a:rPr lang="fr-FR" dirty="0">
                <a:ea typeface="Verdana" panose="020B0604030504040204" pitchFamily="34" charset="0"/>
                <a:cs typeface="Verdana" panose="020B0604030504040204" pitchFamily="34" charset="0"/>
              </a:rPr>
              <a:t>Mise aux normes du bâtiment</a:t>
            </a:r>
          </a:p>
          <a:p>
            <a:pPr marL="285750" indent="-285750" algn="just">
              <a:lnSpc>
                <a:spcPct val="114000"/>
              </a:lnSpc>
              <a:spcBef>
                <a:spcPts val="200"/>
              </a:spcBef>
              <a:spcAft>
                <a:spcPts val="200"/>
              </a:spcAft>
              <a:buFont typeface="Arial" panose="020B0604020202020204" pitchFamily="34" charset="0"/>
              <a:buChar char="•"/>
              <a:tabLst>
                <a:tab pos="2687638" algn="l"/>
              </a:tabLst>
              <a:defRPr/>
            </a:pPr>
            <a:r>
              <a:rPr lang="fr-FR" dirty="0">
                <a:ea typeface="Verdana" panose="020B0604030504040204" pitchFamily="34" charset="0"/>
                <a:cs typeface="Verdana" panose="020B0604030504040204" pitchFamily="34" charset="0"/>
              </a:rPr>
              <a:t>Amélioration de ses performances énergétiques et environnementales</a:t>
            </a:r>
          </a:p>
          <a:p>
            <a:pPr marL="285750" indent="-285750" algn="just">
              <a:lnSpc>
                <a:spcPct val="114000"/>
              </a:lnSpc>
              <a:spcBef>
                <a:spcPts val="200"/>
              </a:spcBef>
              <a:spcAft>
                <a:spcPts val="200"/>
              </a:spcAft>
              <a:buFont typeface="Arial" panose="020B0604020202020204" pitchFamily="34" charset="0"/>
              <a:buChar char="•"/>
              <a:tabLst>
                <a:tab pos="2687638" algn="l"/>
              </a:tabLst>
              <a:defRPr/>
            </a:pPr>
            <a:r>
              <a:rPr lang="fr-FR" dirty="0">
                <a:ea typeface="Verdana" panose="020B0604030504040204" pitchFamily="34" charset="0"/>
                <a:cs typeface="Verdana" panose="020B0604030504040204" pitchFamily="34" charset="0"/>
              </a:rPr>
              <a:t>Garantie d’un confort optimal pour ses usagers</a:t>
            </a:r>
          </a:p>
          <a:p>
            <a:pPr marL="285750" indent="-285750" algn="just">
              <a:lnSpc>
                <a:spcPct val="114000"/>
              </a:lnSpc>
              <a:spcBef>
                <a:spcPts val="200"/>
              </a:spcBef>
              <a:spcAft>
                <a:spcPts val="200"/>
              </a:spcAft>
              <a:buFont typeface="Arial" panose="020B0604020202020204" pitchFamily="34" charset="0"/>
              <a:buChar char="•"/>
              <a:tabLst>
                <a:tab pos="2687638" algn="l"/>
              </a:tabLst>
              <a:defRPr/>
            </a:pPr>
            <a:endParaRPr lang="fr-FR" dirty="0">
              <a:ea typeface="Verdana" panose="020B0604030504040204" pitchFamily="34" charset="0"/>
              <a:cs typeface="Verdana" panose="020B0604030504040204" pitchFamily="34" charset="0"/>
            </a:endParaRPr>
          </a:p>
          <a:p>
            <a:pPr marL="0" algn="just">
              <a:lnSpc>
                <a:spcPct val="114000"/>
              </a:lnSpc>
              <a:spcBef>
                <a:spcPts val="200"/>
              </a:spcBef>
              <a:spcAft>
                <a:spcPts val="200"/>
              </a:spcAft>
              <a:tabLst>
                <a:tab pos="2687638" algn="l"/>
              </a:tabLst>
              <a:defRPr/>
            </a:pPr>
            <a:endParaRPr lang="fr-FR" dirty="0">
              <a:ea typeface="Verdana" panose="020B0604030504040204" pitchFamily="34" charset="0"/>
              <a:cs typeface="Verdana" panose="020B0604030504040204" pitchFamily="34" charset="0"/>
            </a:endParaRPr>
          </a:p>
          <a:p>
            <a:pPr marL="342900" indent="-342900" algn="just">
              <a:lnSpc>
                <a:spcPct val="114000"/>
              </a:lnSpc>
              <a:spcBef>
                <a:spcPts val="200"/>
              </a:spcBef>
              <a:spcAft>
                <a:spcPts val="200"/>
              </a:spcAft>
              <a:buFont typeface="Arial" panose="020B0604020202020204" pitchFamily="34" charset="0"/>
              <a:buChar char="•"/>
              <a:tabLst>
                <a:tab pos="2687638" algn="l"/>
              </a:tabLst>
              <a:defRPr/>
            </a:pPr>
            <a:endParaRPr lang="fr-FR" b="1" dirty="0">
              <a:solidFill>
                <a:schemeClr val="tx2"/>
              </a:solidFill>
              <a:ea typeface="Verdana" panose="020B0604030504040204" pitchFamily="34" charset="0"/>
            </a:endParaRPr>
          </a:p>
          <a:p>
            <a:pPr marL="342900" indent="-342900" algn="just">
              <a:lnSpc>
                <a:spcPct val="114000"/>
              </a:lnSpc>
              <a:spcBef>
                <a:spcPts val="200"/>
              </a:spcBef>
              <a:spcAft>
                <a:spcPts val="200"/>
              </a:spcAft>
              <a:buFont typeface="Arial" panose="020B0604020202020204" pitchFamily="34" charset="0"/>
              <a:buChar char="•"/>
              <a:tabLst>
                <a:tab pos="2687638" algn="l"/>
              </a:tabLst>
              <a:defRPr/>
            </a:pPr>
            <a:endParaRPr lang="fr-FR" b="1" dirty="0">
              <a:solidFill>
                <a:schemeClr val="tx2"/>
              </a:solidFill>
              <a:ea typeface="Verdana" panose="020B0604030504040204" pitchFamily="34" charset="0"/>
            </a:endParaRPr>
          </a:p>
          <a:p>
            <a:pPr marL="342900" indent="-342900" algn="just">
              <a:lnSpc>
                <a:spcPct val="114000"/>
              </a:lnSpc>
              <a:spcBef>
                <a:spcPts val="200"/>
              </a:spcBef>
              <a:spcAft>
                <a:spcPts val="200"/>
              </a:spcAft>
              <a:buFont typeface="Arial" panose="020B0604020202020204" pitchFamily="34" charset="0"/>
              <a:buChar char="•"/>
              <a:tabLst>
                <a:tab pos="2687638" algn="l"/>
              </a:tabLst>
              <a:defRPr/>
            </a:pPr>
            <a:endParaRPr lang="fr-FR" b="1" dirty="0">
              <a:solidFill>
                <a:schemeClr val="tx2"/>
              </a:solidFill>
              <a:ea typeface="Verdana" panose="020B0604030504040204" pitchFamily="34" charset="0"/>
            </a:endParaRPr>
          </a:p>
          <a:p>
            <a:pPr marL="342900" indent="-342900" algn="just">
              <a:lnSpc>
                <a:spcPct val="114000"/>
              </a:lnSpc>
              <a:spcBef>
                <a:spcPts val="200"/>
              </a:spcBef>
              <a:spcAft>
                <a:spcPts val="200"/>
              </a:spcAft>
              <a:buFont typeface="Arial" panose="020B0604020202020204" pitchFamily="34" charset="0"/>
              <a:buChar char="•"/>
              <a:tabLst>
                <a:tab pos="2687638" algn="l"/>
              </a:tabLst>
              <a:defRPr/>
            </a:pPr>
            <a:endParaRPr lang="fr-FR" b="1" dirty="0">
              <a:solidFill>
                <a:schemeClr val="tx2"/>
              </a:solidFill>
              <a:ea typeface="Verdana" panose="020B0604030504040204" pitchFamily="34" charset="0"/>
            </a:endParaRPr>
          </a:p>
        </p:txBody>
      </p:sp>
      <p:sp>
        <p:nvSpPr>
          <p:cNvPr id="7" name="Espace réservé du pied de page 6"/>
          <p:cNvSpPr>
            <a:spLocks noGrp="1"/>
          </p:cNvSpPr>
          <p:nvPr>
            <p:ph type="ftr" sz="quarter" idx="3"/>
          </p:nvPr>
        </p:nvSpPr>
        <p:spPr/>
        <p:txBody>
          <a:bodyPr/>
          <a:lstStyle/>
          <a:p>
            <a:r>
              <a:rPr lang="fr-FR"/>
              <a:t>Direction régionale de l'économie, de l'emploi, du travail et des solidarités</a:t>
            </a:r>
            <a:endParaRPr lang="fr-FR" dirty="0"/>
          </a:p>
        </p:txBody>
      </p:sp>
    </p:spTree>
    <p:extLst>
      <p:ext uri="{BB962C8B-B14F-4D97-AF65-F5344CB8AC3E}">
        <p14:creationId xmlns:p14="http://schemas.microsoft.com/office/powerpoint/2010/main" val="2063671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5</a:t>
            </a:fld>
            <a:endParaRPr lang="fr-FR" dirty="0"/>
          </a:p>
        </p:txBody>
      </p:sp>
      <p:sp>
        <p:nvSpPr>
          <p:cNvPr id="3" name="Espace réservé de la date 2"/>
          <p:cNvSpPr>
            <a:spLocks noGrp="1"/>
          </p:cNvSpPr>
          <p:nvPr>
            <p:ph type="dt" sz="half" idx="2"/>
          </p:nvPr>
        </p:nvSpPr>
        <p:spPr/>
        <p:txBody>
          <a:bodyPr/>
          <a:lstStyle/>
          <a:p>
            <a:fld id="{6A4A60EE-9D13-3442-9796-E718C6343EC1}" type="datetime1">
              <a:rPr lang="fr-FR" cap="all" smtClean="0"/>
              <a:pPr/>
              <a:t>18/09/2023</a:t>
            </a:fld>
            <a:endParaRPr lang="fr-FR" cap="all" dirty="0"/>
          </a:p>
        </p:txBody>
      </p:sp>
      <p:graphicFrame>
        <p:nvGraphicFramePr>
          <p:cNvPr id="8" name="Diagramme 7"/>
          <p:cNvGraphicFramePr/>
          <p:nvPr>
            <p:extLst>
              <p:ext uri="{D42A27DB-BD31-4B8C-83A1-F6EECF244321}">
                <p14:modId xmlns:p14="http://schemas.microsoft.com/office/powerpoint/2010/main" val="1375328712"/>
              </p:ext>
            </p:extLst>
          </p:nvPr>
        </p:nvGraphicFramePr>
        <p:xfrm>
          <a:off x="323850" y="682801"/>
          <a:ext cx="8424863" cy="304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space réservé du texte 5"/>
          <p:cNvSpPr>
            <a:spLocks noGrp="1"/>
          </p:cNvSpPr>
          <p:nvPr>
            <p:ph type="body" sz="quarter" idx="14"/>
          </p:nvPr>
        </p:nvSpPr>
        <p:spPr>
          <a:xfrm>
            <a:off x="323850" y="1059582"/>
            <a:ext cx="8424334" cy="3528392"/>
          </a:xfrm>
        </p:spPr>
        <p:txBody>
          <a:bodyPr/>
          <a:lstStyle/>
          <a:p>
            <a:pPr marL="0" algn="just">
              <a:lnSpc>
                <a:spcPct val="114000"/>
              </a:lnSpc>
              <a:spcBef>
                <a:spcPts val="200"/>
              </a:spcBef>
              <a:spcAft>
                <a:spcPts val="200"/>
              </a:spcAft>
              <a:tabLst>
                <a:tab pos="2687638" algn="l"/>
              </a:tabLst>
              <a:defRPr/>
            </a:pPr>
            <a:r>
              <a:rPr lang="fr-FR" dirty="0">
                <a:ea typeface="Verdana" panose="020B0604030504040204" pitchFamily="34" charset="0"/>
                <a:cs typeface="Verdana" panose="020B0604030504040204" pitchFamily="34" charset="0"/>
              </a:rPr>
              <a:t>L’opération concerne la réhabilitation complète du bâtiment Niemeyer de 6 niveaux sur un sous-sol pour intégrer à terme :</a:t>
            </a:r>
          </a:p>
          <a:p>
            <a:pPr marL="285750" indent="-285750" algn="just">
              <a:lnSpc>
                <a:spcPct val="114000"/>
              </a:lnSpc>
              <a:spcBef>
                <a:spcPts val="200"/>
              </a:spcBef>
              <a:spcAft>
                <a:spcPts val="200"/>
              </a:spcAft>
              <a:buFont typeface="Arial" panose="020B0604020202020204" pitchFamily="34" charset="0"/>
              <a:buChar char="•"/>
              <a:tabLst>
                <a:tab pos="2687638" algn="l"/>
              </a:tabLst>
              <a:defRPr/>
            </a:pPr>
            <a:r>
              <a:rPr lang="fr-FR" dirty="0">
                <a:ea typeface="Verdana" panose="020B0604030504040204" pitchFamily="34" charset="0"/>
                <a:cs typeface="Verdana" panose="020B0604030504040204" pitchFamily="34" charset="0"/>
              </a:rPr>
              <a:t>un espace d’accueil à requalifier (hall d’entrée des visiteurs et banque d’accueil existante en béton à restaurer)</a:t>
            </a:r>
          </a:p>
          <a:p>
            <a:pPr marL="285750" indent="-285750" algn="just">
              <a:lnSpc>
                <a:spcPct val="114000"/>
              </a:lnSpc>
              <a:spcBef>
                <a:spcPts val="200"/>
              </a:spcBef>
              <a:spcAft>
                <a:spcPts val="200"/>
              </a:spcAft>
              <a:buFont typeface="Arial" panose="020B0604020202020204" pitchFamily="34" charset="0"/>
              <a:buChar char="•"/>
              <a:tabLst>
                <a:tab pos="2687638" algn="l"/>
              </a:tabLst>
              <a:defRPr/>
            </a:pPr>
            <a:r>
              <a:rPr lang="fr-FR" dirty="0">
                <a:ea typeface="Verdana" panose="020B0604030504040204" pitchFamily="34" charset="0"/>
                <a:cs typeface="Verdana" panose="020B0604030504040204" pitchFamily="34" charset="0"/>
              </a:rPr>
              <a:t>le traitement des paliers et des circulations valorisés à chaque étage</a:t>
            </a:r>
          </a:p>
          <a:p>
            <a:pPr marL="285750" indent="-285750" algn="just">
              <a:lnSpc>
                <a:spcPct val="114000"/>
              </a:lnSpc>
              <a:spcBef>
                <a:spcPts val="200"/>
              </a:spcBef>
              <a:spcAft>
                <a:spcPts val="200"/>
              </a:spcAft>
              <a:buFont typeface="Arial" panose="020B0604020202020204" pitchFamily="34" charset="0"/>
              <a:buChar char="•"/>
              <a:tabLst>
                <a:tab pos="2687638" algn="l"/>
              </a:tabLst>
              <a:defRPr/>
            </a:pPr>
            <a:r>
              <a:rPr lang="fr-FR" dirty="0">
                <a:ea typeface="Verdana" panose="020B0604030504040204" pitchFamily="34" charset="0"/>
                <a:cs typeface="Verdana" panose="020B0604030504040204" pitchFamily="34" charset="0"/>
              </a:rPr>
              <a:t>une cafétéria d’environ 45 m²</a:t>
            </a:r>
          </a:p>
          <a:p>
            <a:pPr marL="285750" indent="-285750" algn="just">
              <a:lnSpc>
                <a:spcPct val="114000"/>
              </a:lnSpc>
              <a:spcBef>
                <a:spcPts val="200"/>
              </a:spcBef>
              <a:spcAft>
                <a:spcPts val="200"/>
              </a:spcAft>
              <a:buFont typeface="Arial" panose="020B0604020202020204" pitchFamily="34" charset="0"/>
              <a:buChar char="•"/>
              <a:tabLst>
                <a:tab pos="2687638" algn="l"/>
              </a:tabLst>
              <a:defRPr/>
            </a:pPr>
            <a:r>
              <a:rPr lang="fr-FR" dirty="0">
                <a:ea typeface="Verdana" panose="020B0604030504040204" pitchFamily="34" charset="0"/>
                <a:cs typeface="Verdana" panose="020B0604030504040204" pitchFamily="34" charset="0"/>
              </a:rPr>
              <a:t>un pôle logistique d’environ 300 m² au sous-sol </a:t>
            </a:r>
          </a:p>
          <a:p>
            <a:pPr marL="285750" indent="-285750" algn="just">
              <a:lnSpc>
                <a:spcPct val="114000"/>
              </a:lnSpc>
              <a:spcBef>
                <a:spcPts val="200"/>
              </a:spcBef>
              <a:spcAft>
                <a:spcPts val="200"/>
              </a:spcAft>
              <a:buFont typeface="Arial" panose="020B0604020202020204" pitchFamily="34" charset="0"/>
              <a:buChar char="•"/>
              <a:tabLst>
                <a:tab pos="2687638" algn="l"/>
              </a:tabLst>
              <a:defRPr/>
            </a:pPr>
            <a:r>
              <a:rPr lang="fr-FR" dirty="0">
                <a:ea typeface="Verdana" panose="020B0604030504040204" pitchFamily="34" charset="0"/>
                <a:cs typeface="Verdana" panose="020B0604030504040204" pitchFamily="34" charset="0"/>
              </a:rPr>
              <a:t>400 postes de travail avec leurs espaces communs et espaces de convivialité (salles de réunion, salle de conférence, salle de réception, tisanerie à chaque étage, local reprographie, etc.)</a:t>
            </a:r>
          </a:p>
          <a:p>
            <a:pPr marL="285750" indent="-285750" algn="just">
              <a:lnSpc>
                <a:spcPct val="114000"/>
              </a:lnSpc>
              <a:spcBef>
                <a:spcPts val="200"/>
              </a:spcBef>
              <a:spcAft>
                <a:spcPts val="200"/>
              </a:spcAft>
              <a:buFont typeface="Arial" panose="020B0604020202020204" pitchFamily="34" charset="0"/>
              <a:buChar char="•"/>
              <a:tabLst>
                <a:tab pos="2687638" algn="l"/>
              </a:tabLst>
              <a:defRPr/>
            </a:pPr>
            <a:r>
              <a:rPr lang="fr-FR" dirty="0">
                <a:ea typeface="Verdana" panose="020B0604030504040204" pitchFamily="34" charset="0"/>
                <a:cs typeface="Verdana" panose="020B0604030504040204" pitchFamily="34" charset="0"/>
              </a:rPr>
              <a:t>Un parc de stationnement au sous-sol (20 places voiture, 75 places vélo, 5 places motos)</a:t>
            </a:r>
          </a:p>
          <a:p>
            <a:pPr marL="285750" indent="-285750" algn="just">
              <a:lnSpc>
                <a:spcPct val="114000"/>
              </a:lnSpc>
              <a:spcBef>
                <a:spcPts val="200"/>
              </a:spcBef>
              <a:spcAft>
                <a:spcPts val="200"/>
              </a:spcAft>
              <a:buFont typeface="Arial" panose="020B0604020202020204" pitchFamily="34" charset="0"/>
              <a:buChar char="•"/>
              <a:tabLst>
                <a:tab pos="2687638" algn="l"/>
              </a:tabLst>
              <a:defRPr/>
            </a:pPr>
            <a:r>
              <a:rPr lang="fr-FR" dirty="0">
                <a:ea typeface="Verdana" panose="020B0604030504040204" pitchFamily="34" charset="0"/>
                <a:cs typeface="Verdana" panose="020B0604030504040204" pitchFamily="34" charset="0"/>
              </a:rPr>
              <a:t>Deux locaux archives au sous-sol (200 m²) et des espaces de stockage </a:t>
            </a:r>
          </a:p>
          <a:p>
            <a:pPr marL="285750" indent="-285750" algn="just">
              <a:lnSpc>
                <a:spcPct val="114000"/>
              </a:lnSpc>
              <a:spcBef>
                <a:spcPts val="200"/>
              </a:spcBef>
              <a:spcAft>
                <a:spcPts val="200"/>
              </a:spcAft>
              <a:buFont typeface="Arial" panose="020B0604020202020204" pitchFamily="34" charset="0"/>
              <a:buChar char="•"/>
              <a:tabLst>
                <a:tab pos="2687638" algn="l"/>
              </a:tabLst>
              <a:defRPr/>
            </a:pPr>
            <a:r>
              <a:rPr lang="fr-FR" dirty="0">
                <a:ea typeface="Verdana" panose="020B0604030504040204" pitchFamily="34" charset="0"/>
                <a:cs typeface="Verdana" panose="020B0604030504040204" pitchFamily="34" charset="0"/>
              </a:rPr>
              <a:t>Une terrasse au 5</a:t>
            </a:r>
            <a:r>
              <a:rPr lang="fr-FR" baseline="30000" dirty="0">
                <a:ea typeface="Verdana" panose="020B0604030504040204" pitchFamily="34" charset="0"/>
                <a:cs typeface="Verdana" panose="020B0604030504040204" pitchFamily="34" charset="0"/>
              </a:rPr>
              <a:t>ème</a:t>
            </a:r>
            <a:r>
              <a:rPr lang="fr-FR" dirty="0">
                <a:ea typeface="Verdana" panose="020B0604030504040204" pitchFamily="34" charset="0"/>
                <a:cs typeface="Verdana" panose="020B0604030504040204" pitchFamily="34" charset="0"/>
              </a:rPr>
              <a:t> étage et un traitement paysager des espaces extérieurs et du hall d’entrée</a:t>
            </a:r>
          </a:p>
          <a:p>
            <a:pPr marL="285750" indent="-285750" algn="just">
              <a:lnSpc>
                <a:spcPct val="114000"/>
              </a:lnSpc>
              <a:spcBef>
                <a:spcPts val="200"/>
              </a:spcBef>
              <a:spcAft>
                <a:spcPts val="200"/>
              </a:spcAft>
              <a:buFont typeface="Arial" panose="020B0604020202020204" pitchFamily="34" charset="0"/>
              <a:buChar char="•"/>
              <a:tabLst>
                <a:tab pos="2687638" algn="l"/>
              </a:tabLst>
              <a:defRPr/>
            </a:pPr>
            <a:endParaRPr lang="fr-FR" dirty="0">
              <a:ea typeface="Verdana" panose="020B0604030504040204" pitchFamily="34" charset="0"/>
              <a:cs typeface="Verdana" panose="020B0604030504040204" pitchFamily="34" charset="0"/>
            </a:endParaRPr>
          </a:p>
          <a:p>
            <a:pPr marL="285750" indent="-285750" algn="just">
              <a:lnSpc>
                <a:spcPct val="114000"/>
              </a:lnSpc>
              <a:spcBef>
                <a:spcPts val="200"/>
              </a:spcBef>
              <a:spcAft>
                <a:spcPts val="200"/>
              </a:spcAft>
              <a:buFont typeface="Arial" panose="020B0604020202020204" pitchFamily="34" charset="0"/>
              <a:buChar char="•"/>
              <a:tabLst>
                <a:tab pos="2687638" algn="l"/>
              </a:tabLst>
              <a:defRPr/>
            </a:pPr>
            <a:endParaRPr lang="fr-FR" dirty="0">
              <a:ea typeface="Verdana" panose="020B0604030504040204" pitchFamily="34" charset="0"/>
              <a:cs typeface="Verdana" panose="020B0604030504040204" pitchFamily="34" charset="0"/>
            </a:endParaRPr>
          </a:p>
          <a:p>
            <a:pPr marL="0" algn="just">
              <a:lnSpc>
                <a:spcPct val="114000"/>
              </a:lnSpc>
              <a:spcBef>
                <a:spcPts val="200"/>
              </a:spcBef>
              <a:spcAft>
                <a:spcPts val="200"/>
              </a:spcAft>
              <a:tabLst>
                <a:tab pos="2687638" algn="l"/>
              </a:tabLst>
              <a:defRPr/>
            </a:pPr>
            <a:endParaRPr lang="fr-FR" dirty="0">
              <a:ea typeface="Verdana" panose="020B0604030504040204" pitchFamily="34" charset="0"/>
              <a:cs typeface="Verdana" panose="020B0604030504040204" pitchFamily="34" charset="0"/>
            </a:endParaRPr>
          </a:p>
          <a:p>
            <a:pPr marL="342900" indent="-342900" algn="just">
              <a:lnSpc>
                <a:spcPct val="114000"/>
              </a:lnSpc>
              <a:spcBef>
                <a:spcPts val="200"/>
              </a:spcBef>
              <a:spcAft>
                <a:spcPts val="200"/>
              </a:spcAft>
              <a:buFont typeface="Arial" panose="020B0604020202020204" pitchFamily="34" charset="0"/>
              <a:buChar char="•"/>
              <a:tabLst>
                <a:tab pos="2687638" algn="l"/>
              </a:tabLst>
              <a:defRPr/>
            </a:pPr>
            <a:endParaRPr lang="fr-FR" b="1" dirty="0">
              <a:solidFill>
                <a:schemeClr val="tx2"/>
              </a:solidFill>
              <a:ea typeface="Verdana" panose="020B0604030504040204" pitchFamily="34" charset="0"/>
            </a:endParaRPr>
          </a:p>
          <a:p>
            <a:pPr marL="342900" indent="-342900" algn="just">
              <a:lnSpc>
                <a:spcPct val="114000"/>
              </a:lnSpc>
              <a:spcBef>
                <a:spcPts val="200"/>
              </a:spcBef>
              <a:spcAft>
                <a:spcPts val="200"/>
              </a:spcAft>
              <a:buFont typeface="Arial" panose="020B0604020202020204" pitchFamily="34" charset="0"/>
              <a:buChar char="•"/>
              <a:tabLst>
                <a:tab pos="2687638" algn="l"/>
              </a:tabLst>
              <a:defRPr/>
            </a:pPr>
            <a:endParaRPr lang="fr-FR" b="1" dirty="0">
              <a:solidFill>
                <a:schemeClr val="tx2"/>
              </a:solidFill>
              <a:ea typeface="Verdana" panose="020B0604030504040204" pitchFamily="34" charset="0"/>
            </a:endParaRPr>
          </a:p>
          <a:p>
            <a:pPr marL="342900" indent="-342900" algn="just">
              <a:lnSpc>
                <a:spcPct val="114000"/>
              </a:lnSpc>
              <a:spcBef>
                <a:spcPts val="200"/>
              </a:spcBef>
              <a:spcAft>
                <a:spcPts val="200"/>
              </a:spcAft>
              <a:buFont typeface="Arial" panose="020B0604020202020204" pitchFamily="34" charset="0"/>
              <a:buChar char="•"/>
              <a:tabLst>
                <a:tab pos="2687638" algn="l"/>
              </a:tabLst>
              <a:defRPr/>
            </a:pPr>
            <a:endParaRPr lang="fr-FR" b="1" dirty="0">
              <a:solidFill>
                <a:schemeClr val="tx2"/>
              </a:solidFill>
              <a:ea typeface="Verdana" panose="020B0604030504040204" pitchFamily="34" charset="0"/>
            </a:endParaRPr>
          </a:p>
          <a:p>
            <a:pPr marL="342900" indent="-342900" algn="just">
              <a:lnSpc>
                <a:spcPct val="114000"/>
              </a:lnSpc>
              <a:spcBef>
                <a:spcPts val="200"/>
              </a:spcBef>
              <a:spcAft>
                <a:spcPts val="200"/>
              </a:spcAft>
              <a:buFont typeface="Arial" panose="020B0604020202020204" pitchFamily="34" charset="0"/>
              <a:buChar char="•"/>
              <a:tabLst>
                <a:tab pos="2687638" algn="l"/>
              </a:tabLst>
              <a:defRPr/>
            </a:pPr>
            <a:endParaRPr lang="fr-FR" b="1" dirty="0">
              <a:solidFill>
                <a:schemeClr val="tx2"/>
              </a:solidFill>
              <a:ea typeface="Verdana" panose="020B0604030504040204" pitchFamily="34" charset="0"/>
            </a:endParaRPr>
          </a:p>
        </p:txBody>
      </p:sp>
      <p:sp>
        <p:nvSpPr>
          <p:cNvPr id="7" name="Espace réservé du pied de page 6"/>
          <p:cNvSpPr>
            <a:spLocks noGrp="1"/>
          </p:cNvSpPr>
          <p:nvPr>
            <p:ph type="ftr" sz="quarter" idx="3"/>
          </p:nvPr>
        </p:nvSpPr>
        <p:spPr/>
        <p:txBody>
          <a:bodyPr/>
          <a:lstStyle/>
          <a:p>
            <a:r>
              <a:rPr lang="fr-FR"/>
              <a:t>Direction régionale de l'économie, de l'emploi, du travail et des solidarités</a:t>
            </a:r>
            <a:endParaRPr lang="fr-FR" dirty="0"/>
          </a:p>
        </p:txBody>
      </p:sp>
    </p:spTree>
    <p:extLst>
      <p:ext uri="{BB962C8B-B14F-4D97-AF65-F5344CB8AC3E}">
        <p14:creationId xmlns:p14="http://schemas.microsoft.com/office/powerpoint/2010/main" val="2595501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e 5"/>
          <p:cNvGraphicFramePr/>
          <p:nvPr>
            <p:extLst>
              <p:ext uri="{D42A27DB-BD31-4B8C-83A1-F6EECF244321}">
                <p14:modId xmlns:p14="http://schemas.microsoft.com/office/powerpoint/2010/main" val="2116971357"/>
              </p:ext>
            </p:extLst>
          </p:nvPr>
        </p:nvGraphicFramePr>
        <p:xfrm>
          <a:off x="323850" y="682801"/>
          <a:ext cx="8424863" cy="5399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 3" descr="Une image contenant texte, plein air, arche&#10;&#10;Description générée automatiquement">
            <a:extLst>
              <a:ext uri="{FF2B5EF4-FFF2-40B4-BE49-F238E27FC236}">
                <a16:creationId xmlns:a16="http://schemas.microsoft.com/office/drawing/2014/main" id="{7F6C1588-B2C3-12AE-42BA-ABCE8DA51F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1700" y="1138226"/>
            <a:ext cx="4914546" cy="3477498"/>
          </a:xfrm>
          <a:prstGeom prst="rect">
            <a:avLst/>
          </a:prstGeom>
        </p:spPr>
      </p:pic>
      <p:sp>
        <p:nvSpPr>
          <p:cNvPr id="5" name="ZoneTexte 4">
            <a:extLst>
              <a:ext uri="{FF2B5EF4-FFF2-40B4-BE49-F238E27FC236}">
                <a16:creationId xmlns:a16="http://schemas.microsoft.com/office/drawing/2014/main" id="{09937DE8-0787-6C49-8D01-048D74E8748B}"/>
              </a:ext>
            </a:extLst>
          </p:cNvPr>
          <p:cNvSpPr txBox="1"/>
          <p:nvPr/>
        </p:nvSpPr>
        <p:spPr>
          <a:xfrm>
            <a:off x="2303748" y="4639865"/>
            <a:ext cx="4482498" cy="196208"/>
          </a:xfrm>
          <a:prstGeom prst="rect">
            <a:avLst/>
          </a:prstGeom>
          <a:noFill/>
        </p:spPr>
        <p:txBody>
          <a:bodyPr wrap="square">
            <a:spAutoFit/>
          </a:bodyPr>
          <a:lstStyle/>
          <a:p>
            <a:pPr algn="r">
              <a:spcAft>
                <a:spcPts val="338"/>
              </a:spcAft>
            </a:pPr>
            <a:r>
              <a:rPr lang="fr-FR" sz="675" b="1" i="1" dirty="0">
                <a:latin typeface="Verdana" panose="020B0604030504040204" pitchFamily="34" charset="0"/>
                <a:ea typeface="Verdana" panose="020B0604030504040204" pitchFamily="34" charset="0"/>
              </a:rPr>
              <a:t>Panneaux d’information (objet des travaux, valeur patrimoniale, plan de relance…) </a:t>
            </a:r>
          </a:p>
        </p:txBody>
      </p:sp>
    </p:spTree>
    <p:extLst>
      <p:ext uri="{BB962C8B-B14F-4D97-AF65-F5344CB8AC3E}">
        <p14:creationId xmlns:p14="http://schemas.microsoft.com/office/powerpoint/2010/main" val="3621725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7</a:t>
            </a:fld>
            <a:endParaRPr lang="fr-FR" dirty="0"/>
          </a:p>
        </p:txBody>
      </p:sp>
      <p:sp>
        <p:nvSpPr>
          <p:cNvPr id="6" name="Espace réservé de la date 5"/>
          <p:cNvSpPr>
            <a:spLocks noGrp="1"/>
          </p:cNvSpPr>
          <p:nvPr>
            <p:ph type="dt" sz="half" idx="2"/>
          </p:nvPr>
        </p:nvSpPr>
        <p:spPr/>
        <p:txBody>
          <a:bodyPr/>
          <a:lstStyle/>
          <a:p>
            <a:fld id="{251C71F6-E0A6-1740-B64F-38F332886BAF}" type="datetime1">
              <a:rPr lang="fr-FR" cap="all" smtClean="0"/>
              <a:pPr/>
              <a:t>18/09/2023</a:t>
            </a:fld>
            <a:endParaRPr lang="fr-FR" cap="all" dirty="0"/>
          </a:p>
        </p:txBody>
      </p:sp>
      <p:sp>
        <p:nvSpPr>
          <p:cNvPr id="8" name="Espace réservé du pied de page 7"/>
          <p:cNvSpPr>
            <a:spLocks noGrp="1"/>
          </p:cNvSpPr>
          <p:nvPr>
            <p:ph type="ftr" sz="quarter" idx="3"/>
          </p:nvPr>
        </p:nvSpPr>
        <p:spPr/>
        <p:txBody>
          <a:bodyPr/>
          <a:lstStyle/>
          <a:p>
            <a:r>
              <a:rPr lang="fr-FR"/>
              <a:t>Direction régionale et interdépartementale de l'économie, de l'emploi, du travail et des solidarités</a:t>
            </a:r>
            <a:endParaRPr lang="fr-FR" dirty="0"/>
          </a:p>
        </p:txBody>
      </p:sp>
      <p:graphicFrame>
        <p:nvGraphicFramePr>
          <p:cNvPr id="10" name="Tableau 9">
            <a:extLst>
              <a:ext uri="{FF2B5EF4-FFF2-40B4-BE49-F238E27FC236}">
                <a16:creationId xmlns:a16="http://schemas.microsoft.com/office/drawing/2014/main" id="{174A1281-15F4-766C-D9C9-39601CDD841C}"/>
              </a:ext>
            </a:extLst>
          </p:cNvPr>
          <p:cNvGraphicFramePr>
            <a:graphicFrameLocks noGrp="1"/>
          </p:cNvGraphicFramePr>
          <p:nvPr>
            <p:extLst>
              <p:ext uri="{D42A27DB-BD31-4B8C-83A1-F6EECF244321}">
                <p14:modId xmlns:p14="http://schemas.microsoft.com/office/powerpoint/2010/main" val="3631846639"/>
              </p:ext>
            </p:extLst>
          </p:nvPr>
        </p:nvGraphicFramePr>
        <p:xfrm>
          <a:off x="107504" y="553880"/>
          <a:ext cx="8784980" cy="4269937"/>
        </p:xfrm>
        <a:graphic>
          <a:graphicData uri="http://schemas.openxmlformats.org/drawingml/2006/table">
            <a:tbl>
              <a:tblPr/>
              <a:tblGrid>
                <a:gridCol w="1512167">
                  <a:extLst>
                    <a:ext uri="{9D8B030D-6E8A-4147-A177-3AD203B41FA5}">
                      <a16:colId xmlns:a16="http://schemas.microsoft.com/office/drawing/2014/main" val="902273573"/>
                    </a:ext>
                  </a:extLst>
                </a:gridCol>
                <a:gridCol w="147135">
                  <a:extLst>
                    <a:ext uri="{9D8B030D-6E8A-4147-A177-3AD203B41FA5}">
                      <a16:colId xmlns:a16="http://schemas.microsoft.com/office/drawing/2014/main" val="3018532907"/>
                    </a:ext>
                  </a:extLst>
                </a:gridCol>
                <a:gridCol w="145422">
                  <a:extLst>
                    <a:ext uri="{9D8B030D-6E8A-4147-A177-3AD203B41FA5}">
                      <a16:colId xmlns:a16="http://schemas.microsoft.com/office/drawing/2014/main" val="1035268811"/>
                    </a:ext>
                  </a:extLst>
                </a:gridCol>
                <a:gridCol w="145422">
                  <a:extLst>
                    <a:ext uri="{9D8B030D-6E8A-4147-A177-3AD203B41FA5}">
                      <a16:colId xmlns:a16="http://schemas.microsoft.com/office/drawing/2014/main" val="233508107"/>
                    </a:ext>
                  </a:extLst>
                </a:gridCol>
                <a:gridCol w="145422">
                  <a:extLst>
                    <a:ext uri="{9D8B030D-6E8A-4147-A177-3AD203B41FA5}">
                      <a16:colId xmlns:a16="http://schemas.microsoft.com/office/drawing/2014/main" val="2527257290"/>
                    </a:ext>
                  </a:extLst>
                </a:gridCol>
                <a:gridCol w="145422">
                  <a:extLst>
                    <a:ext uri="{9D8B030D-6E8A-4147-A177-3AD203B41FA5}">
                      <a16:colId xmlns:a16="http://schemas.microsoft.com/office/drawing/2014/main" val="920530188"/>
                    </a:ext>
                  </a:extLst>
                </a:gridCol>
                <a:gridCol w="145422">
                  <a:extLst>
                    <a:ext uri="{9D8B030D-6E8A-4147-A177-3AD203B41FA5}">
                      <a16:colId xmlns:a16="http://schemas.microsoft.com/office/drawing/2014/main" val="276996131"/>
                    </a:ext>
                  </a:extLst>
                </a:gridCol>
                <a:gridCol w="145422">
                  <a:extLst>
                    <a:ext uri="{9D8B030D-6E8A-4147-A177-3AD203B41FA5}">
                      <a16:colId xmlns:a16="http://schemas.microsoft.com/office/drawing/2014/main" val="3274649697"/>
                    </a:ext>
                  </a:extLst>
                </a:gridCol>
                <a:gridCol w="145422">
                  <a:extLst>
                    <a:ext uri="{9D8B030D-6E8A-4147-A177-3AD203B41FA5}">
                      <a16:colId xmlns:a16="http://schemas.microsoft.com/office/drawing/2014/main" val="2723624445"/>
                    </a:ext>
                  </a:extLst>
                </a:gridCol>
                <a:gridCol w="145422">
                  <a:extLst>
                    <a:ext uri="{9D8B030D-6E8A-4147-A177-3AD203B41FA5}">
                      <a16:colId xmlns:a16="http://schemas.microsoft.com/office/drawing/2014/main" val="4227788842"/>
                    </a:ext>
                  </a:extLst>
                </a:gridCol>
                <a:gridCol w="145422">
                  <a:extLst>
                    <a:ext uri="{9D8B030D-6E8A-4147-A177-3AD203B41FA5}">
                      <a16:colId xmlns:a16="http://schemas.microsoft.com/office/drawing/2014/main" val="3206865216"/>
                    </a:ext>
                  </a:extLst>
                </a:gridCol>
                <a:gridCol w="145422">
                  <a:extLst>
                    <a:ext uri="{9D8B030D-6E8A-4147-A177-3AD203B41FA5}">
                      <a16:colId xmlns:a16="http://schemas.microsoft.com/office/drawing/2014/main" val="2704741767"/>
                    </a:ext>
                  </a:extLst>
                </a:gridCol>
                <a:gridCol w="145422">
                  <a:extLst>
                    <a:ext uri="{9D8B030D-6E8A-4147-A177-3AD203B41FA5}">
                      <a16:colId xmlns:a16="http://schemas.microsoft.com/office/drawing/2014/main" val="1230538655"/>
                    </a:ext>
                  </a:extLst>
                </a:gridCol>
                <a:gridCol w="145422">
                  <a:extLst>
                    <a:ext uri="{9D8B030D-6E8A-4147-A177-3AD203B41FA5}">
                      <a16:colId xmlns:a16="http://schemas.microsoft.com/office/drawing/2014/main" val="2118546697"/>
                    </a:ext>
                  </a:extLst>
                </a:gridCol>
                <a:gridCol w="145422">
                  <a:extLst>
                    <a:ext uri="{9D8B030D-6E8A-4147-A177-3AD203B41FA5}">
                      <a16:colId xmlns:a16="http://schemas.microsoft.com/office/drawing/2014/main" val="1155874935"/>
                    </a:ext>
                  </a:extLst>
                </a:gridCol>
                <a:gridCol w="145422">
                  <a:extLst>
                    <a:ext uri="{9D8B030D-6E8A-4147-A177-3AD203B41FA5}">
                      <a16:colId xmlns:a16="http://schemas.microsoft.com/office/drawing/2014/main" val="1993755567"/>
                    </a:ext>
                  </a:extLst>
                </a:gridCol>
                <a:gridCol w="145422">
                  <a:extLst>
                    <a:ext uri="{9D8B030D-6E8A-4147-A177-3AD203B41FA5}">
                      <a16:colId xmlns:a16="http://schemas.microsoft.com/office/drawing/2014/main" val="3981465492"/>
                    </a:ext>
                  </a:extLst>
                </a:gridCol>
                <a:gridCol w="145422">
                  <a:extLst>
                    <a:ext uri="{9D8B030D-6E8A-4147-A177-3AD203B41FA5}">
                      <a16:colId xmlns:a16="http://schemas.microsoft.com/office/drawing/2014/main" val="3045059570"/>
                    </a:ext>
                  </a:extLst>
                </a:gridCol>
                <a:gridCol w="145422">
                  <a:extLst>
                    <a:ext uri="{9D8B030D-6E8A-4147-A177-3AD203B41FA5}">
                      <a16:colId xmlns:a16="http://schemas.microsoft.com/office/drawing/2014/main" val="2116967909"/>
                    </a:ext>
                  </a:extLst>
                </a:gridCol>
                <a:gridCol w="145422">
                  <a:extLst>
                    <a:ext uri="{9D8B030D-6E8A-4147-A177-3AD203B41FA5}">
                      <a16:colId xmlns:a16="http://schemas.microsoft.com/office/drawing/2014/main" val="1750095333"/>
                    </a:ext>
                  </a:extLst>
                </a:gridCol>
                <a:gridCol w="145422">
                  <a:extLst>
                    <a:ext uri="{9D8B030D-6E8A-4147-A177-3AD203B41FA5}">
                      <a16:colId xmlns:a16="http://schemas.microsoft.com/office/drawing/2014/main" val="3327259926"/>
                    </a:ext>
                  </a:extLst>
                </a:gridCol>
                <a:gridCol w="145422">
                  <a:extLst>
                    <a:ext uri="{9D8B030D-6E8A-4147-A177-3AD203B41FA5}">
                      <a16:colId xmlns:a16="http://schemas.microsoft.com/office/drawing/2014/main" val="742830790"/>
                    </a:ext>
                  </a:extLst>
                </a:gridCol>
                <a:gridCol w="145422">
                  <a:extLst>
                    <a:ext uri="{9D8B030D-6E8A-4147-A177-3AD203B41FA5}">
                      <a16:colId xmlns:a16="http://schemas.microsoft.com/office/drawing/2014/main" val="3566754011"/>
                    </a:ext>
                  </a:extLst>
                </a:gridCol>
                <a:gridCol w="145422">
                  <a:extLst>
                    <a:ext uri="{9D8B030D-6E8A-4147-A177-3AD203B41FA5}">
                      <a16:colId xmlns:a16="http://schemas.microsoft.com/office/drawing/2014/main" val="2452768466"/>
                    </a:ext>
                  </a:extLst>
                </a:gridCol>
                <a:gridCol w="145422">
                  <a:extLst>
                    <a:ext uri="{9D8B030D-6E8A-4147-A177-3AD203B41FA5}">
                      <a16:colId xmlns:a16="http://schemas.microsoft.com/office/drawing/2014/main" val="1960847044"/>
                    </a:ext>
                  </a:extLst>
                </a:gridCol>
                <a:gridCol w="145422">
                  <a:extLst>
                    <a:ext uri="{9D8B030D-6E8A-4147-A177-3AD203B41FA5}">
                      <a16:colId xmlns:a16="http://schemas.microsoft.com/office/drawing/2014/main" val="3816061614"/>
                    </a:ext>
                  </a:extLst>
                </a:gridCol>
                <a:gridCol w="145422">
                  <a:extLst>
                    <a:ext uri="{9D8B030D-6E8A-4147-A177-3AD203B41FA5}">
                      <a16:colId xmlns:a16="http://schemas.microsoft.com/office/drawing/2014/main" val="3916606718"/>
                    </a:ext>
                  </a:extLst>
                </a:gridCol>
                <a:gridCol w="145422">
                  <a:extLst>
                    <a:ext uri="{9D8B030D-6E8A-4147-A177-3AD203B41FA5}">
                      <a16:colId xmlns:a16="http://schemas.microsoft.com/office/drawing/2014/main" val="3820416709"/>
                    </a:ext>
                  </a:extLst>
                </a:gridCol>
                <a:gridCol w="145422">
                  <a:extLst>
                    <a:ext uri="{9D8B030D-6E8A-4147-A177-3AD203B41FA5}">
                      <a16:colId xmlns:a16="http://schemas.microsoft.com/office/drawing/2014/main" val="884166508"/>
                    </a:ext>
                  </a:extLst>
                </a:gridCol>
                <a:gridCol w="145422">
                  <a:extLst>
                    <a:ext uri="{9D8B030D-6E8A-4147-A177-3AD203B41FA5}">
                      <a16:colId xmlns:a16="http://schemas.microsoft.com/office/drawing/2014/main" val="3352695432"/>
                    </a:ext>
                  </a:extLst>
                </a:gridCol>
                <a:gridCol w="145422">
                  <a:extLst>
                    <a:ext uri="{9D8B030D-6E8A-4147-A177-3AD203B41FA5}">
                      <a16:colId xmlns:a16="http://schemas.microsoft.com/office/drawing/2014/main" val="63423996"/>
                    </a:ext>
                  </a:extLst>
                </a:gridCol>
                <a:gridCol w="145422">
                  <a:extLst>
                    <a:ext uri="{9D8B030D-6E8A-4147-A177-3AD203B41FA5}">
                      <a16:colId xmlns:a16="http://schemas.microsoft.com/office/drawing/2014/main" val="3665045984"/>
                    </a:ext>
                  </a:extLst>
                </a:gridCol>
                <a:gridCol w="145422">
                  <a:extLst>
                    <a:ext uri="{9D8B030D-6E8A-4147-A177-3AD203B41FA5}">
                      <a16:colId xmlns:a16="http://schemas.microsoft.com/office/drawing/2014/main" val="3174616978"/>
                    </a:ext>
                  </a:extLst>
                </a:gridCol>
                <a:gridCol w="145422">
                  <a:extLst>
                    <a:ext uri="{9D8B030D-6E8A-4147-A177-3AD203B41FA5}">
                      <a16:colId xmlns:a16="http://schemas.microsoft.com/office/drawing/2014/main" val="3308608299"/>
                    </a:ext>
                  </a:extLst>
                </a:gridCol>
                <a:gridCol w="145422">
                  <a:extLst>
                    <a:ext uri="{9D8B030D-6E8A-4147-A177-3AD203B41FA5}">
                      <a16:colId xmlns:a16="http://schemas.microsoft.com/office/drawing/2014/main" val="3488595497"/>
                    </a:ext>
                  </a:extLst>
                </a:gridCol>
                <a:gridCol w="145422">
                  <a:extLst>
                    <a:ext uri="{9D8B030D-6E8A-4147-A177-3AD203B41FA5}">
                      <a16:colId xmlns:a16="http://schemas.microsoft.com/office/drawing/2014/main" val="1774833632"/>
                    </a:ext>
                  </a:extLst>
                </a:gridCol>
                <a:gridCol w="145422">
                  <a:extLst>
                    <a:ext uri="{9D8B030D-6E8A-4147-A177-3AD203B41FA5}">
                      <a16:colId xmlns:a16="http://schemas.microsoft.com/office/drawing/2014/main" val="3745108222"/>
                    </a:ext>
                  </a:extLst>
                </a:gridCol>
                <a:gridCol w="145422">
                  <a:extLst>
                    <a:ext uri="{9D8B030D-6E8A-4147-A177-3AD203B41FA5}">
                      <a16:colId xmlns:a16="http://schemas.microsoft.com/office/drawing/2014/main" val="521509817"/>
                    </a:ext>
                  </a:extLst>
                </a:gridCol>
                <a:gridCol w="145422">
                  <a:extLst>
                    <a:ext uri="{9D8B030D-6E8A-4147-A177-3AD203B41FA5}">
                      <a16:colId xmlns:a16="http://schemas.microsoft.com/office/drawing/2014/main" val="3149251249"/>
                    </a:ext>
                  </a:extLst>
                </a:gridCol>
                <a:gridCol w="145422">
                  <a:extLst>
                    <a:ext uri="{9D8B030D-6E8A-4147-A177-3AD203B41FA5}">
                      <a16:colId xmlns:a16="http://schemas.microsoft.com/office/drawing/2014/main" val="346578504"/>
                    </a:ext>
                  </a:extLst>
                </a:gridCol>
                <a:gridCol w="145422">
                  <a:extLst>
                    <a:ext uri="{9D8B030D-6E8A-4147-A177-3AD203B41FA5}">
                      <a16:colId xmlns:a16="http://schemas.microsoft.com/office/drawing/2014/main" val="3103513745"/>
                    </a:ext>
                  </a:extLst>
                </a:gridCol>
                <a:gridCol w="145422">
                  <a:extLst>
                    <a:ext uri="{9D8B030D-6E8A-4147-A177-3AD203B41FA5}">
                      <a16:colId xmlns:a16="http://schemas.microsoft.com/office/drawing/2014/main" val="3314424575"/>
                    </a:ext>
                  </a:extLst>
                </a:gridCol>
                <a:gridCol w="145422">
                  <a:extLst>
                    <a:ext uri="{9D8B030D-6E8A-4147-A177-3AD203B41FA5}">
                      <a16:colId xmlns:a16="http://schemas.microsoft.com/office/drawing/2014/main" val="2865690598"/>
                    </a:ext>
                  </a:extLst>
                </a:gridCol>
                <a:gridCol w="145422">
                  <a:extLst>
                    <a:ext uri="{9D8B030D-6E8A-4147-A177-3AD203B41FA5}">
                      <a16:colId xmlns:a16="http://schemas.microsoft.com/office/drawing/2014/main" val="3382423275"/>
                    </a:ext>
                  </a:extLst>
                </a:gridCol>
                <a:gridCol w="145422">
                  <a:extLst>
                    <a:ext uri="{9D8B030D-6E8A-4147-A177-3AD203B41FA5}">
                      <a16:colId xmlns:a16="http://schemas.microsoft.com/office/drawing/2014/main" val="3874603921"/>
                    </a:ext>
                  </a:extLst>
                </a:gridCol>
                <a:gridCol w="145422">
                  <a:extLst>
                    <a:ext uri="{9D8B030D-6E8A-4147-A177-3AD203B41FA5}">
                      <a16:colId xmlns:a16="http://schemas.microsoft.com/office/drawing/2014/main" val="46257817"/>
                    </a:ext>
                  </a:extLst>
                </a:gridCol>
                <a:gridCol w="145422">
                  <a:extLst>
                    <a:ext uri="{9D8B030D-6E8A-4147-A177-3AD203B41FA5}">
                      <a16:colId xmlns:a16="http://schemas.microsoft.com/office/drawing/2014/main" val="1210452555"/>
                    </a:ext>
                  </a:extLst>
                </a:gridCol>
                <a:gridCol w="145422">
                  <a:extLst>
                    <a:ext uri="{9D8B030D-6E8A-4147-A177-3AD203B41FA5}">
                      <a16:colId xmlns:a16="http://schemas.microsoft.com/office/drawing/2014/main" val="1457308307"/>
                    </a:ext>
                  </a:extLst>
                </a:gridCol>
                <a:gridCol w="145422">
                  <a:extLst>
                    <a:ext uri="{9D8B030D-6E8A-4147-A177-3AD203B41FA5}">
                      <a16:colId xmlns:a16="http://schemas.microsoft.com/office/drawing/2014/main" val="2661778955"/>
                    </a:ext>
                  </a:extLst>
                </a:gridCol>
                <a:gridCol w="145422">
                  <a:extLst>
                    <a:ext uri="{9D8B030D-6E8A-4147-A177-3AD203B41FA5}">
                      <a16:colId xmlns:a16="http://schemas.microsoft.com/office/drawing/2014/main" val="189581361"/>
                    </a:ext>
                  </a:extLst>
                </a:gridCol>
                <a:gridCol w="145422">
                  <a:extLst>
                    <a:ext uri="{9D8B030D-6E8A-4147-A177-3AD203B41FA5}">
                      <a16:colId xmlns:a16="http://schemas.microsoft.com/office/drawing/2014/main" val="2276618397"/>
                    </a:ext>
                  </a:extLst>
                </a:gridCol>
              </a:tblGrid>
              <a:tr h="145662">
                <a:tc>
                  <a:txBody>
                    <a:bodyPr/>
                    <a:lstStyle/>
                    <a:p>
                      <a:pPr algn="ctr" fontAlgn="ctr"/>
                      <a:r>
                        <a:rPr lang="fr-FR" sz="900" b="1" i="0" u="none" strike="noStrike" dirty="0">
                          <a:solidFill>
                            <a:srgbClr val="000000"/>
                          </a:solidFill>
                          <a:effectLst/>
                          <a:latin typeface="Calibri" panose="020F0502020204030204" pitchFamily="34" charset="0"/>
                        </a:rPr>
                        <a:t>Calendrier prévisionnel </a:t>
                      </a:r>
                    </a:p>
                  </a:txBody>
                  <a:tcPr marL="4536" marR="4536" marT="45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lgn="ctr" fontAlgn="ctr"/>
                      <a:r>
                        <a:rPr lang="fr-FR" sz="600" b="1" i="0" u="none" strike="noStrike">
                          <a:solidFill>
                            <a:srgbClr val="000000"/>
                          </a:solidFill>
                          <a:effectLst/>
                          <a:latin typeface="Calibri" panose="020F0502020204030204" pitchFamily="34" charset="0"/>
                        </a:rPr>
                        <a:t>2021</a:t>
                      </a:r>
                    </a:p>
                  </a:txBody>
                  <a:tcPr marL="4536" marR="4536" marT="45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gridSpan="12">
                  <a:txBody>
                    <a:bodyPr/>
                    <a:lstStyle/>
                    <a:p>
                      <a:pPr algn="ctr" fontAlgn="ctr"/>
                      <a:r>
                        <a:rPr lang="fr-FR" sz="600" b="1" i="0" u="none" strike="noStrike">
                          <a:solidFill>
                            <a:srgbClr val="000000"/>
                          </a:solidFill>
                          <a:effectLst/>
                          <a:latin typeface="Calibri" panose="020F0502020204030204" pitchFamily="34" charset="0"/>
                        </a:rPr>
                        <a:t>2022</a:t>
                      </a:r>
                    </a:p>
                  </a:txBody>
                  <a:tcPr marL="4536" marR="4536" marT="45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lnL w="12700" cap="flat" cmpd="sng" algn="ctr">
                      <a:solidFill>
                        <a:srgbClr val="000000"/>
                      </a:solidFill>
                      <a:prstDash val="solid"/>
                      <a:round/>
                      <a:headEnd type="none" w="med" len="med"/>
                      <a:tailEnd type="none" w="med" len="med"/>
                    </a:lnL>
                  </a:tcPr>
                </a:tc>
                <a:tc hMerge="1">
                  <a:txBody>
                    <a:bodyPr/>
                    <a:lstStyle/>
                    <a:p>
                      <a:endParaRPr lang="fr-FR"/>
                    </a:p>
                  </a:txBody>
                  <a:tcPr/>
                </a:tc>
                <a:tc gridSpan="12">
                  <a:txBody>
                    <a:bodyPr/>
                    <a:lstStyle/>
                    <a:p>
                      <a:pPr algn="ctr" fontAlgn="ctr"/>
                      <a:r>
                        <a:rPr lang="fr-FR" sz="600" b="1" i="0" u="none" strike="noStrike">
                          <a:solidFill>
                            <a:srgbClr val="000000"/>
                          </a:solidFill>
                          <a:effectLst/>
                          <a:latin typeface="Calibri" panose="020F0502020204030204" pitchFamily="34" charset="0"/>
                        </a:rPr>
                        <a:t>2023</a:t>
                      </a:r>
                    </a:p>
                  </a:txBody>
                  <a:tcPr marL="4536" marR="4536" marT="45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12">
                  <a:txBody>
                    <a:bodyPr/>
                    <a:lstStyle/>
                    <a:p>
                      <a:pPr algn="ctr" fontAlgn="ctr"/>
                      <a:r>
                        <a:rPr lang="fr-FR" sz="600" b="1" i="0" u="none" strike="noStrike">
                          <a:solidFill>
                            <a:srgbClr val="000000"/>
                          </a:solidFill>
                          <a:effectLst/>
                          <a:latin typeface="Calibri" panose="020F0502020204030204" pitchFamily="34" charset="0"/>
                        </a:rPr>
                        <a:t>2024</a:t>
                      </a:r>
                    </a:p>
                  </a:txBody>
                  <a:tcPr marL="4536" marR="4536" marT="45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12">
                  <a:txBody>
                    <a:bodyPr/>
                    <a:lstStyle/>
                    <a:p>
                      <a:pPr algn="ctr" fontAlgn="ctr"/>
                      <a:r>
                        <a:rPr lang="fr-FR" sz="600" b="1" i="0" u="none" strike="noStrike">
                          <a:solidFill>
                            <a:srgbClr val="000000"/>
                          </a:solidFill>
                          <a:effectLst/>
                          <a:latin typeface="Calibri" panose="020F0502020204030204" pitchFamily="34" charset="0"/>
                        </a:rPr>
                        <a:t>2025</a:t>
                      </a:r>
                    </a:p>
                  </a:txBody>
                  <a:tcPr marL="4536" marR="4536" marT="45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78257318"/>
                  </a:ext>
                </a:extLst>
              </a:tr>
              <a:tr h="153049">
                <a:tc>
                  <a:txBody>
                    <a:bodyPr/>
                    <a:lstStyle/>
                    <a:p>
                      <a:pPr algn="l" fontAlgn="b"/>
                      <a:r>
                        <a:rPr lang="fr-FR" sz="900" b="0" i="0" u="none" strike="noStrike" dirty="0">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fr-FR" sz="600" b="0" i="0" u="none" strike="noStrike">
                          <a:solidFill>
                            <a:srgbClr val="000000"/>
                          </a:solidFill>
                          <a:effectLst/>
                          <a:latin typeface="Calibri" panose="020F0502020204030204" pitchFamily="34" charset="0"/>
                        </a:rPr>
                        <a:t>11</a:t>
                      </a:r>
                    </a:p>
                  </a:txBody>
                  <a:tcPr marL="4536" marR="4536" marT="4536"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12</a:t>
                      </a:r>
                    </a:p>
                  </a:txBody>
                  <a:tcPr marL="4536" marR="4536" marT="4536"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1</a:t>
                      </a:r>
                    </a:p>
                  </a:txBody>
                  <a:tcPr marL="4536" marR="4536" marT="4536"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2</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3</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4</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5</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6</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7</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8</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9</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10</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11</a:t>
                      </a:r>
                    </a:p>
                  </a:txBody>
                  <a:tcPr marL="4536" marR="4536" marT="4536" marB="0" anchor="b">
                    <a:lnL>
                      <a:noFill/>
                    </a:lnL>
                    <a:lnR>
                      <a:noFill/>
                    </a:lnR>
                    <a:lnB>
                      <a:noFill/>
                    </a:lnB>
                  </a:tcPr>
                </a:tc>
                <a:tc>
                  <a:txBody>
                    <a:bodyPr/>
                    <a:lstStyle/>
                    <a:p>
                      <a:pPr algn="ctr" fontAlgn="b"/>
                      <a:r>
                        <a:rPr lang="fr-FR" sz="600" b="0" i="0" u="none" strike="noStrike">
                          <a:solidFill>
                            <a:srgbClr val="000000"/>
                          </a:solidFill>
                          <a:effectLst/>
                          <a:latin typeface="Calibri" panose="020F0502020204030204" pitchFamily="34" charset="0"/>
                        </a:rPr>
                        <a:t>12</a:t>
                      </a:r>
                    </a:p>
                  </a:txBody>
                  <a:tcPr marL="4536" marR="4536" marT="4536"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1</a:t>
                      </a:r>
                    </a:p>
                  </a:txBody>
                  <a:tcPr marL="4536" marR="4536" marT="4536"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2</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3</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4</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5</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6</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7</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8</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9</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10</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11</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12</a:t>
                      </a:r>
                    </a:p>
                  </a:txBody>
                  <a:tcPr marL="4536" marR="4536" marT="4536"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1</a:t>
                      </a:r>
                    </a:p>
                  </a:txBody>
                  <a:tcPr marL="4536" marR="4536" marT="4536"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2</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3</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4</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5</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6</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7</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8</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9</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10</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11</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12</a:t>
                      </a:r>
                    </a:p>
                  </a:txBody>
                  <a:tcPr marL="4536" marR="4536" marT="4536"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1</a:t>
                      </a:r>
                    </a:p>
                  </a:txBody>
                  <a:tcPr marL="4536" marR="4536" marT="4536"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2</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3</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4</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5</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6</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7</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8</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9</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10</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11</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effectLst/>
                          <a:latin typeface="Calibri" panose="020F0502020204030204" pitchFamily="34" charset="0"/>
                        </a:rPr>
                        <a:t>12</a:t>
                      </a:r>
                    </a:p>
                  </a:txBody>
                  <a:tcPr marL="4536" marR="4536" marT="4536"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5808803"/>
                  </a:ext>
                </a:extLst>
              </a:tr>
              <a:tr h="134274">
                <a:tc>
                  <a:txBody>
                    <a:bodyPr/>
                    <a:lstStyle/>
                    <a:p>
                      <a:pPr algn="ctr" fontAlgn="ctr"/>
                      <a:r>
                        <a:rPr lang="fr-FR" sz="900" b="1" i="0" u="none" strike="noStrike" dirty="0">
                          <a:solidFill>
                            <a:srgbClr val="000000"/>
                          </a:solidFill>
                          <a:effectLst/>
                          <a:latin typeface="Calibri" panose="020F0502020204030204" pitchFamily="34" charset="0"/>
                        </a:rPr>
                        <a:t>Notification</a:t>
                      </a:r>
                    </a:p>
                  </a:txBody>
                  <a:tcPr marL="4536" marR="4536" marT="45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4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15735444"/>
                  </a:ext>
                </a:extLst>
              </a:tr>
              <a:tr h="106000">
                <a:tc>
                  <a:txBody>
                    <a:bodyPr/>
                    <a:lstStyle/>
                    <a:p>
                      <a:pPr algn="ctr" fontAlgn="b"/>
                      <a:r>
                        <a:rPr lang="fr-FR" sz="700" b="0" i="0" u="none" strike="noStrike" dirty="0">
                          <a:solidFill>
                            <a:srgbClr val="000000"/>
                          </a:solidFill>
                          <a:effectLst/>
                          <a:latin typeface="Calibri" panose="020F0502020204030204" pitchFamily="34" charset="0"/>
                        </a:rPr>
                        <a:t>Notification du marché</a:t>
                      </a:r>
                    </a:p>
                  </a:txBody>
                  <a:tcPr marL="4536" marR="4536" marT="453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fr-FR" sz="500" b="1" i="0" u="none" strike="noStrike">
                          <a:solidFill>
                            <a:srgbClr val="000000"/>
                          </a:solidFill>
                          <a:effectLst/>
                          <a:latin typeface="Calibri" panose="020F0502020204030204" pitchFamily="34" charset="0"/>
                        </a:rPr>
                        <a:t>X</a:t>
                      </a:r>
                    </a:p>
                  </a:txBody>
                  <a:tcPr marL="4536" marR="4536" marT="4536" marB="0" anchor="ctr">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00472494"/>
                  </a:ext>
                </a:extLst>
              </a:tr>
              <a:tr h="134274">
                <a:tc>
                  <a:txBody>
                    <a:bodyPr/>
                    <a:lstStyle/>
                    <a:p>
                      <a:pPr algn="ctr" fontAlgn="ctr"/>
                      <a:r>
                        <a:rPr lang="fr-FR" sz="700" b="1" i="0" u="none" strike="noStrike" dirty="0">
                          <a:solidFill>
                            <a:srgbClr val="000000"/>
                          </a:solidFill>
                          <a:effectLst/>
                          <a:latin typeface="Calibri" panose="020F0502020204030204" pitchFamily="34" charset="0"/>
                        </a:rPr>
                        <a:t>Conception / Etudes</a:t>
                      </a:r>
                    </a:p>
                  </a:txBody>
                  <a:tcPr marL="4536" marR="4536" marT="45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gridSpan="15">
                  <a:txBody>
                    <a:bodyPr/>
                    <a:lstStyle/>
                    <a:p>
                      <a:pPr algn="ctr" fontAlgn="ctr"/>
                      <a:r>
                        <a:rPr lang="fr-FR" sz="700" b="1" i="0" u="none" strike="noStrike" dirty="0">
                          <a:solidFill>
                            <a:srgbClr val="000000"/>
                          </a:solidFill>
                          <a:effectLst/>
                          <a:latin typeface="Calibri" panose="020F0502020204030204" pitchFamily="34" charset="0"/>
                        </a:rPr>
                        <a:t>CONCEPTION</a:t>
                      </a:r>
                    </a:p>
                  </a:txBody>
                  <a:tcPr marL="4536" marR="4536" marT="4536" marB="0" anchor="ctr">
                    <a:lnL w="12700" cap="flat" cmpd="sng" algn="ctr">
                      <a:solidFill>
                        <a:srgbClr val="000000"/>
                      </a:solidFill>
                      <a:prstDash val="solid"/>
                      <a:round/>
                      <a:headEnd type="none" w="med" len="med"/>
                      <a:tailEnd type="none" w="med" len="med"/>
                    </a:lnL>
                    <a:lnR>
                      <a:noFill/>
                    </a:lnR>
                    <a:lnT>
                      <a:noFill/>
                    </a:lnT>
                    <a:lnB>
                      <a:noFill/>
                    </a:lnB>
                    <a:solidFill>
                      <a:srgbClr val="FFC0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lnL w="12700" cmpd="sng">
                      <a:noFill/>
                      <a:prstDash val="solid"/>
                    </a:lnL>
                    <a:lnT w="12700" cmpd="sng">
                      <a:noFill/>
                      <a:prstDash val="solid"/>
                    </a:lnT>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99890651"/>
                  </a:ext>
                </a:extLst>
              </a:tr>
              <a:tr h="106000">
                <a:tc>
                  <a:txBody>
                    <a:bodyPr/>
                    <a:lstStyle/>
                    <a:p>
                      <a:pPr algn="ctr" fontAlgn="b"/>
                      <a:r>
                        <a:rPr lang="fr-FR" sz="700" b="0" i="0" u="none" strike="noStrike" dirty="0">
                          <a:solidFill>
                            <a:srgbClr val="000000"/>
                          </a:solidFill>
                          <a:effectLst/>
                          <a:latin typeface="Calibri" panose="020F0502020204030204" pitchFamily="34" charset="0"/>
                        </a:rPr>
                        <a:t> BIM et APS y compris validation MOA</a:t>
                      </a:r>
                    </a:p>
                  </a:txBody>
                  <a:tcPr marL="4536" marR="4536" marT="453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pattFill prst="ltUpDiag">
                      <a:fgClr>
                        <a:srgbClr val="FFFFFF"/>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E7E6E6"/>
                      </a:bgClr>
                    </a:pattFill>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dirty="0">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00489813"/>
                  </a:ext>
                </a:extLst>
              </a:tr>
              <a:tr h="106000">
                <a:tc>
                  <a:txBody>
                    <a:bodyPr/>
                    <a:lstStyle/>
                    <a:p>
                      <a:pPr algn="ctr" fontAlgn="b"/>
                      <a:r>
                        <a:rPr lang="fr-FR" sz="700" b="0" i="0" u="none" strike="noStrike" dirty="0">
                          <a:solidFill>
                            <a:srgbClr val="000000"/>
                          </a:solidFill>
                          <a:effectLst/>
                          <a:latin typeface="Calibri" panose="020F0502020204030204" pitchFamily="34" charset="0"/>
                        </a:rPr>
                        <a:t>APD y compris validation MOA</a:t>
                      </a:r>
                    </a:p>
                  </a:txBody>
                  <a:tcPr marL="4536" marR="4536" marT="453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E7E6E6"/>
                      </a:bgClr>
                    </a:pattFill>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89187984"/>
                  </a:ext>
                </a:extLst>
              </a:tr>
              <a:tr h="106000">
                <a:tc>
                  <a:txBody>
                    <a:bodyPr/>
                    <a:lstStyle/>
                    <a:p>
                      <a:pPr algn="ctr" fontAlgn="b"/>
                      <a:r>
                        <a:rPr lang="fr-FR" sz="700" b="0" i="0" u="none" strike="noStrike" dirty="0">
                          <a:solidFill>
                            <a:srgbClr val="000000"/>
                          </a:solidFill>
                          <a:effectLst/>
                          <a:latin typeface="Calibri" panose="020F0502020204030204" pitchFamily="34" charset="0"/>
                        </a:rPr>
                        <a:t>PRO y compris validation MOA</a:t>
                      </a:r>
                    </a:p>
                  </a:txBody>
                  <a:tcPr marL="4536" marR="4536" marT="453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E7E6E6"/>
                      </a:bgClr>
                    </a:pattFill>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36032033"/>
                  </a:ext>
                </a:extLst>
              </a:tr>
              <a:tr h="106000">
                <a:tc>
                  <a:txBody>
                    <a:bodyPr/>
                    <a:lstStyle/>
                    <a:p>
                      <a:pPr algn="ctr" fontAlgn="b"/>
                      <a:r>
                        <a:rPr lang="fr-FR" sz="700" b="0" i="0" u="none" strike="noStrike" dirty="0">
                          <a:solidFill>
                            <a:srgbClr val="000000"/>
                          </a:solidFill>
                          <a:effectLst/>
                          <a:latin typeface="Calibri" panose="020F0502020204030204" pitchFamily="34" charset="0"/>
                        </a:rPr>
                        <a:t>Autorisations d'urbanisme </a:t>
                      </a:r>
                    </a:p>
                  </a:txBody>
                  <a:tcPr marL="4536" marR="4536" marT="453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pattFill prst="ltUpDiag">
                      <a:fgClr>
                        <a:srgbClr val="FF0000"/>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0000"/>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0000"/>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0000"/>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0000"/>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0000"/>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0000"/>
                      </a:fgClr>
                      <a:bgClr>
                        <a:srgbClr val="FFC000"/>
                      </a:bgClr>
                    </a:pattFill>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dirty="0">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dirty="0">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3122823"/>
                  </a:ext>
                </a:extLst>
              </a:tr>
              <a:tr h="106000">
                <a:tc>
                  <a:txBody>
                    <a:bodyPr/>
                    <a:lstStyle/>
                    <a:p>
                      <a:pPr algn="ctr" fontAlgn="b"/>
                      <a:r>
                        <a:rPr lang="fr-FR" sz="700" b="0" i="0" u="none" strike="noStrike" dirty="0">
                          <a:solidFill>
                            <a:srgbClr val="000000"/>
                          </a:solidFill>
                          <a:effectLst/>
                          <a:latin typeface="Calibri" panose="020F0502020204030204" pitchFamily="34" charset="0"/>
                        </a:rPr>
                        <a:t>Instruction autorisation d'urbanisme</a:t>
                      </a:r>
                    </a:p>
                  </a:txBody>
                  <a:tcPr marL="4536" marR="4536" marT="453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ctr" fontAlgn="ctr"/>
                      <a:r>
                        <a:rPr lang="fr-FR" sz="800" b="1" i="0" u="none" strike="noStrike" dirty="0">
                          <a:solidFill>
                            <a:srgbClr val="000000"/>
                          </a:solidFill>
                          <a:effectLst/>
                          <a:latin typeface="Calibri" panose="020F0502020204030204" pitchFamily="34" charset="0"/>
                        </a:rPr>
                        <a:t>X</a:t>
                      </a:r>
                    </a:p>
                  </a:txBody>
                  <a:tcPr marL="4536" marR="4536" marT="4536" marB="0" anchor="ctr">
                    <a:lnL>
                      <a:noFill/>
                    </a:lnL>
                    <a:lnR>
                      <a:noFill/>
                    </a:lnR>
                    <a:lnT>
                      <a:noFill/>
                    </a:lnT>
                    <a:lnB>
                      <a:noFill/>
                    </a:lnB>
                    <a:pattFill prst="ltUpDiag">
                      <a:fgClr>
                        <a:srgbClr val="FF0000"/>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0000"/>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0000"/>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0000"/>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0000"/>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0000"/>
                      </a:fgClr>
                      <a:bgClr>
                        <a:srgbClr val="FFC000"/>
                      </a:bgClr>
                    </a:pattFill>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50011311"/>
                  </a:ext>
                </a:extLst>
              </a:tr>
              <a:tr h="106000">
                <a:tc>
                  <a:txBody>
                    <a:bodyPr/>
                    <a:lstStyle/>
                    <a:p>
                      <a:pPr algn="ctr" fontAlgn="b"/>
                      <a:r>
                        <a:rPr lang="fr-FR" sz="700" b="0" i="0" u="none" strike="noStrike" dirty="0">
                          <a:solidFill>
                            <a:srgbClr val="000000"/>
                          </a:solidFill>
                          <a:effectLst/>
                          <a:latin typeface="Calibri" panose="020F0502020204030204" pitchFamily="34" charset="0"/>
                        </a:rPr>
                        <a:t>Délais de recours des tiers</a:t>
                      </a:r>
                    </a:p>
                  </a:txBody>
                  <a:tcPr marL="4536" marR="4536" marT="453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0000"/>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0000"/>
                      </a:fgClr>
                      <a:bgClr>
                        <a:srgbClr val="FFC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0000"/>
                      </a:fgClr>
                      <a:bgClr>
                        <a:srgbClr val="FFC000"/>
                      </a:bgClr>
                    </a:pattFill>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dirty="0">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45170451"/>
                  </a:ext>
                </a:extLst>
              </a:tr>
              <a:tr h="106000">
                <a:tc>
                  <a:txBody>
                    <a:bodyPr/>
                    <a:lstStyle/>
                    <a:p>
                      <a:pPr algn="l" fontAlgn="b"/>
                      <a:r>
                        <a:rPr lang="fr-FR" sz="700" b="0" i="0" u="none" strike="noStrike" dirty="0">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74894777"/>
                  </a:ext>
                </a:extLst>
              </a:tr>
              <a:tr h="134274">
                <a:tc>
                  <a:txBody>
                    <a:bodyPr/>
                    <a:lstStyle/>
                    <a:p>
                      <a:pPr algn="ctr" fontAlgn="ctr"/>
                      <a:r>
                        <a:rPr lang="fr-FR" sz="900" b="1" i="0" u="none" strike="noStrike" dirty="0">
                          <a:solidFill>
                            <a:srgbClr val="000000"/>
                          </a:solidFill>
                          <a:effectLst/>
                          <a:latin typeface="Calibri" panose="020F0502020204030204" pitchFamily="34" charset="0"/>
                        </a:rPr>
                        <a:t>Réalisation / travaux</a:t>
                      </a:r>
                    </a:p>
                  </a:txBody>
                  <a:tcPr marL="4536" marR="4536" marT="45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gridSpan="25">
                  <a:txBody>
                    <a:bodyPr/>
                    <a:lstStyle/>
                    <a:p>
                      <a:pPr algn="ctr" fontAlgn="ctr"/>
                      <a:r>
                        <a:rPr lang="fr-FR" sz="700" b="1" i="0" u="none" strike="noStrike" dirty="0">
                          <a:solidFill>
                            <a:srgbClr val="000000"/>
                          </a:solidFill>
                          <a:effectLst/>
                          <a:latin typeface="Calibri" panose="020F0502020204030204" pitchFamily="34" charset="0"/>
                        </a:rPr>
                        <a:t>REALISATION</a:t>
                      </a:r>
                    </a:p>
                  </a:txBody>
                  <a:tcPr marL="4536" marR="4536" marT="4536" marB="0" anchor="ctr">
                    <a:lnL>
                      <a:noFill/>
                    </a:lnL>
                    <a:lnR w="12700" cap="flat" cmpd="sng" algn="ctr">
                      <a:solidFill>
                        <a:srgbClr val="000000"/>
                      </a:solidFill>
                      <a:prstDash val="solid"/>
                      <a:round/>
                      <a:headEnd type="none" w="med" len="med"/>
                      <a:tailEnd type="none" w="med" len="med"/>
                    </a:lnR>
                    <a:lnT>
                      <a:noFill/>
                    </a:lnT>
                    <a:lnB>
                      <a:noFill/>
                    </a:lnB>
                    <a:solidFill>
                      <a:srgbClr val="C000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43732164"/>
                  </a:ext>
                </a:extLst>
              </a:tr>
              <a:tr h="106000">
                <a:tc>
                  <a:txBody>
                    <a:bodyPr/>
                    <a:lstStyle/>
                    <a:p>
                      <a:pPr algn="l" fontAlgn="b"/>
                      <a:r>
                        <a:rPr lang="fr-FR" sz="7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dirty="0">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dirty="0">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727652"/>
                  </a:ext>
                </a:extLst>
              </a:tr>
              <a:tr h="106000">
                <a:tc>
                  <a:txBody>
                    <a:bodyPr/>
                    <a:lstStyle/>
                    <a:p>
                      <a:pPr algn="ctr" fontAlgn="b"/>
                      <a:r>
                        <a:rPr lang="fr-FR" sz="700" b="0" i="0" u="none" strike="noStrike">
                          <a:solidFill>
                            <a:srgbClr val="000000"/>
                          </a:solidFill>
                          <a:effectLst/>
                          <a:latin typeface="Calibri" panose="020F0502020204030204" pitchFamily="34" charset="0"/>
                        </a:rPr>
                        <a:t>Préparation, curage et dépollution</a:t>
                      </a:r>
                    </a:p>
                  </a:txBody>
                  <a:tcPr marL="4536" marR="4536" marT="453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dirty="0">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61355540"/>
                  </a:ext>
                </a:extLst>
              </a:tr>
              <a:tr h="106000">
                <a:tc>
                  <a:txBody>
                    <a:bodyPr/>
                    <a:lstStyle/>
                    <a:p>
                      <a:pPr algn="l" fontAlgn="b"/>
                      <a:r>
                        <a:rPr lang="fr-FR" sz="700" b="0" i="0" u="none" strike="noStrike" dirty="0">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03428844"/>
                  </a:ext>
                </a:extLst>
              </a:tr>
              <a:tr h="106000">
                <a:tc>
                  <a:txBody>
                    <a:bodyPr/>
                    <a:lstStyle/>
                    <a:p>
                      <a:pPr algn="ctr" fontAlgn="b"/>
                      <a:r>
                        <a:rPr lang="fr-FR" sz="700" b="0" i="0" u="none" strike="noStrike" dirty="0">
                          <a:solidFill>
                            <a:srgbClr val="000000"/>
                          </a:solidFill>
                          <a:effectLst/>
                          <a:latin typeface="Calibri" panose="020F0502020204030204" pitchFamily="34" charset="0"/>
                        </a:rPr>
                        <a:t>Démolition et travaux</a:t>
                      </a:r>
                    </a:p>
                  </a:txBody>
                  <a:tcPr marL="4536" marR="4536" marT="453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04329588"/>
                  </a:ext>
                </a:extLst>
              </a:tr>
              <a:tr h="106000">
                <a:tc>
                  <a:txBody>
                    <a:bodyPr/>
                    <a:lstStyle/>
                    <a:p>
                      <a:pPr algn="l" fontAlgn="ctr"/>
                      <a:r>
                        <a:rPr lang="fr-FR" sz="700" b="1" i="0" u="none" strike="noStrike" dirty="0">
                          <a:solidFill>
                            <a:srgbClr val="000000"/>
                          </a:solidFill>
                          <a:effectLst/>
                          <a:latin typeface="Calibri" panose="020F0502020204030204" pitchFamily="34" charset="0"/>
                        </a:rPr>
                        <a:t> </a:t>
                      </a:r>
                    </a:p>
                  </a:txBody>
                  <a:tcPr marL="4536" marR="4536" marT="45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13743889"/>
                  </a:ext>
                </a:extLst>
              </a:tr>
              <a:tr h="106000">
                <a:tc>
                  <a:txBody>
                    <a:bodyPr/>
                    <a:lstStyle/>
                    <a:p>
                      <a:pPr algn="ctr" fontAlgn="b"/>
                      <a:r>
                        <a:rPr lang="fr-FR" sz="700" b="0" i="0" u="none" strike="noStrike" dirty="0">
                          <a:solidFill>
                            <a:srgbClr val="000000"/>
                          </a:solidFill>
                          <a:effectLst/>
                          <a:latin typeface="Calibri" panose="020F0502020204030204" pitchFamily="34" charset="0"/>
                        </a:rPr>
                        <a:t>Opérations préalables à la réception</a:t>
                      </a:r>
                    </a:p>
                  </a:txBody>
                  <a:tcPr marL="4536" marR="4536" marT="453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pattFill prst="ltUpDiag">
                      <a:fgClr>
                        <a:srgbClr val="FFFFFF"/>
                      </a:fgClr>
                      <a:bgClr>
                        <a:srgbClr val="C00000"/>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55034181"/>
                  </a:ext>
                </a:extLst>
              </a:tr>
              <a:tr h="106000">
                <a:tc>
                  <a:txBody>
                    <a:bodyPr/>
                    <a:lstStyle/>
                    <a:p>
                      <a:pPr algn="l" fontAlgn="ctr"/>
                      <a:r>
                        <a:rPr lang="fr-FR" sz="600" b="1" i="0" u="none" strike="noStrike">
                          <a:solidFill>
                            <a:srgbClr val="000000"/>
                          </a:solidFill>
                          <a:effectLst/>
                          <a:latin typeface="Calibri" panose="020F0502020204030204" pitchFamily="34" charset="0"/>
                        </a:rPr>
                        <a:t> </a:t>
                      </a:r>
                    </a:p>
                  </a:txBody>
                  <a:tcPr marL="4536" marR="4536" marT="45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99114269"/>
                  </a:ext>
                </a:extLst>
              </a:tr>
              <a:tr h="134274">
                <a:tc>
                  <a:txBody>
                    <a:bodyPr/>
                    <a:lstStyle/>
                    <a:p>
                      <a:pPr algn="ctr" fontAlgn="ctr"/>
                      <a:r>
                        <a:rPr lang="fr-FR" sz="900" b="1" i="0" u="none" strike="noStrike" dirty="0">
                          <a:solidFill>
                            <a:srgbClr val="000000"/>
                          </a:solidFill>
                          <a:effectLst/>
                          <a:latin typeface="Calibri" panose="020F0502020204030204" pitchFamily="34" charset="0"/>
                        </a:rPr>
                        <a:t>Réception / GPA</a:t>
                      </a:r>
                    </a:p>
                  </a:txBody>
                  <a:tcPr marL="4536" marR="4536" marT="45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gridSpan="12">
                  <a:txBody>
                    <a:bodyPr/>
                    <a:lstStyle/>
                    <a:p>
                      <a:pPr algn="ctr" fontAlgn="ctr"/>
                      <a:r>
                        <a:rPr lang="fr-FR" sz="700" b="1" i="0" u="none" strike="noStrike" dirty="0">
                          <a:solidFill>
                            <a:srgbClr val="000000"/>
                          </a:solidFill>
                          <a:effectLst/>
                          <a:latin typeface="Calibri" panose="020F0502020204030204" pitchFamily="34" charset="0"/>
                        </a:rPr>
                        <a:t>RECEPTION - GPA</a:t>
                      </a:r>
                    </a:p>
                  </a:txBody>
                  <a:tcPr marL="4536" marR="4536" marT="45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0CECE"/>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802781"/>
                  </a:ext>
                </a:extLst>
              </a:tr>
              <a:tr h="106000">
                <a:tc>
                  <a:txBody>
                    <a:bodyPr/>
                    <a:lstStyle/>
                    <a:p>
                      <a:pPr algn="l" fontAlgn="ctr"/>
                      <a:r>
                        <a:rPr lang="fr-FR" sz="600" b="1" i="0" u="none" strike="noStrike">
                          <a:solidFill>
                            <a:srgbClr val="000000"/>
                          </a:solidFill>
                          <a:effectLst/>
                          <a:latin typeface="Calibri" panose="020F0502020204030204" pitchFamily="34" charset="0"/>
                        </a:rPr>
                        <a:t> </a:t>
                      </a:r>
                    </a:p>
                  </a:txBody>
                  <a:tcPr marL="4536" marR="4536" marT="45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37619736"/>
                  </a:ext>
                </a:extLst>
              </a:tr>
              <a:tr h="106000">
                <a:tc>
                  <a:txBody>
                    <a:bodyPr/>
                    <a:lstStyle/>
                    <a:p>
                      <a:pPr algn="ctr" fontAlgn="b"/>
                      <a:r>
                        <a:rPr lang="fr-FR" sz="600" b="0" i="0" u="none" strike="noStrike">
                          <a:solidFill>
                            <a:srgbClr val="000000"/>
                          </a:solidFill>
                          <a:effectLst/>
                          <a:latin typeface="Calibri" panose="020F0502020204030204" pitchFamily="34" charset="0"/>
                        </a:rPr>
                        <a:t>Réception et démarrage de l'exploitation</a:t>
                      </a:r>
                    </a:p>
                  </a:txBody>
                  <a:tcPr marL="4536" marR="4536" marT="453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800" b="1" i="0" u="none" strike="noStrike" dirty="0">
                          <a:solidFill>
                            <a:srgbClr val="000000"/>
                          </a:solidFill>
                          <a:effectLst/>
                          <a:latin typeface="Calibri" panose="020F0502020204030204" pitchFamily="34" charset="0"/>
                        </a:rPr>
                        <a:t>X</a:t>
                      </a:r>
                    </a:p>
                  </a:txBody>
                  <a:tcPr marL="4536" marR="4536" marT="4536" marB="0" anchor="ctr">
                    <a:lnL w="12700" cap="flat" cmpd="sng" algn="ctr">
                      <a:solidFill>
                        <a:srgbClr val="000000"/>
                      </a:solidFill>
                      <a:prstDash val="solid"/>
                      <a:round/>
                      <a:headEnd type="none" w="med" len="med"/>
                      <a:tailEnd type="none" w="med" len="med"/>
                    </a:lnL>
                    <a:lnR>
                      <a:noFill/>
                    </a:lnR>
                    <a:lnT>
                      <a:noFill/>
                    </a:lnT>
                    <a:lnB>
                      <a:noFill/>
                    </a:lnB>
                    <a:solidFill>
                      <a:srgbClr val="D0CECE"/>
                    </a:solidFill>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38600052"/>
                  </a:ext>
                </a:extLst>
              </a:tr>
              <a:tr h="106000">
                <a:tc>
                  <a:txBody>
                    <a:bodyPr/>
                    <a:lstStyle/>
                    <a:p>
                      <a:pPr algn="l" fontAlgn="ctr"/>
                      <a:r>
                        <a:rPr lang="fr-FR" sz="600" b="1" i="0" u="none" strike="noStrike">
                          <a:solidFill>
                            <a:srgbClr val="000000"/>
                          </a:solidFill>
                          <a:effectLst/>
                          <a:latin typeface="Calibri" panose="020F0502020204030204" pitchFamily="34" charset="0"/>
                        </a:rPr>
                        <a:t> </a:t>
                      </a:r>
                    </a:p>
                  </a:txBody>
                  <a:tcPr marL="4536" marR="4536" marT="45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43490955"/>
                  </a:ext>
                </a:extLst>
              </a:tr>
              <a:tr h="106000">
                <a:tc>
                  <a:txBody>
                    <a:bodyPr/>
                    <a:lstStyle/>
                    <a:p>
                      <a:pPr algn="ctr" fontAlgn="b"/>
                      <a:r>
                        <a:rPr lang="fr-FR" sz="600" b="0" i="0" u="none" strike="noStrike" dirty="0">
                          <a:solidFill>
                            <a:srgbClr val="000000"/>
                          </a:solidFill>
                          <a:effectLst/>
                          <a:latin typeface="Calibri" panose="020F0502020204030204" pitchFamily="34" charset="0"/>
                        </a:rPr>
                        <a:t>Garantie de parfait achèvement (12 mois)</a:t>
                      </a:r>
                    </a:p>
                  </a:txBody>
                  <a:tcPr marL="4536" marR="4536" marT="453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pattFill prst="ltUpDiag">
                      <a:fgClr>
                        <a:srgbClr val="FFFFFF"/>
                      </a:fgClr>
                      <a:bgClr>
                        <a:srgbClr val="D0CECE"/>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D0CECE"/>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D0CECE"/>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D0CECE"/>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D0CECE"/>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D0CECE"/>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D0CECE"/>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D0CECE"/>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D0CECE"/>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D0CECE"/>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D0CECE"/>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pattFill prst="ltUpDiag">
                      <a:fgClr>
                        <a:srgbClr val="FFFFFF"/>
                      </a:fgClr>
                      <a:bgClr>
                        <a:srgbClr val="D0CECE"/>
                      </a:bgClr>
                    </a:pattFill>
                  </a:tcPr>
                </a:tc>
                <a:extLst>
                  <a:ext uri="{0D108BD9-81ED-4DB2-BD59-A6C34878D82A}">
                    <a16:rowId xmlns:a16="http://schemas.microsoft.com/office/drawing/2014/main" val="2170701818"/>
                  </a:ext>
                </a:extLst>
              </a:tr>
              <a:tr h="106000">
                <a:tc>
                  <a:txBody>
                    <a:bodyPr/>
                    <a:lstStyle/>
                    <a:p>
                      <a:pPr algn="l" fontAlgn="ctr"/>
                      <a:r>
                        <a:rPr lang="fr-FR" sz="600" b="1" i="0" u="none" strike="noStrike">
                          <a:solidFill>
                            <a:srgbClr val="000000"/>
                          </a:solidFill>
                          <a:effectLst/>
                          <a:latin typeface="Calibri" panose="020F0502020204030204" pitchFamily="34" charset="0"/>
                        </a:rPr>
                        <a:t> </a:t>
                      </a:r>
                    </a:p>
                  </a:txBody>
                  <a:tcPr marL="4536" marR="4536" marT="45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69846203"/>
                  </a:ext>
                </a:extLst>
              </a:tr>
              <a:tr h="134274">
                <a:tc>
                  <a:txBody>
                    <a:bodyPr/>
                    <a:lstStyle/>
                    <a:p>
                      <a:pPr algn="ctr" fontAlgn="ctr"/>
                      <a:r>
                        <a:rPr lang="fr-FR" sz="900" b="1" i="0" u="none" strike="noStrike" dirty="0">
                          <a:solidFill>
                            <a:srgbClr val="000000"/>
                          </a:solidFill>
                          <a:effectLst/>
                          <a:latin typeface="Calibri" panose="020F0502020204030204" pitchFamily="34" charset="0"/>
                        </a:rPr>
                        <a:t>Cloisonnement inter bureaux</a:t>
                      </a:r>
                    </a:p>
                  </a:txBody>
                  <a:tcPr marL="4536" marR="4536" marT="45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gridSpan="22">
                  <a:txBody>
                    <a:bodyPr/>
                    <a:lstStyle/>
                    <a:p>
                      <a:pPr algn="ctr" fontAlgn="b"/>
                      <a:r>
                        <a:rPr lang="fr-FR" sz="700" b="1" i="0" u="none" strike="noStrike" dirty="0">
                          <a:solidFill>
                            <a:srgbClr val="000000"/>
                          </a:solidFill>
                          <a:effectLst/>
                          <a:latin typeface="Calibri" panose="020F0502020204030204" pitchFamily="34" charset="0"/>
                        </a:rPr>
                        <a:t>CLOISONNEMENT</a:t>
                      </a:r>
                    </a:p>
                  </a:txBody>
                  <a:tcPr marL="4536" marR="4536" marT="4536" marB="0" anchor="ctr">
                    <a:lnL>
                      <a:noFill/>
                    </a:lnL>
                    <a:lnR>
                      <a:noFill/>
                    </a:lnR>
                    <a:lnT>
                      <a:noFill/>
                    </a:lnT>
                    <a:lnB>
                      <a:noFill/>
                    </a:lnB>
                    <a:solidFill>
                      <a:srgbClr val="5B9BD5"/>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extLst>
                  <a:ext uri="{0D108BD9-81ED-4DB2-BD59-A6C34878D82A}">
                    <a16:rowId xmlns:a16="http://schemas.microsoft.com/office/drawing/2014/main" val="548785606"/>
                  </a:ext>
                </a:extLst>
              </a:tr>
              <a:tr h="106000">
                <a:tc>
                  <a:txBody>
                    <a:bodyPr/>
                    <a:lstStyle/>
                    <a:p>
                      <a:pPr algn="l" fontAlgn="ctr"/>
                      <a:r>
                        <a:rPr lang="fr-FR" sz="700" b="1" i="0" u="none" strike="noStrike">
                          <a:solidFill>
                            <a:srgbClr val="000000"/>
                          </a:solidFill>
                          <a:effectLst/>
                          <a:latin typeface="Calibri" panose="020F0502020204030204" pitchFamily="34" charset="0"/>
                        </a:rPr>
                        <a:t> </a:t>
                      </a:r>
                    </a:p>
                  </a:txBody>
                  <a:tcPr marL="4536" marR="4536" marT="45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77370068"/>
                  </a:ext>
                </a:extLst>
              </a:tr>
              <a:tr h="106000">
                <a:tc>
                  <a:txBody>
                    <a:bodyPr/>
                    <a:lstStyle/>
                    <a:p>
                      <a:pPr algn="ctr" fontAlgn="b"/>
                      <a:r>
                        <a:rPr lang="fr-FR" sz="700" b="0" i="0" u="none" strike="noStrike" dirty="0">
                          <a:solidFill>
                            <a:srgbClr val="000000"/>
                          </a:solidFill>
                          <a:effectLst/>
                          <a:latin typeface="Calibri" panose="020F0502020204030204" pitchFamily="34" charset="0"/>
                        </a:rPr>
                        <a:t>Définition du cloisonnement*</a:t>
                      </a:r>
                    </a:p>
                  </a:txBody>
                  <a:tcPr marL="4536" marR="4536" marT="453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pattFill prst="ltUpDiag">
                      <a:fgClr>
                        <a:srgbClr val="FFFFFF"/>
                      </a:fgClr>
                      <a:bgClr>
                        <a:srgbClr val="5B9BD5"/>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5B9BD5"/>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5B9BD5"/>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5B9BD5"/>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5B9BD5"/>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5B9BD5"/>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5B9BD5"/>
                      </a:bgClr>
                    </a:pattFill>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64068212"/>
                  </a:ext>
                </a:extLst>
              </a:tr>
              <a:tr h="106000">
                <a:tc>
                  <a:txBody>
                    <a:bodyPr/>
                    <a:lstStyle/>
                    <a:p>
                      <a:pPr algn="l" fontAlgn="ctr"/>
                      <a:r>
                        <a:rPr lang="fr-FR" sz="700" b="1" i="0" u="none" strike="noStrike">
                          <a:solidFill>
                            <a:srgbClr val="000000"/>
                          </a:solidFill>
                          <a:effectLst/>
                          <a:latin typeface="Calibri" panose="020F0502020204030204" pitchFamily="34" charset="0"/>
                        </a:rPr>
                        <a:t> </a:t>
                      </a:r>
                    </a:p>
                  </a:txBody>
                  <a:tcPr marL="4536" marR="4536" marT="45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56617894"/>
                  </a:ext>
                </a:extLst>
              </a:tr>
              <a:tr h="106000">
                <a:tc>
                  <a:txBody>
                    <a:bodyPr/>
                    <a:lstStyle/>
                    <a:p>
                      <a:pPr algn="ctr" fontAlgn="b"/>
                      <a:r>
                        <a:rPr lang="fr-FR" sz="700" b="0" i="0" u="none" strike="noStrike">
                          <a:solidFill>
                            <a:srgbClr val="000000"/>
                          </a:solidFill>
                          <a:effectLst/>
                          <a:latin typeface="Calibri" panose="020F0502020204030204" pitchFamily="34" charset="0"/>
                        </a:rPr>
                        <a:t>Bon de commande cloisons</a:t>
                      </a:r>
                    </a:p>
                  </a:txBody>
                  <a:tcPr marL="4536" marR="4536" marT="453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ctr" fontAlgn="ctr"/>
                      <a:r>
                        <a:rPr lang="fr-FR" sz="800" b="1" i="0" u="none" strike="noStrike" dirty="0">
                          <a:solidFill>
                            <a:srgbClr val="000000"/>
                          </a:solidFill>
                          <a:effectLst/>
                          <a:latin typeface="Calibri" panose="020F0502020204030204" pitchFamily="34" charset="0"/>
                        </a:rPr>
                        <a:t>X</a:t>
                      </a:r>
                    </a:p>
                  </a:txBody>
                  <a:tcPr marL="4536" marR="4536" marT="4536" marB="0" anchor="ctr">
                    <a:lnL>
                      <a:noFill/>
                    </a:lnL>
                    <a:lnR>
                      <a:noFill/>
                    </a:lnR>
                    <a:lnT>
                      <a:noFill/>
                    </a:lnT>
                    <a:lnB>
                      <a:noFill/>
                    </a:lnB>
                    <a:pattFill prst="ltUpDiag">
                      <a:fgClr>
                        <a:srgbClr val="FFFFFF"/>
                      </a:fgClr>
                      <a:bgClr>
                        <a:srgbClr val="5B9BD5"/>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5B9BD5"/>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5B9BD5"/>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5B9BD5"/>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pattFill prst="ltUpDiag">
                      <a:fgClr>
                        <a:srgbClr val="FFFFFF"/>
                      </a:fgClr>
                      <a:bgClr>
                        <a:srgbClr val="5B9BD5"/>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pattFill prst="ltUpDiag">
                      <a:fgClr>
                        <a:srgbClr val="FFFFFF"/>
                      </a:fgClr>
                      <a:bgClr>
                        <a:srgbClr val="5B9BD5"/>
                      </a:bgClr>
                    </a:pattFill>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02820605"/>
                  </a:ext>
                </a:extLst>
              </a:tr>
              <a:tr h="106000">
                <a:tc>
                  <a:txBody>
                    <a:bodyPr/>
                    <a:lstStyle/>
                    <a:p>
                      <a:pPr algn="l" fontAlgn="ctr"/>
                      <a:r>
                        <a:rPr lang="fr-FR" sz="700" b="1" i="0" u="none" strike="noStrike">
                          <a:solidFill>
                            <a:srgbClr val="000000"/>
                          </a:solidFill>
                          <a:effectLst/>
                          <a:latin typeface="Calibri" panose="020F0502020204030204" pitchFamily="34" charset="0"/>
                        </a:rPr>
                        <a:t> </a:t>
                      </a:r>
                    </a:p>
                  </a:txBody>
                  <a:tcPr marL="4536" marR="4536" marT="45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3654607"/>
                  </a:ext>
                </a:extLst>
              </a:tr>
              <a:tr h="106000">
                <a:tc>
                  <a:txBody>
                    <a:bodyPr/>
                    <a:lstStyle/>
                    <a:p>
                      <a:pPr algn="ctr" fontAlgn="b"/>
                      <a:r>
                        <a:rPr lang="fr-FR" sz="700" b="0" i="0" u="none" strike="noStrike">
                          <a:solidFill>
                            <a:srgbClr val="000000"/>
                          </a:solidFill>
                          <a:effectLst/>
                          <a:latin typeface="Calibri" panose="020F0502020204030204" pitchFamily="34" charset="0"/>
                        </a:rPr>
                        <a:t>Travaux cloisons inter bureau*</a:t>
                      </a:r>
                    </a:p>
                  </a:txBody>
                  <a:tcPr marL="4536" marR="4536" marT="453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5B9BD5"/>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5B9BD5"/>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5B9BD5"/>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5B9BD5"/>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5B9BD5"/>
                      </a:bgClr>
                    </a:pattFill>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a:noFill/>
                    </a:lnB>
                    <a:pattFill prst="ltUpDiag">
                      <a:fgClr>
                        <a:srgbClr val="FFFFFF"/>
                      </a:fgClr>
                      <a:bgClr>
                        <a:srgbClr val="5B9BD5"/>
                      </a:bgClr>
                    </a:pattFill>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97058058"/>
                  </a:ext>
                </a:extLst>
              </a:tr>
              <a:tr h="106000">
                <a:tc>
                  <a:txBody>
                    <a:bodyPr/>
                    <a:lstStyle/>
                    <a:p>
                      <a:pPr algn="ctr" fontAlgn="b"/>
                      <a:r>
                        <a:rPr lang="fr-FR" sz="700" b="0" i="0" u="none" strike="noStrike" dirty="0">
                          <a:solidFill>
                            <a:srgbClr val="000000"/>
                          </a:solidFill>
                          <a:effectLst/>
                          <a:latin typeface="Calibri" panose="020F0502020204030204" pitchFamily="34" charset="0"/>
                        </a:rPr>
                        <a:t>Emménagement </a:t>
                      </a:r>
                    </a:p>
                  </a:txBody>
                  <a:tcPr marL="4536" marR="4536" marT="453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ctr" fontAlgn="ctr"/>
                      <a:r>
                        <a:rPr lang="fr-FR" sz="800" b="1" i="0" u="none" strike="noStrike" dirty="0">
                          <a:solidFill>
                            <a:srgbClr val="000000"/>
                          </a:solidFill>
                          <a:effectLst/>
                          <a:latin typeface="Calibri" panose="020F0502020204030204" pitchFamily="34" charset="0"/>
                        </a:rPr>
                        <a:t>X</a:t>
                      </a:r>
                    </a:p>
                  </a:txBody>
                  <a:tcPr marL="4536" marR="4536" marT="4536" marB="0" anchor="ctr">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a:noFill/>
                    </a:lnT>
                    <a:lnB>
                      <a:noFill/>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47174672"/>
                  </a:ext>
                </a:extLst>
              </a:tr>
              <a:tr h="106000">
                <a:tc>
                  <a:txBody>
                    <a:bodyPr/>
                    <a:lstStyle/>
                    <a:p>
                      <a:pPr algn="l" fontAlgn="ctr"/>
                      <a:r>
                        <a:rPr lang="fr-FR" sz="600" b="1" i="0" u="none" strike="noStrike">
                          <a:solidFill>
                            <a:srgbClr val="000000"/>
                          </a:solidFill>
                          <a:effectLst/>
                          <a:latin typeface="Calibri" panose="020F0502020204030204" pitchFamily="34" charset="0"/>
                        </a:rPr>
                        <a:t> </a:t>
                      </a:r>
                    </a:p>
                  </a:txBody>
                  <a:tcPr marL="4536" marR="4536" marT="45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libri" panose="020F0502020204030204" pitchFamily="34" charset="0"/>
                        </a:rPr>
                        <a:t> </a:t>
                      </a:r>
                    </a:p>
                  </a:txBody>
                  <a:tcPr marL="4536" marR="4536" marT="4536"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7240181"/>
                  </a:ext>
                </a:extLst>
              </a:tr>
              <a:tr h="105214">
                <a:tc>
                  <a:txBody>
                    <a:bodyPr/>
                    <a:lstStyle/>
                    <a:p>
                      <a:pPr algn="l" fontAlgn="b"/>
                      <a:r>
                        <a:rPr lang="fr-FR" sz="800" b="0" i="1" u="none" strike="noStrike" dirty="0">
                          <a:solidFill>
                            <a:srgbClr val="000000"/>
                          </a:solidFill>
                          <a:effectLst/>
                          <a:latin typeface="Calibri" panose="020F0502020204030204" pitchFamily="34" charset="0"/>
                        </a:rPr>
                        <a:t> *délais prévisionnels</a:t>
                      </a: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dirty="0">
                        <a:solidFill>
                          <a:srgbClr val="000000"/>
                        </a:solidFill>
                        <a:effectLst/>
                        <a:latin typeface="Calibri" panose="020F0502020204030204" pitchFamily="34" charset="0"/>
                      </a:endParaRPr>
                    </a:p>
                  </a:txBody>
                  <a:tcPr marL="4536" marR="4536" marT="4536"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57609569"/>
                  </a:ext>
                </a:extLst>
              </a:tr>
            </a:tbl>
          </a:graphicData>
        </a:graphic>
      </p:graphicFrame>
    </p:spTree>
    <p:extLst>
      <p:ext uri="{BB962C8B-B14F-4D97-AF65-F5344CB8AC3E}">
        <p14:creationId xmlns:p14="http://schemas.microsoft.com/office/powerpoint/2010/main" val="1580865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a:xfrm>
            <a:off x="323528" y="915566"/>
            <a:ext cx="8424614" cy="288031"/>
          </a:xfrm>
        </p:spPr>
        <p:txBody>
          <a:bodyPr/>
          <a:lstStyle/>
          <a:p>
            <a:r>
              <a:rPr lang="fr-FR" dirty="0"/>
              <a:t>Les principales échéances</a:t>
            </a:r>
          </a:p>
        </p:txBody>
      </p:sp>
      <p:graphicFrame>
        <p:nvGraphicFramePr>
          <p:cNvPr id="9" name="Diagramme 8"/>
          <p:cNvGraphicFramePr/>
          <p:nvPr/>
        </p:nvGraphicFramePr>
        <p:xfrm>
          <a:off x="323850" y="682801"/>
          <a:ext cx="8424863" cy="457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texte 3"/>
          <p:cNvSpPr>
            <a:spLocks noGrp="1"/>
          </p:cNvSpPr>
          <p:nvPr>
            <p:ph type="body" sz="quarter" idx="14"/>
          </p:nvPr>
        </p:nvSpPr>
        <p:spPr>
          <a:xfrm>
            <a:off x="323850" y="1275606"/>
            <a:ext cx="8424334" cy="1872208"/>
          </a:xfrm>
        </p:spPr>
        <p:txBody>
          <a:bodyPr/>
          <a:lstStyle/>
          <a:p>
            <a:pPr marL="285750" indent="-285750" algn="just">
              <a:buFont typeface="Arial" panose="020B0604020202020204" pitchFamily="34" charset="0"/>
              <a:buChar char="•"/>
            </a:pPr>
            <a:r>
              <a:rPr lang="fr-FR" sz="1100" b="1" dirty="0">
                <a:solidFill>
                  <a:schemeClr val="tx2"/>
                </a:solidFill>
                <a:ea typeface="Verdana" panose="020B0604030504040204" pitchFamily="34" charset="0"/>
              </a:rPr>
              <a:t>Mai 2023 </a:t>
            </a:r>
            <a:r>
              <a:rPr lang="fr-FR" sz="1100" dirty="0"/>
              <a:t>: démarrage de la période de préparation du chantier - l</a:t>
            </a:r>
            <a:r>
              <a:rPr lang="fr-FR" sz="1100" dirty="0">
                <a:ea typeface="Verdana" panose="020B0604030504040204" pitchFamily="34" charset="0"/>
                <a:cs typeface="Verdana" panose="020B0604030504040204" pitchFamily="34" charset="0"/>
              </a:rPr>
              <a:t>a dépose des façades inscrites a débuté en mai 2023 et s’est achevée en juillet 2023</a:t>
            </a:r>
          </a:p>
          <a:p>
            <a:pPr marL="285750" indent="-285750" algn="just">
              <a:buFont typeface="Arial" panose="020B0604020202020204" pitchFamily="34" charset="0"/>
              <a:buChar char="•"/>
            </a:pPr>
            <a:r>
              <a:rPr lang="fr-FR" sz="1100" b="1" dirty="0">
                <a:solidFill>
                  <a:schemeClr val="tx2"/>
                </a:solidFill>
                <a:ea typeface="Verdana" panose="020B0604030504040204" pitchFamily="34" charset="0"/>
              </a:rPr>
              <a:t>Juillet 2023 </a:t>
            </a:r>
            <a:r>
              <a:rPr lang="fr-FR" sz="1100" dirty="0">
                <a:ea typeface="Verdana" panose="020B0604030504040204" pitchFamily="34" charset="0"/>
                <a:cs typeface="Verdana" panose="020B0604030504040204" pitchFamily="34" charset="0"/>
              </a:rPr>
              <a:t>: fin de la période de préparation - démarrage du chantier des rénovations</a:t>
            </a:r>
          </a:p>
          <a:p>
            <a:pPr marL="285750" indent="-285750" algn="just">
              <a:buFont typeface="Arial" panose="020B0604020202020204" pitchFamily="34" charset="0"/>
              <a:buChar char="•"/>
            </a:pPr>
            <a:r>
              <a:rPr lang="fr-FR" sz="1100" b="1" dirty="0">
                <a:solidFill>
                  <a:schemeClr val="tx2"/>
                </a:solidFill>
                <a:ea typeface="Verdana" panose="020B0604030504040204" pitchFamily="34" charset="0"/>
              </a:rPr>
              <a:t>Septembre 2023 : </a:t>
            </a:r>
            <a:r>
              <a:rPr lang="fr-FR" sz="1100" dirty="0">
                <a:ea typeface="Verdana" panose="020B0604030504040204" pitchFamily="34" charset="0"/>
                <a:cs typeface="Verdana" panose="020B0604030504040204" pitchFamily="34" charset="0"/>
              </a:rPr>
              <a:t>réunion de lancement prestation programmiste (PRIF-MRPIE-OPPIC-DRIEETS)</a:t>
            </a:r>
          </a:p>
          <a:p>
            <a:pPr marL="285750" indent="-285750" algn="just">
              <a:buFont typeface="Arial" panose="020B0604020202020204" pitchFamily="34" charset="0"/>
              <a:buChar char="•"/>
            </a:pPr>
            <a:r>
              <a:rPr lang="fr-FR" sz="1100" b="1" dirty="0">
                <a:solidFill>
                  <a:schemeClr val="tx2"/>
                </a:solidFill>
                <a:ea typeface="Verdana" panose="020B0604030504040204" pitchFamily="34" charset="0"/>
              </a:rPr>
              <a:t>Octobre 2023 : F3SCT UR pour consultation</a:t>
            </a:r>
          </a:p>
          <a:p>
            <a:pPr marL="285750" indent="-285750" algn="just">
              <a:buFont typeface="Arial" panose="020B0604020202020204" pitchFamily="34" charset="0"/>
              <a:buChar char="•"/>
            </a:pPr>
            <a:r>
              <a:rPr lang="fr-FR" sz="1100" b="1" dirty="0">
                <a:solidFill>
                  <a:schemeClr val="tx2"/>
                </a:solidFill>
                <a:ea typeface="Verdana" panose="020B0604030504040204" pitchFamily="34" charset="0"/>
              </a:rPr>
              <a:t>Courant octobre/novembre 2023 </a:t>
            </a:r>
            <a:r>
              <a:rPr lang="fr-FR" sz="1100" dirty="0">
                <a:ea typeface="Verdana" panose="020B0604030504040204" pitchFamily="34" charset="0"/>
                <a:cs typeface="Verdana" panose="020B0604030504040204" pitchFamily="34" charset="0"/>
              </a:rPr>
              <a:t>: présentation des locaux témoins </a:t>
            </a:r>
          </a:p>
          <a:p>
            <a:pPr marL="0" algn="just"/>
            <a:r>
              <a:rPr lang="fr-FR" sz="1100" b="1" dirty="0">
                <a:solidFill>
                  <a:schemeClr val="tx2"/>
                </a:solidFill>
                <a:ea typeface="Verdana" panose="020B0604030504040204" pitchFamily="34" charset="0"/>
              </a:rPr>
              <a:t>Le délai global du marché est maintenu </a:t>
            </a:r>
            <a:r>
              <a:rPr lang="fr-FR" sz="1100" dirty="0">
                <a:ea typeface="Verdana" panose="020B0604030504040204" pitchFamily="34" charset="0"/>
                <a:cs typeface="Verdana" panose="020B0604030504040204" pitchFamily="34" charset="0"/>
              </a:rPr>
              <a:t>: fin des travaux en décembre 2024, réception du bâtiment en janvier 2025. Aménagement intérieur / cloisons inter-bureau durant le 1</a:t>
            </a:r>
            <a:r>
              <a:rPr lang="fr-FR" sz="1100" baseline="30000" dirty="0">
                <a:ea typeface="Verdana" panose="020B0604030504040204" pitchFamily="34" charset="0"/>
                <a:cs typeface="Verdana" panose="020B0604030504040204" pitchFamily="34" charset="0"/>
              </a:rPr>
              <a:t>er</a:t>
            </a:r>
            <a:r>
              <a:rPr lang="fr-FR" sz="1100" dirty="0">
                <a:ea typeface="Verdana" panose="020B0604030504040204" pitchFamily="34" charset="0"/>
                <a:cs typeface="Verdana" panose="020B0604030504040204" pitchFamily="34" charset="0"/>
              </a:rPr>
              <a:t> semestre 2025.</a:t>
            </a:r>
          </a:p>
          <a:p>
            <a:pPr marL="0" algn="just"/>
            <a:r>
              <a:rPr lang="fr-FR" sz="1100" dirty="0">
                <a:ea typeface="Verdana" panose="020B0604030504040204" pitchFamily="34" charset="0"/>
                <a:cs typeface="Verdana" panose="020B0604030504040204" pitchFamily="34" charset="0"/>
              </a:rPr>
              <a:t>L’emménagement des équipes est donc à ce stade prévu dans le courant du 2</a:t>
            </a:r>
            <a:r>
              <a:rPr lang="fr-FR" sz="1100" baseline="30000" dirty="0">
                <a:ea typeface="Verdana" panose="020B0604030504040204" pitchFamily="34" charset="0"/>
                <a:cs typeface="Verdana" panose="020B0604030504040204" pitchFamily="34" charset="0"/>
              </a:rPr>
              <a:t>ème</a:t>
            </a:r>
            <a:r>
              <a:rPr lang="fr-FR" sz="1100" dirty="0">
                <a:ea typeface="Verdana" panose="020B0604030504040204" pitchFamily="34" charset="0"/>
                <a:cs typeface="Verdana" panose="020B0604030504040204" pitchFamily="34" charset="0"/>
              </a:rPr>
              <a:t> semestre 2025.</a:t>
            </a:r>
          </a:p>
          <a:p>
            <a:endParaRPr lang="fr-FR" dirty="0"/>
          </a:p>
          <a:p>
            <a:endParaRPr lang="fr-FR" dirty="0"/>
          </a:p>
        </p:txBody>
      </p:sp>
      <p:grpSp>
        <p:nvGrpSpPr>
          <p:cNvPr id="5" name="Groupe 4">
            <a:extLst>
              <a:ext uri="{FF2B5EF4-FFF2-40B4-BE49-F238E27FC236}">
                <a16:creationId xmlns:a16="http://schemas.microsoft.com/office/drawing/2014/main" id="{E75A308D-C598-4ACD-8EB8-74221269AABE}"/>
              </a:ext>
            </a:extLst>
          </p:cNvPr>
          <p:cNvGrpSpPr/>
          <p:nvPr/>
        </p:nvGrpSpPr>
        <p:grpSpPr>
          <a:xfrm>
            <a:off x="395535" y="3291830"/>
            <a:ext cx="8208913" cy="1440160"/>
            <a:chOff x="-881731" y="3127993"/>
            <a:chExt cx="9702203" cy="2122719"/>
          </a:xfrm>
        </p:grpSpPr>
        <p:pic>
          <p:nvPicPr>
            <p:cNvPr id="6" name="Image 5" descr="Une image contenant ciel, bâtiment, extérieur, pierre&#10;&#10;Description générée automatiquement">
              <a:extLst>
                <a:ext uri="{FF2B5EF4-FFF2-40B4-BE49-F238E27FC236}">
                  <a16:creationId xmlns:a16="http://schemas.microsoft.com/office/drawing/2014/main" id="{366F4F62-6CFE-4E68-A86A-ABD18EFC56E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81731" y="3127994"/>
              <a:ext cx="3330067" cy="2122718"/>
            </a:xfrm>
            <a:prstGeom prst="rect">
              <a:avLst/>
            </a:prstGeom>
          </p:spPr>
        </p:pic>
        <p:pic>
          <p:nvPicPr>
            <p:cNvPr id="7" name="Image 6" descr="Une image contenant intérieur, plancher, bâtiment, plafond&#10;&#10;Description générée automatiquement">
              <a:extLst>
                <a:ext uri="{FF2B5EF4-FFF2-40B4-BE49-F238E27FC236}">
                  <a16:creationId xmlns:a16="http://schemas.microsoft.com/office/drawing/2014/main" id="{48977AC4-ABA4-4C32-A521-72E40CD9EA5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34404" y="3127993"/>
              <a:ext cx="3186068" cy="2122718"/>
            </a:xfrm>
            <a:prstGeom prst="rect">
              <a:avLst/>
            </a:prstGeom>
          </p:spPr>
        </p:pic>
        <p:pic>
          <p:nvPicPr>
            <p:cNvPr id="8" name="Image 7" descr="Une image contenant intérieur, plancher, plafond, zone&#10;&#10;Description générée automatiquement">
              <a:extLst>
                <a:ext uri="{FF2B5EF4-FFF2-40B4-BE49-F238E27FC236}">
                  <a16:creationId xmlns:a16="http://schemas.microsoft.com/office/drawing/2014/main" id="{660D72EB-AB60-4011-A86B-5FC5BDE86BA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48336" y="3127993"/>
              <a:ext cx="3186068" cy="2122718"/>
            </a:xfrm>
            <a:prstGeom prst="rect">
              <a:avLst/>
            </a:prstGeom>
          </p:spPr>
        </p:pic>
      </p:grpSp>
    </p:spTree>
    <p:extLst>
      <p:ext uri="{BB962C8B-B14F-4D97-AF65-F5344CB8AC3E}">
        <p14:creationId xmlns:p14="http://schemas.microsoft.com/office/powerpoint/2010/main" val="3527175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9</a:t>
            </a:fld>
            <a:endParaRPr lang="fr-FR" dirty="0"/>
          </a:p>
        </p:txBody>
      </p:sp>
      <p:sp>
        <p:nvSpPr>
          <p:cNvPr id="4" name="Espace réservé de la date 3"/>
          <p:cNvSpPr>
            <a:spLocks noGrp="1"/>
          </p:cNvSpPr>
          <p:nvPr>
            <p:ph type="dt" sz="half" idx="2"/>
          </p:nvPr>
        </p:nvSpPr>
        <p:spPr/>
        <p:txBody>
          <a:bodyPr/>
          <a:lstStyle/>
          <a:p>
            <a:fld id="{0597CDB5-73DC-8641-8CC1-FAD9379FD627}" type="datetime1">
              <a:rPr lang="fr-FR" cap="all" smtClean="0"/>
              <a:pPr/>
              <a:t>18/09/2023</a:t>
            </a:fld>
            <a:endParaRPr lang="fr-FR" cap="all" dirty="0"/>
          </a:p>
        </p:txBody>
      </p:sp>
      <p:graphicFrame>
        <p:nvGraphicFramePr>
          <p:cNvPr id="9" name="Diagramme 8"/>
          <p:cNvGraphicFramePr/>
          <p:nvPr>
            <p:extLst>
              <p:ext uri="{D42A27DB-BD31-4B8C-83A1-F6EECF244321}">
                <p14:modId xmlns:p14="http://schemas.microsoft.com/office/powerpoint/2010/main" val="1043325434"/>
              </p:ext>
            </p:extLst>
          </p:nvPr>
        </p:nvGraphicFramePr>
        <p:xfrm>
          <a:off x="323850" y="682802"/>
          <a:ext cx="8424863" cy="249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Espace réservé du pied de page 7"/>
          <p:cNvSpPr>
            <a:spLocks noGrp="1"/>
          </p:cNvSpPr>
          <p:nvPr>
            <p:ph type="ftr" sz="quarter" idx="3"/>
          </p:nvPr>
        </p:nvSpPr>
        <p:spPr/>
        <p:txBody>
          <a:bodyPr/>
          <a:lstStyle/>
          <a:p>
            <a:r>
              <a:rPr lang="fr-FR" dirty="0"/>
              <a:t>Direction régionale et interdépartementale de l'économie, de l'emploi, du travail et des solidarités</a:t>
            </a:r>
          </a:p>
        </p:txBody>
      </p:sp>
      <p:pic>
        <p:nvPicPr>
          <p:cNvPr id="12" name="Image 11">
            <a:extLst>
              <a:ext uri="{FF2B5EF4-FFF2-40B4-BE49-F238E27FC236}">
                <a16:creationId xmlns:a16="http://schemas.microsoft.com/office/drawing/2014/main" id="{1E880C50-F0FB-22D9-E187-01E338B5A05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62442" y="987574"/>
            <a:ext cx="2911892" cy="1942329"/>
          </a:xfrm>
          <a:prstGeom prst="rect">
            <a:avLst/>
          </a:prstGeom>
        </p:spPr>
      </p:pic>
      <p:pic>
        <p:nvPicPr>
          <p:cNvPr id="13" name="Image 12" descr="Une image contenant sol, bâtiment, pierre&#10;&#10;Description générée automatiquement">
            <a:extLst>
              <a:ext uri="{FF2B5EF4-FFF2-40B4-BE49-F238E27FC236}">
                <a16:creationId xmlns:a16="http://schemas.microsoft.com/office/drawing/2014/main" id="{00808506-E306-72A8-4823-D7C02B18949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004920" y="987574"/>
            <a:ext cx="2931708" cy="1955426"/>
          </a:xfrm>
          <a:prstGeom prst="rect">
            <a:avLst/>
          </a:prstGeom>
        </p:spPr>
      </p:pic>
      <p:pic>
        <p:nvPicPr>
          <p:cNvPr id="14" name="Image 13" descr="Une image contenant sol, bâtiment, pierre, ciment&#10;&#10;Description générée automatiquement">
            <a:extLst>
              <a:ext uri="{FF2B5EF4-FFF2-40B4-BE49-F238E27FC236}">
                <a16:creationId xmlns:a16="http://schemas.microsoft.com/office/drawing/2014/main" id="{699E8957-101F-F976-F963-A22EF77ED25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62442" y="2943000"/>
            <a:ext cx="2911892" cy="1942209"/>
          </a:xfrm>
          <a:prstGeom prst="rect">
            <a:avLst/>
          </a:prstGeom>
        </p:spPr>
      </p:pic>
      <p:pic>
        <p:nvPicPr>
          <p:cNvPr id="18" name="Image 17" descr="Une image contenant bâtiment&#10;&#10;Description générée automatiquement">
            <a:extLst>
              <a:ext uri="{FF2B5EF4-FFF2-40B4-BE49-F238E27FC236}">
                <a16:creationId xmlns:a16="http://schemas.microsoft.com/office/drawing/2014/main" id="{12FCAEA1-FF80-D6A9-D30C-77CE535A3D6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004920" y="2962698"/>
            <a:ext cx="2911893" cy="1942340"/>
          </a:xfrm>
          <a:prstGeom prst="rect">
            <a:avLst/>
          </a:prstGeom>
        </p:spPr>
      </p:pic>
      <p:sp>
        <p:nvSpPr>
          <p:cNvPr id="19" name="ZoneTexte 18">
            <a:extLst>
              <a:ext uri="{FF2B5EF4-FFF2-40B4-BE49-F238E27FC236}">
                <a16:creationId xmlns:a16="http://schemas.microsoft.com/office/drawing/2014/main" id="{C5646D76-3BAC-F2AA-A461-E3AC13125DDF}"/>
              </a:ext>
            </a:extLst>
          </p:cNvPr>
          <p:cNvSpPr txBox="1"/>
          <p:nvPr/>
        </p:nvSpPr>
        <p:spPr>
          <a:xfrm>
            <a:off x="1537837" y="4892027"/>
            <a:ext cx="4186508" cy="196208"/>
          </a:xfrm>
          <a:prstGeom prst="rect">
            <a:avLst/>
          </a:prstGeom>
          <a:noFill/>
        </p:spPr>
        <p:txBody>
          <a:bodyPr wrap="square">
            <a:spAutoFit/>
          </a:bodyPr>
          <a:lstStyle/>
          <a:p>
            <a:pPr>
              <a:spcAft>
                <a:spcPts val="338"/>
              </a:spcAft>
            </a:pPr>
            <a:r>
              <a:rPr lang="fr-FR" sz="675" b="1" i="1" dirty="0">
                <a:latin typeface="Verdana" panose="020B0604030504040204" pitchFamily="34" charset="0"/>
                <a:ea typeface="Verdana" panose="020B0604030504040204" pitchFamily="34" charset="0"/>
              </a:rPr>
              <a:t>Étages courants, photos </a:t>
            </a:r>
            <a:r>
              <a:rPr lang="fr-FR" sz="675" b="1" i="1" dirty="0" err="1">
                <a:latin typeface="Verdana" panose="020B0604030504040204" pitchFamily="34" charset="0"/>
                <a:ea typeface="Verdana" panose="020B0604030504040204" pitchFamily="34" charset="0"/>
              </a:rPr>
              <a:t>B.Architecture</a:t>
            </a:r>
            <a:endParaRPr lang="fr-FR" sz="675" b="1" i="1" dirty="0">
              <a:latin typeface="Verdana" panose="020B0604030504040204" pitchFamily="34" charset="0"/>
              <a:ea typeface="Verdana" panose="020B0604030504040204" pitchFamily="34" charset="0"/>
            </a:endParaRPr>
          </a:p>
        </p:txBody>
      </p:sp>
      <p:sp>
        <p:nvSpPr>
          <p:cNvPr id="3" name="Espace réservé du texte 4">
            <a:extLst>
              <a:ext uri="{FF2B5EF4-FFF2-40B4-BE49-F238E27FC236}">
                <a16:creationId xmlns:a16="http://schemas.microsoft.com/office/drawing/2014/main" id="{EC981201-0B79-3132-9032-7234ADA3E05C}"/>
              </a:ext>
            </a:extLst>
          </p:cNvPr>
          <p:cNvSpPr txBox="1">
            <a:spLocks/>
          </p:cNvSpPr>
          <p:nvPr/>
        </p:nvSpPr>
        <p:spPr bwMode="gray">
          <a:xfrm>
            <a:off x="6966261" y="4477359"/>
            <a:ext cx="1584176" cy="451934"/>
          </a:xfrm>
          <a:prstGeom prst="rect">
            <a:avLst/>
          </a:prstGeom>
        </p:spPr>
        <p:txBody>
          <a:bodyPr vert="horz" lIns="0" tIns="0" rIns="0" bIns="0" rtlCol="0" anchor="t" anchorCtr="0">
            <a:noAutofit/>
          </a:bodyPr>
          <a:lstStyle>
            <a:lvl1pPr marL="0" indent="95250" algn="l" defTabSz="914400" rtl="0" eaLnBrk="1" latinLnBrk="0" hangingPunct="1">
              <a:lnSpc>
                <a:spcPct val="100000"/>
              </a:lnSpc>
              <a:spcBef>
                <a:spcPts val="400"/>
              </a:spcBef>
              <a:spcAft>
                <a:spcPts val="800"/>
              </a:spcAft>
              <a:buFont typeface="+mj-lt"/>
              <a:buNone/>
              <a:tabLst/>
              <a:defRPr sz="1500" b="1" kern="1200">
                <a:solidFill>
                  <a:schemeClr val="tx1">
                    <a:lumMod val="50000"/>
                    <a:lumOff val="50000"/>
                  </a:schemeClr>
                </a:solidFill>
                <a:latin typeface="+mn-lt"/>
                <a:ea typeface="+mn-ea"/>
                <a:cs typeface="+mn-cs"/>
              </a:defRPr>
            </a:lvl1pPr>
            <a:lvl2pPr marL="324000" indent="-144000" algn="l" defTabSz="914400" rtl="0" eaLnBrk="1" latinLnBrk="0" hangingPunct="1">
              <a:lnSpc>
                <a:spcPct val="100000"/>
              </a:lnSpc>
              <a:spcBef>
                <a:spcPts val="600"/>
              </a:spcBef>
              <a:spcAft>
                <a:spcPts val="800"/>
              </a:spcAft>
              <a:buSzPct val="100000"/>
              <a:buFont typeface="+mj-lt"/>
              <a:buAutoNum type="alphaLcPeriod"/>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900" dirty="0"/>
              <a:t>Décembre 2022 à Mai 2023</a:t>
            </a:r>
          </a:p>
        </p:txBody>
      </p:sp>
    </p:spTree>
    <p:extLst>
      <p:ext uri="{BB962C8B-B14F-4D97-AF65-F5344CB8AC3E}">
        <p14:creationId xmlns:p14="http://schemas.microsoft.com/office/powerpoint/2010/main" val="192889129"/>
      </p:ext>
    </p:extLst>
  </p:cSld>
  <p:clrMapOvr>
    <a:masterClrMapping/>
  </p:clrMapOvr>
</p:sld>
</file>

<file path=ppt/theme/theme1.xml><?xml version="1.0" encoding="utf-8"?>
<a:theme xmlns:a="http://schemas.openxmlformats.org/drawingml/2006/main" name="powerpoint_externe_prefet_region">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627DD666-5472-475E-A3A2-B41DF663E559}" vid="{B11F61A5-C02D-48D7-8570-353AF006006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52402b89-d0ef-4264-9ea7-c46784f1fb3f">INDI-365859404-43</_dlc_DocId>
    <_dlc_DocIdUrl xmlns="52402b89-d0ef-4264-9ea7-c46784f1fb3f">
      <Url>https://indi.intranet.social.gouv.fr/idf/cabinet/comm/_layouts/15/DocIdRedir.aspx?ID=INDI-365859404-43</Url>
      <Description>INDI-365859404-43</Description>
    </_dlc_DocIdUrl>
    <PublishingExpirationDate xmlns="http://schemas.microsoft.com/sharepoint/v3" xsi:nil="true"/>
    <PublishingStartDate xmlns="http://schemas.microsoft.com/sharepoint/v3" xsi:nil="true"/>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31404756BF5E3E4196A178B1BB385C4C" ma:contentTypeVersion="1" ma:contentTypeDescription="Crée un document." ma:contentTypeScope="" ma:versionID="103df89b7682673bc95b6157d8fdaa80">
  <xsd:schema xmlns:xsd="http://www.w3.org/2001/XMLSchema" xmlns:xs="http://www.w3.org/2001/XMLSchema" xmlns:p="http://schemas.microsoft.com/office/2006/metadata/properties" xmlns:ns1="http://schemas.microsoft.com/sharepoint/v3" xmlns:ns2="52402b89-d0ef-4264-9ea7-c46784f1fb3f" targetNamespace="http://schemas.microsoft.com/office/2006/metadata/properties" ma:root="true" ma:fieldsID="958445e1279f99137e4432d00b5dacbd" ns1:_="" ns2:_="">
    <xsd:import namespace="http://schemas.microsoft.com/sharepoint/v3"/>
    <xsd:import namespace="52402b89-d0ef-4264-9ea7-c46784f1fb3f"/>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xsd:simpleType>
        <xsd:restriction base="dms:Unknown"/>
      </xsd:simpleType>
    </xsd:element>
    <xsd:element name="PublishingExpirationDate" ma:index="12"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2402b89-d0ef-4264-9ea7-c46784f1fb3f"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Conserver l’ID" ma:description="Conserver l’ID lors de l’ajout."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54A16E-39C6-4C34-BC23-974B5319932C}">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52402b89-d0ef-4264-9ea7-c46784f1fb3f"/>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6F0DDBAC-03C8-4F3E-930F-8430B1843B04}">
  <ds:schemaRefs>
    <ds:schemaRef ds:uri="http://schemas.microsoft.com/sharepoint/events"/>
  </ds:schemaRefs>
</ds:datastoreItem>
</file>

<file path=customXml/itemProps3.xml><?xml version="1.0" encoding="utf-8"?>
<ds:datastoreItem xmlns:ds="http://schemas.openxmlformats.org/officeDocument/2006/customXml" ds:itemID="{C7EFDD4C-371F-4A45-AF58-08402178F5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2402b89-d0ef-4264-9ea7-c46784f1fb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4022C0F-416A-43F9-BDF3-38724A9CFF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powerpoint_externe_prefet_region</Template>
  <TotalTime>2689</TotalTime>
  <Words>3261</Words>
  <Application>Microsoft Office PowerPoint</Application>
  <PresentationFormat>Affichage à l'écran (16:9)</PresentationFormat>
  <Paragraphs>828</Paragraphs>
  <Slides>34</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34</vt:i4>
      </vt:variant>
    </vt:vector>
  </HeadingPairs>
  <TitlesOfParts>
    <vt:vector size="42" baseType="lpstr">
      <vt:lpstr>Arial</vt:lpstr>
      <vt:lpstr>Arial Black</vt:lpstr>
      <vt:lpstr>Arial-BoldMT</vt:lpstr>
      <vt:lpstr>ArialMT</vt:lpstr>
      <vt:lpstr>Calibri</vt:lpstr>
      <vt:lpstr>Verdana</vt:lpstr>
      <vt:lpstr>Wingdings</vt:lpstr>
      <vt:lpstr>powerpoint_externe_prefet_region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Constitution de la circulation principale</vt:lpstr>
      <vt:lpstr>Présentation PowerPoint</vt:lpstr>
      <vt:lpstr>Présentation PowerPoint</vt:lpstr>
      <vt:lpstr>Présentation PowerPoint</vt:lpstr>
      <vt:lpstr>Présentation PowerPoint</vt:lpstr>
      <vt:lpstr>Présentation PowerPoint</vt:lpstr>
      <vt:lpstr>Ancienne salle de conférence R+1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Client</Manager>
  <Company>Ministères Chargés des Affaires Sociales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Client</dc:subject>
  <dc:creator>ENSFELDER Celine (DR-IDF)</dc:creator>
  <cp:lastModifiedBy>MARTINET, Alexandre (DRIEETS-IDF)</cp:lastModifiedBy>
  <cp:revision>164</cp:revision>
  <cp:lastPrinted>2022-06-02T15:37:34Z</cp:lastPrinted>
  <dcterms:created xsi:type="dcterms:W3CDTF">2022-04-14T13:41:03Z</dcterms:created>
  <dcterms:modified xsi:type="dcterms:W3CDTF">2023-09-18T21:55:08Z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0x01010031404756BF5E3E4196A178B1BB385C4C</vt:lpwstr>
  </property>
  <property fmtid="{D5CDD505-2E9C-101B-9397-08002B2CF9AE}" pid="3" name="_dlc_DocIdItemGuid">
    <vt:lpwstr>1a940803-faf4-49fb-93cc-0211f9ff287a</vt:lpwstr>
  </property>
</Properties>
</file>