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 id="2147483822" r:id="rId2"/>
  </p:sldMasterIdLst>
  <p:notesMasterIdLst>
    <p:notesMasterId r:id="rId23"/>
  </p:notesMasterIdLst>
  <p:sldIdLst>
    <p:sldId id="304" r:id="rId3"/>
    <p:sldId id="259" r:id="rId4"/>
    <p:sldId id="294" r:id="rId5"/>
    <p:sldId id="290" r:id="rId6"/>
    <p:sldId id="293" r:id="rId7"/>
    <p:sldId id="313" r:id="rId8"/>
    <p:sldId id="314" r:id="rId9"/>
    <p:sldId id="317" r:id="rId10"/>
    <p:sldId id="318" r:id="rId11"/>
    <p:sldId id="319" r:id="rId12"/>
    <p:sldId id="320" r:id="rId13"/>
    <p:sldId id="291" r:id="rId14"/>
    <p:sldId id="310" r:id="rId15"/>
    <p:sldId id="311" r:id="rId16"/>
    <p:sldId id="321" r:id="rId17"/>
    <p:sldId id="323" r:id="rId18"/>
    <p:sldId id="325" r:id="rId19"/>
    <p:sldId id="324" r:id="rId20"/>
    <p:sldId id="322" r:id="rId21"/>
    <p:sldId id="326" r:id="rId22"/>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SANCON-BOUSSELIN, Claire (DFAS/SDAB)" initials="GC(" lastIdx="4" clrIdx="0">
    <p:extLst>
      <p:ext uri="{19B8F6BF-5375-455C-9EA6-DF929625EA0E}">
        <p15:presenceInfo xmlns:p15="http://schemas.microsoft.com/office/powerpoint/2012/main" userId="S-1-5-21-27022435-3177379373-3347635678-81761" providerId="AD"/>
      </p:ext>
    </p:extLst>
  </p:cmAuthor>
  <p:cmAuthor id="2" name="TASSART, Christophe (DFAS/SDAB)" initials="TC(" lastIdx="8" clrIdx="1">
    <p:extLst>
      <p:ext uri="{19B8F6BF-5375-455C-9EA6-DF929625EA0E}">
        <p15:presenceInfo xmlns:p15="http://schemas.microsoft.com/office/powerpoint/2012/main" userId="S-1-5-21-27022435-3177379373-3347635678-20361" providerId="AD"/>
      </p:ext>
    </p:extLst>
  </p:cmAuthor>
  <p:cmAuthor id="3" name="BAJET, Laurent (DFAS/SDAB/SPS)" initials="BL(" lastIdx="6" clrIdx="2">
    <p:extLst>
      <p:ext uri="{19B8F6BF-5375-455C-9EA6-DF929625EA0E}">
        <p15:presenceInfo xmlns:p15="http://schemas.microsoft.com/office/powerpoint/2012/main" userId="S-1-5-21-27022435-3177379373-3347635678-38162" providerId="AD"/>
      </p:ext>
    </p:extLst>
  </p:cmAuthor>
  <p:cmAuthor id="4" name="VERMOREL, Fanny (DFAS/SDAB/PPS)" initials="VF(" lastIdx="1" clrIdx="3">
    <p:extLst>
      <p:ext uri="{19B8F6BF-5375-455C-9EA6-DF929625EA0E}">
        <p15:presenceInfo xmlns:p15="http://schemas.microsoft.com/office/powerpoint/2012/main" userId="S-1-5-21-27022435-3177379373-3347635678-223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3A8C"/>
    <a:srgbClr val="642F6F"/>
    <a:srgbClr val="B568C4"/>
    <a:srgbClr val="813D8F"/>
    <a:srgbClr val="B36B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howGuides="1">
      <p:cViewPr varScale="1">
        <p:scale>
          <a:sx n="142" d="100"/>
          <a:sy n="142" d="100"/>
        </p:scale>
        <p:origin x="102" y="198"/>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20/10/2021</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20/10/2021</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272419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F62A64-1A85-48FD-A338-B4E195564443}" type="datetimeFigureOut">
              <a:rPr lang="fr-FR" smtClean="0"/>
              <a:t>20/10/2021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351590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282304"/>
            <a:ext cx="7886700" cy="2139553"/>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EF62A64-1A85-48FD-A338-B4E195564443}" type="datetimeFigureOut">
              <a:rPr lang="fr-FR" smtClean="0"/>
              <a:t>20/10/2021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1050360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369219"/>
            <a:ext cx="3886200" cy="326350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369219"/>
            <a:ext cx="3886200" cy="326350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EF62A64-1A85-48FD-A338-B4E195564443}" type="datetimeFigureOut">
              <a:rPr lang="fr-FR" smtClean="0"/>
              <a:t>20/10/2021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231234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273844"/>
            <a:ext cx="7886700" cy="994172"/>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Espace réservé du contenu 3"/>
          <p:cNvSpPr>
            <a:spLocks noGrp="1"/>
          </p:cNvSpPr>
          <p:nvPr>
            <p:ph sz="half" idx="2"/>
          </p:nvPr>
        </p:nvSpPr>
        <p:spPr>
          <a:xfrm>
            <a:off x="629842" y="1878806"/>
            <a:ext cx="3868340" cy="276344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1878806"/>
            <a:ext cx="3887391" cy="276344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EF62A64-1A85-48FD-A338-B4E195564443}" type="datetimeFigureOut">
              <a:rPr lang="fr-FR" smtClean="0"/>
              <a:t>20/10/2021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215146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EF62A64-1A85-48FD-A338-B4E195564443}" type="datetimeFigureOut">
              <a:rPr lang="fr-FR" smtClean="0"/>
              <a:t>20/10/2021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207604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F62A64-1A85-48FD-A338-B4E195564443}" type="datetimeFigureOut">
              <a:rPr lang="fr-FR" smtClean="0"/>
              <a:t>20/10/2021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3072693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342900"/>
            <a:ext cx="2949178" cy="120015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EF62A64-1A85-48FD-A338-B4E195564443}" type="datetimeFigureOut">
              <a:rPr lang="fr-FR" smtClean="0"/>
              <a:t>20/10/2021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1293050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342900"/>
            <a:ext cx="2949178" cy="120015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EF62A64-1A85-48FD-A338-B4E195564443}" type="datetimeFigureOut">
              <a:rPr lang="fr-FR" smtClean="0"/>
              <a:t>20/10/2021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3780388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F62A64-1A85-48FD-A338-B4E195564443}" type="datetimeFigureOut">
              <a:rPr lang="fr-FR" smtClean="0"/>
              <a:t>20/10/2021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3286440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273844"/>
            <a:ext cx="1971675" cy="4358879"/>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273844"/>
            <a:ext cx="5800725" cy="435887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F62A64-1A85-48FD-A338-B4E195564443}" type="datetimeFigureOut">
              <a:rPr lang="fr-FR" smtClean="0"/>
              <a:t>20/10/2021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251285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20/10/2021</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1"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2888137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3"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1"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1" y="4797632"/>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20/10/2021</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51521" y="289596"/>
            <a:ext cx="3341869" cy="1202034"/>
          </a:xfrm>
          <a:prstGeom prst="rect">
            <a:avLst/>
          </a:prstGeom>
        </p:spPr>
      </p:pic>
    </p:spTree>
    <p:extLst>
      <p:ext uri="{BB962C8B-B14F-4D97-AF65-F5344CB8AC3E}">
        <p14:creationId xmlns:p14="http://schemas.microsoft.com/office/powerpoint/2010/main" val="3072689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2"/>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20/10/2021</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80"/>
            <a:ext cx="8424614" cy="242951"/>
          </a:xfrm>
        </p:spPr>
        <p:txBody>
          <a:bodyPr/>
          <a:lstStyle>
            <a:lvl1pPr marL="9525" indent="85723">
              <a:spcBef>
                <a:spcPts val="400"/>
              </a:spcBef>
              <a:spcAft>
                <a:spcPts val="800"/>
              </a:spcAft>
              <a:buFont typeface="+mj-lt"/>
              <a:buNone/>
              <a:tabLst/>
              <a:defRPr sz="1500" b="1">
                <a:solidFill>
                  <a:schemeClr val="tx1">
                    <a:lumMod val="50000"/>
                    <a:lumOff val="50000"/>
                  </a:schemeClr>
                </a:solidFill>
              </a:defRPr>
            </a:lvl1pPr>
            <a:lvl2pPr marL="323992" indent="-143996">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5"/>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1771726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20/10/2021</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20/10/2021</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Cliquez sur l'icône pour ajouter une image</a:t>
            </a:r>
            <a:endParaRPr lang="fr-FR"/>
          </a:p>
        </p:txBody>
      </p:sp>
      <p:sp>
        <p:nvSpPr>
          <p:cNvPr id="9"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20/10/2021</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
        <p:nvSpPr>
          <p:cNvPr id="9"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20/10/2021</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51520" y="289596"/>
            <a:ext cx="3341869" cy="1202034"/>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20/10/2021</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9"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20/10/2021</a:t>
            </a:fld>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60739" y="555526"/>
            <a:ext cx="6324106" cy="2274712"/>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772"/>
            <a:ext cx="6858000" cy="17907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6EF62A64-1A85-48FD-A338-B4E195564443}" type="datetimeFigureOut">
              <a:rPr lang="fr-FR" smtClean="0"/>
              <a:t>20/10/2021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20D2EB-14F2-42AB-9320-CD2ED23CD9B8}" type="slidenum">
              <a:rPr lang="fr-FR" smtClean="0"/>
              <a:t>‹N°›</a:t>
            </a:fld>
            <a:endParaRPr lang="fr-FR"/>
          </a:p>
        </p:txBody>
      </p:sp>
    </p:spTree>
    <p:extLst>
      <p:ext uri="{BB962C8B-B14F-4D97-AF65-F5344CB8AC3E}">
        <p14:creationId xmlns:p14="http://schemas.microsoft.com/office/powerpoint/2010/main" val="66675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Secrétariat général</a:t>
            </a:r>
            <a:br>
              <a:rPr lang="fr-FR" dirty="0" smtClean="0"/>
            </a:br>
            <a:r>
              <a:rPr lang="fr-FR" dirty="0" smtClean="0"/>
              <a:t>Direction des finances, des achats et des services</a:t>
            </a:r>
            <a:endParaRPr lang="fr-FR" dirty="0"/>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20/10/2021</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340196" y="123478"/>
            <a:ext cx="557376" cy="531627"/>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EF62A64-1A85-48FD-A338-B4E195564443}" type="datetimeFigureOut">
              <a:rPr lang="fr-FR" smtClean="0"/>
              <a:t>20/10/2021</a:t>
            </a:fld>
            <a:endParaRPr lang="fr-FR"/>
          </a:p>
        </p:txBody>
      </p:sp>
      <p:sp>
        <p:nvSpPr>
          <p:cNvPr id="5" name="Espace réservé du pied de page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120D2EB-14F2-42AB-9320-CD2ED23CD9B8}" type="slidenum">
              <a:rPr lang="fr-FR" smtClean="0"/>
              <a:t>‹N°›</a:t>
            </a:fld>
            <a:endParaRPr lang="fr-FR"/>
          </a:p>
        </p:txBody>
      </p:sp>
    </p:spTree>
    <p:extLst>
      <p:ext uri="{BB962C8B-B14F-4D97-AF65-F5344CB8AC3E}">
        <p14:creationId xmlns:p14="http://schemas.microsoft.com/office/powerpoint/2010/main" val="206966811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9884-7A29-DC4E-9311-A62E54788E52}" type="datetime1">
              <a:rPr lang="fr-FR" smtClean="0"/>
              <a:t>20/10/2021</a:t>
            </a:fld>
            <a:endParaRPr lang="fr-FR" dirty="0"/>
          </a:p>
        </p:txBody>
      </p:sp>
      <p:sp>
        <p:nvSpPr>
          <p:cNvPr id="3" name="Espace réservé du numéro de diapositive 2"/>
          <p:cNvSpPr>
            <a:spLocks noGrp="1"/>
          </p:cNvSpPr>
          <p:nvPr>
            <p:ph type="sldNum" sz="quarter" idx="12"/>
          </p:nvPr>
        </p:nvSpPr>
        <p:spPr/>
        <p:txBody>
          <a:bodyPr/>
          <a:lstStyle/>
          <a:p>
            <a:fld id="{10C140CD-8AED-46FF-A9A2-77308F3F39AE}" type="slidenum">
              <a:rPr lang="fr-FR" smtClean="0"/>
              <a:pPr/>
              <a:t>1</a:t>
            </a:fld>
            <a:endParaRPr lang="fr-FR" dirty="0"/>
          </a:p>
        </p:txBody>
      </p:sp>
      <p:sp>
        <p:nvSpPr>
          <p:cNvPr id="4" name="Titre 3"/>
          <p:cNvSpPr>
            <a:spLocks noGrp="1"/>
          </p:cNvSpPr>
          <p:nvPr>
            <p:ph type="title"/>
          </p:nvPr>
        </p:nvSpPr>
        <p:spPr/>
        <p:txBody>
          <a:bodyPr/>
          <a:lstStyle/>
          <a:p>
            <a:r>
              <a:rPr lang="fr-FR" dirty="0" smtClean="0"/>
              <a:t>d</a:t>
            </a:r>
            <a:endParaRPr lang="fr-FR" dirty="0"/>
          </a:p>
        </p:txBody>
      </p:sp>
      <p:sp>
        <p:nvSpPr>
          <p:cNvPr id="10" name="Sous-titre 2"/>
          <p:cNvSpPr txBox="1">
            <a:spLocks/>
          </p:cNvSpPr>
          <p:nvPr/>
        </p:nvSpPr>
        <p:spPr bwMode="auto">
          <a:xfrm>
            <a:off x="323528" y="2643758"/>
            <a:ext cx="8784976"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S PGothic" pitchFamily="34" charset="-128"/>
                <a:cs typeface="MS PGothic" charset="0"/>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S PGothic" pitchFamily="34" charset="-128"/>
                <a:cs typeface="MS PGothic" charset="0"/>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S PGothic" pitchFamily="34" charset="-128"/>
                <a:cs typeface="MS PGothic" charset="0"/>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S PGothic" pitchFamily="34" charset="-128"/>
                <a:cs typeface="MS PGothic" charset="0"/>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S PGothic" pitchFamily="34" charset="-128"/>
                <a:cs typeface="MS PGothic"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hangingPunct="1">
              <a:lnSpc>
                <a:spcPct val="80000"/>
              </a:lnSpc>
            </a:pPr>
            <a:endParaRPr lang="fr-FR" sz="1200" dirty="0" smtClean="0">
              <a:solidFill>
                <a:srgbClr val="FF0000"/>
              </a:solidFill>
              <a:latin typeface="+mj-lt"/>
            </a:endParaRPr>
          </a:p>
          <a:p>
            <a:pPr eaLnBrk="1" hangingPunct="1">
              <a:lnSpc>
                <a:spcPct val="80000"/>
              </a:lnSpc>
            </a:pPr>
            <a:r>
              <a:rPr lang="fr-FR" sz="2000" b="1" dirty="0" smtClean="0">
                <a:solidFill>
                  <a:schemeClr val="tx2"/>
                </a:solidFill>
                <a:effectLst>
                  <a:outerShdw blurRad="38100" dist="38100" dir="2700000" algn="tl">
                    <a:srgbClr val="000000">
                      <a:alpha val="43137"/>
                    </a:srgbClr>
                  </a:outerShdw>
                </a:effectLst>
                <a:latin typeface="+mj-lt"/>
              </a:rPr>
              <a:t>Point d’information sur l</a:t>
            </a:r>
            <a:r>
              <a:rPr lang="fr-FR" sz="2000" b="1" dirty="0" smtClean="0">
                <a:solidFill>
                  <a:schemeClr val="tx2"/>
                </a:solidFill>
                <a:effectLst>
                  <a:outerShdw blurRad="38100" dist="38100" dir="2700000" algn="tl">
                    <a:srgbClr val="000000">
                      <a:alpha val="43137"/>
                    </a:srgbClr>
                  </a:outerShdw>
                </a:effectLst>
                <a:latin typeface="+mj-lt"/>
              </a:rPr>
              <a:t>es </a:t>
            </a:r>
            <a:r>
              <a:rPr lang="fr-FR" sz="2000" b="1" dirty="0">
                <a:solidFill>
                  <a:schemeClr val="tx2"/>
                </a:solidFill>
                <a:effectLst>
                  <a:outerShdw blurRad="38100" dist="38100" dir="2700000" algn="tl">
                    <a:srgbClr val="000000">
                      <a:alpha val="43137"/>
                    </a:srgbClr>
                  </a:outerShdw>
                </a:effectLst>
                <a:latin typeface="+mj-lt"/>
              </a:rPr>
              <a:t>grandes lignes du budget </a:t>
            </a:r>
            <a:r>
              <a:rPr lang="fr-FR" sz="2000" b="1" dirty="0" smtClean="0">
                <a:solidFill>
                  <a:schemeClr val="tx2"/>
                </a:solidFill>
                <a:effectLst>
                  <a:outerShdw blurRad="38100" dist="38100" dir="2700000" algn="tl">
                    <a:srgbClr val="000000">
                      <a:alpha val="43137"/>
                    </a:srgbClr>
                  </a:outerShdw>
                </a:effectLst>
                <a:latin typeface="+mj-lt"/>
              </a:rPr>
              <a:t>2022 </a:t>
            </a:r>
            <a:r>
              <a:rPr lang="fr-FR" sz="2000" b="1" dirty="0">
                <a:solidFill>
                  <a:schemeClr val="tx2"/>
                </a:solidFill>
                <a:effectLst>
                  <a:outerShdw blurRad="38100" dist="38100" dir="2700000" algn="tl">
                    <a:srgbClr val="000000">
                      <a:alpha val="43137"/>
                    </a:srgbClr>
                  </a:outerShdw>
                </a:effectLst>
                <a:latin typeface="+mj-lt"/>
              </a:rPr>
              <a:t>du ministère </a:t>
            </a:r>
          </a:p>
          <a:p>
            <a:pPr eaLnBrk="1" hangingPunct="1">
              <a:lnSpc>
                <a:spcPct val="80000"/>
              </a:lnSpc>
            </a:pPr>
            <a:r>
              <a:rPr lang="fr-FR" sz="2000" b="1" dirty="0">
                <a:solidFill>
                  <a:schemeClr val="tx2"/>
                </a:solidFill>
                <a:effectLst>
                  <a:outerShdw blurRad="38100" dist="38100" dir="2700000" algn="tl">
                    <a:srgbClr val="000000">
                      <a:alpha val="43137"/>
                    </a:srgbClr>
                  </a:outerShdw>
                </a:effectLst>
                <a:latin typeface="+mj-lt"/>
              </a:rPr>
              <a:t>du travail, de l’emploi et de </a:t>
            </a:r>
            <a:r>
              <a:rPr lang="fr-FR" sz="2000" b="1" dirty="0" smtClean="0">
                <a:solidFill>
                  <a:schemeClr val="tx2"/>
                </a:solidFill>
                <a:effectLst>
                  <a:outerShdw blurRad="38100" dist="38100" dir="2700000" algn="tl">
                    <a:srgbClr val="000000">
                      <a:alpha val="43137"/>
                    </a:srgbClr>
                  </a:outerShdw>
                </a:effectLst>
                <a:latin typeface="+mj-lt"/>
              </a:rPr>
              <a:t>l’insertion</a:t>
            </a:r>
          </a:p>
          <a:p>
            <a:pPr eaLnBrk="1" hangingPunct="1">
              <a:lnSpc>
                <a:spcPct val="80000"/>
              </a:lnSpc>
            </a:pPr>
            <a:r>
              <a:rPr lang="fr-FR" sz="2000" b="1" dirty="0" smtClean="0">
                <a:solidFill>
                  <a:srgbClr val="FF0000"/>
                </a:solidFill>
                <a:effectLst>
                  <a:outerShdw blurRad="38100" dist="38100" dir="2700000" algn="tl">
                    <a:srgbClr val="000000">
                      <a:alpha val="43137"/>
                    </a:srgbClr>
                  </a:outerShdw>
                </a:effectLst>
                <a:latin typeface="+mj-lt"/>
              </a:rPr>
              <a:t>Sous réserve des amendements votés par la Parlement</a:t>
            </a:r>
            <a:endParaRPr lang="fr-FR" sz="2000" b="1" dirty="0">
              <a:solidFill>
                <a:srgbClr val="FF0000"/>
              </a:solidFill>
              <a:effectLst>
                <a:outerShdw blurRad="38100" dist="38100" dir="2700000" algn="tl">
                  <a:srgbClr val="000000">
                    <a:alpha val="43137"/>
                  </a:srgbClr>
                </a:outerShdw>
              </a:effectLst>
              <a:latin typeface="+mj-lt"/>
            </a:endParaRPr>
          </a:p>
          <a:p>
            <a:pPr eaLnBrk="1" hangingPunct="1">
              <a:lnSpc>
                <a:spcPct val="80000"/>
              </a:lnSpc>
            </a:pPr>
            <a:endParaRPr lang="fr-FR" sz="1200" dirty="0" smtClean="0">
              <a:solidFill>
                <a:srgbClr val="00B0F0"/>
              </a:solidFill>
              <a:latin typeface="+mj-lt"/>
            </a:endParaRPr>
          </a:p>
          <a:p>
            <a:pPr eaLnBrk="1" hangingPunct="1">
              <a:lnSpc>
                <a:spcPct val="80000"/>
              </a:lnSpc>
            </a:pPr>
            <a:r>
              <a:rPr lang="fr-FR" sz="1200" dirty="0">
                <a:solidFill>
                  <a:schemeClr val="tx2"/>
                </a:solidFill>
                <a:latin typeface="+mj-lt"/>
              </a:rPr>
              <a:t>Mission Travail et emploi</a:t>
            </a:r>
          </a:p>
          <a:p>
            <a:pPr eaLnBrk="1" hangingPunct="1">
              <a:lnSpc>
                <a:spcPct val="80000"/>
              </a:lnSpc>
            </a:pPr>
            <a:endParaRPr lang="fr-FR" sz="1200" dirty="0" smtClean="0">
              <a:solidFill>
                <a:srgbClr val="FF0000"/>
              </a:solidFill>
              <a:latin typeface="+mj-lt"/>
            </a:endParaRPr>
          </a:p>
          <a:p>
            <a:pPr eaLnBrk="1" hangingPunct="1">
              <a:lnSpc>
                <a:spcPct val="80000"/>
              </a:lnSpc>
            </a:pPr>
            <a:r>
              <a:rPr lang="fr-FR" sz="1100" i="1" dirty="0" smtClean="0">
                <a:solidFill>
                  <a:schemeClr val="tx1"/>
                </a:solidFill>
                <a:latin typeface="+mj-lt"/>
              </a:rPr>
              <a:t>Comité technique ministériel</a:t>
            </a:r>
          </a:p>
          <a:p>
            <a:pPr eaLnBrk="1" hangingPunct="1">
              <a:lnSpc>
                <a:spcPct val="80000"/>
              </a:lnSpc>
            </a:pPr>
            <a:r>
              <a:rPr lang="fr-FR" sz="1100" i="1" dirty="0">
                <a:solidFill>
                  <a:schemeClr val="tx1"/>
                </a:solidFill>
                <a:latin typeface="+mj-lt"/>
              </a:rPr>
              <a:t>d</a:t>
            </a:r>
            <a:r>
              <a:rPr lang="fr-FR" sz="1100" i="1" dirty="0" smtClean="0">
                <a:solidFill>
                  <a:schemeClr val="tx1"/>
                </a:solidFill>
                <a:latin typeface="+mj-lt"/>
              </a:rPr>
              <a:t>es 21 et 22 octobre 2021</a:t>
            </a:r>
            <a:endParaRPr lang="fr-FR" sz="1100" i="1" dirty="0">
              <a:solidFill>
                <a:schemeClr val="tx1"/>
              </a:solidFill>
              <a:latin typeface="+mj-lt"/>
            </a:endParaRPr>
          </a:p>
        </p:txBody>
      </p:sp>
    </p:spTree>
    <p:extLst>
      <p:ext uri="{BB962C8B-B14F-4D97-AF65-F5344CB8AC3E}">
        <p14:creationId xmlns:p14="http://schemas.microsoft.com/office/powerpoint/2010/main" val="3743012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a:bodyPr>
          <a:lstStyle/>
          <a:p>
            <a:pPr algn="ctr" defTabSz="457200">
              <a:defRPr/>
            </a:pPr>
            <a:r>
              <a:rPr lang="fr-FR" sz="2400" dirty="0" smtClean="0">
                <a:solidFill>
                  <a:schemeClr val="bg1"/>
                </a:solidFill>
                <a:latin typeface="Helvetica-Bold"/>
                <a:cs typeface="FreesiaUPC" panose="020B0604020202020204" pitchFamily="34" charset="-34"/>
              </a:rPr>
              <a:t>P155 – Crédits de personnel (T2) </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49" y="2079308"/>
            <a:ext cx="8496664" cy="2580674"/>
          </a:xfrm>
        </p:spPr>
        <p:txBody>
          <a:bodyPr/>
          <a:lstStyle/>
          <a:p>
            <a:pPr marL="0" lvl="0" algn="just" defTabSz="457200" fontAlgn="base">
              <a:spcBef>
                <a:spcPct val="0"/>
              </a:spcBef>
              <a:spcAft>
                <a:spcPct val="0"/>
              </a:spcAft>
              <a:buClr>
                <a:srgbClr val="002060"/>
              </a:buClr>
            </a:pPr>
            <a:endParaRPr lang="fr-FR" sz="1200" dirty="0" smtClean="0">
              <a:latin typeface="+mj-lt"/>
            </a:endParaRPr>
          </a:p>
          <a:p>
            <a:pPr marL="0" algn="just"/>
            <a:r>
              <a:rPr lang="it-IT" altLang="fr-FR" sz="1200" b="1" dirty="0" smtClean="0">
                <a:latin typeface="+mj-lt"/>
              </a:rPr>
              <a:t>Le </a:t>
            </a:r>
            <a:r>
              <a:rPr lang="it-IT" altLang="fr-FR" sz="1200" b="1" dirty="0">
                <a:latin typeface="+mj-lt"/>
              </a:rPr>
              <a:t>budget de masse salariale </a:t>
            </a:r>
            <a:r>
              <a:rPr lang="it-IT" altLang="fr-FR" sz="1200" b="1" dirty="0" smtClean="0">
                <a:latin typeface="+mj-lt"/>
              </a:rPr>
              <a:t>prévu pour 2022 s’élève à 570,2 </a:t>
            </a:r>
            <a:r>
              <a:rPr lang="it-IT" altLang="fr-FR" sz="1200" b="1" dirty="0">
                <a:latin typeface="+mj-lt"/>
              </a:rPr>
              <a:t>M€ en </a:t>
            </a:r>
            <a:r>
              <a:rPr lang="it-IT" altLang="fr-FR" sz="1200" b="1" dirty="0" smtClean="0">
                <a:latin typeface="+mj-lt"/>
              </a:rPr>
              <a:t>2022.</a:t>
            </a:r>
          </a:p>
          <a:p>
            <a:pPr marL="0" algn="just"/>
            <a:r>
              <a:rPr lang="it-IT" altLang="fr-FR" sz="1200" b="1" dirty="0" smtClean="0">
                <a:latin typeface="+mj-lt"/>
              </a:rPr>
              <a:t>Il est en hausse de +2,4% par rapport à 2021 et tient compte :</a:t>
            </a:r>
          </a:p>
          <a:p>
            <a:pPr marL="171450" indent="-171450" algn="just">
              <a:buFontTx/>
              <a:buChar char="-"/>
            </a:pPr>
            <a:r>
              <a:rPr lang="it-IT" altLang="fr-FR" sz="1200" dirty="0" smtClean="0">
                <a:latin typeface="+mj-lt"/>
              </a:rPr>
              <a:t>des effets en masse salariale des arbitrages positifs rendus en matière d’emplois (crise sanitaire + OTE)</a:t>
            </a:r>
          </a:p>
          <a:p>
            <a:pPr marL="171450" indent="-171450" algn="just">
              <a:buFontTx/>
              <a:buChar char="-"/>
            </a:pPr>
            <a:r>
              <a:rPr lang="it-IT" altLang="fr-FR" sz="1200" dirty="0">
                <a:latin typeface="+mj-lt"/>
              </a:rPr>
              <a:t>d</a:t>
            </a:r>
            <a:r>
              <a:rPr lang="it-IT" altLang="fr-FR" sz="1200" dirty="0" smtClean="0">
                <a:latin typeface="+mj-lt"/>
              </a:rPr>
              <a:t>’une mesure </a:t>
            </a:r>
            <a:r>
              <a:rPr lang="it-IT" altLang="fr-FR" sz="1200" dirty="0">
                <a:latin typeface="+mj-lt"/>
              </a:rPr>
              <a:t>catégorielle </a:t>
            </a:r>
            <a:r>
              <a:rPr lang="it-IT" altLang="fr-FR" sz="1200" dirty="0" smtClean="0">
                <a:latin typeface="+mj-lt"/>
              </a:rPr>
              <a:t>permettant </a:t>
            </a:r>
            <a:r>
              <a:rPr lang="fr-FR" altLang="fr-FR" sz="1200" dirty="0" smtClean="0">
                <a:latin typeface="+mj-lt"/>
              </a:rPr>
              <a:t>la </a:t>
            </a:r>
            <a:r>
              <a:rPr lang="fr-FR" altLang="fr-FR" sz="1200" dirty="0">
                <a:latin typeface="+mj-lt"/>
              </a:rPr>
              <a:t>revalorisation indiciaire </a:t>
            </a:r>
            <a:r>
              <a:rPr lang="fr-FR" altLang="fr-FR" sz="1200" dirty="0" smtClean="0">
                <a:latin typeface="+mj-lt"/>
              </a:rPr>
              <a:t>du </a:t>
            </a:r>
            <a:r>
              <a:rPr lang="fr-FR" altLang="fr-FR" sz="1200" dirty="0">
                <a:latin typeface="+mj-lt"/>
              </a:rPr>
              <a:t>corps des inspecteurs du </a:t>
            </a:r>
            <a:r>
              <a:rPr lang="fr-FR" altLang="fr-FR" sz="1200" dirty="0" smtClean="0">
                <a:latin typeface="+mj-lt"/>
              </a:rPr>
              <a:t>travail ainsi que l’augmentation des promotions d’agents de catégorie C en catégorie B</a:t>
            </a:r>
            <a:r>
              <a:rPr lang="it-IT" altLang="fr-FR" sz="1200" dirty="0" smtClean="0">
                <a:latin typeface="+mj-lt"/>
              </a:rPr>
              <a:t>;</a:t>
            </a:r>
            <a:endParaRPr lang="it-IT" altLang="fr-FR" sz="1200" dirty="0">
              <a:latin typeface="+mj-lt"/>
            </a:endParaRPr>
          </a:p>
          <a:p>
            <a:pPr marL="171450" indent="-171450" algn="just">
              <a:buFontTx/>
              <a:buChar char="-"/>
            </a:pPr>
            <a:r>
              <a:rPr lang="it-IT" altLang="fr-FR" sz="1200" dirty="0" smtClean="0">
                <a:latin typeface="+mj-lt"/>
              </a:rPr>
              <a:t>d’une mesure de financement de la protection sociale complémentaire pour 1,4M€;</a:t>
            </a:r>
          </a:p>
          <a:p>
            <a:pPr marL="171450" indent="-171450" algn="just">
              <a:buFontTx/>
              <a:buChar char="-"/>
            </a:pPr>
            <a:r>
              <a:rPr lang="it-IT" altLang="fr-FR" sz="1200" dirty="0" smtClean="0">
                <a:latin typeface="+mj-lt"/>
              </a:rPr>
              <a:t>de mesures d’accompagnement RH de la réforme OTE (financement sur le fonds interministériel FAIRH)</a:t>
            </a:r>
            <a:endParaRPr lang="it-IT" altLang="fr-FR" sz="1200" dirty="0">
              <a:latin typeface="+mj-lt"/>
            </a:endParaRPr>
          </a:p>
          <a:p>
            <a:pPr marL="0" lvl="0" algn="just" defTabSz="457200" fontAlgn="base">
              <a:spcBef>
                <a:spcPct val="0"/>
              </a:spcBef>
              <a:spcAft>
                <a:spcPct val="0"/>
              </a:spcAft>
              <a:buClr>
                <a:srgbClr val="002060"/>
              </a:buClr>
            </a:pPr>
            <a:endParaRPr lang="fr-FR" sz="1200" dirty="0">
              <a:latin typeface="+mj-lt"/>
            </a:endParaRPr>
          </a:p>
          <a:p>
            <a:pPr marL="0" algn="just"/>
            <a:endParaRPr lang="fr-FR" sz="1200" dirty="0" smtClean="0">
              <a:latin typeface="+mj-lt"/>
            </a:endParaRPr>
          </a:p>
          <a:p>
            <a:pPr marL="0" lvl="0" algn="just" defTabSz="457200" fontAlgn="base">
              <a:spcBef>
                <a:spcPct val="0"/>
              </a:spcBef>
              <a:spcAft>
                <a:spcPct val="0"/>
              </a:spcAft>
              <a:buClr>
                <a:srgbClr val="002060"/>
              </a:buClr>
            </a:pPr>
            <a:endParaRPr lang="fr-FR" sz="1200" dirty="0" smtClean="0">
              <a:latin typeface="+mj-lt"/>
            </a:endParaRPr>
          </a:p>
          <a:p>
            <a:pPr marL="0" lvl="0" algn="just" defTabSz="457200" fontAlgn="base">
              <a:spcBef>
                <a:spcPct val="0"/>
              </a:spcBef>
              <a:spcAft>
                <a:spcPct val="0"/>
              </a:spcAft>
              <a:buClr>
                <a:srgbClr val="002060"/>
              </a:buClr>
            </a:pPr>
            <a:endParaRPr lang="fr-FR" sz="1200" dirty="0">
              <a:latin typeface="+mj-lt"/>
            </a:endParaRPr>
          </a:p>
          <a:p>
            <a:pPr marL="0" lvl="0" algn="just" defTabSz="457200" fontAlgn="base">
              <a:spcBef>
                <a:spcPct val="0"/>
              </a:spcBef>
              <a:spcAft>
                <a:spcPct val="0"/>
              </a:spcAft>
              <a:buClr>
                <a:srgbClr val="002060"/>
              </a:buClr>
            </a:pPr>
            <a:r>
              <a:rPr lang="fr-FR" sz="1200" dirty="0" smtClean="0">
                <a:latin typeface="+mj-lt"/>
              </a:rPr>
              <a:t> </a:t>
            </a:r>
            <a:endParaRPr lang="fr-FR" sz="1200" dirty="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
        <p:nvSpPr>
          <p:cNvPr id="9" name="Rectangle 8"/>
          <p:cNvSpPr/>
          <p:nvPr/>
        </p:nvSpPr>
        <p:spPr>
          <a:xfrm>
            <a:off x="395536" y="1556088"/>
            <a:ext cx="8640960" cy="523220"/>
          </a:xfrm>
          <a:prstGeom prst="rect">
            <a:avLst/>
          </a:prstGeom>
        </p:spPr>
        <p:txBody>
          <a:bodyPr wrap="square">
            <a:spAutoFit/>
          </a:bodyPr>
          <a:lstStyle/>
          <a:p>
            <a:pPr algn="just">
              <a:buClr>
                <a:srgbClr val="002060"/>
              </a:buClr>
            </a:pPr>
            <a:endParaRPr lang="fr-FR" sz="1400" b="1" u="sng" dirty="0" smtClean="0">
              <a:latin typeface="Arial" panose="020B0604020202020204" pitchFamily="34" charset="0"/>
              <a:cs typeface="Arial" panose="020B0604020202020204" pitchFamily="34" charset="0"/>
            </a:endParaRPr>
          </a:p>
          <a:p>
            <a:endParaRPr lang="fr-FR" sz="1400" u="sng" dirty="0"/>
          </a:p>
        </p:txBody>
      </p:sp>
      <p:sp>
        <p:nvSpPr>
          <p:cNvPr id="8" name="Rectangle à coins arrondis 7"/>
          <p:cNvSpPr/>
          <p:nvPr/>
        </p:nvSpPr>
        <p:spPr>
          <a:xfrm>
            <a:off x="5873370" y="1473625"/>
            <a:ext cx="2880569" cy="62793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smtClean="0">
                <a:solidFill>
                  <a:schemeClr val="tx2"/>
                </a:solidFill>
              </a:rPr>
              <a:t>P155 T2</a:t>
            </a:r>
          </a:p>
          <a:p>
            <a:pPr algn="ctr"/>
            <a:r>
              <a:rPr lang="fr-FR" sz="1200" b="1" dirty="0" smtClean="0">
                <a:solidFill>
                  <a:schemeClr val="tx2"/>
                </a:solidFill>
              </a:rPr>
              <a:t>570,2 M€ </a:t>
            </a:r>
            <a:r>
              <a:rPr lang="fr-FR" sz="1100" dirty="0" smtClean="0">
                <a:solidFill>
                  <a:schemeClr val="tx2"/>
                </a:solidFill>
              </a:rPr>
              <a:t>en </a:t>
            </a:r>
            <a:r>
              <a:rPr lang="fr-FR" sz="1100" dirty="0">
                <a:solidFill>
                  <a:schemeClr val="tx2"/>
                </a:solidFill>
              </a:rPr>
              <a:t>CP en </a:t>
            </a:r>
            <a:r>
              <a:rPr lang="fr-FR" sz="1100" dirty="0" smtClean="0">
                <a:solidFill>
                  <a:schemeClr val="tx2"/>
                </a:solidFill>
              </a:rPr>
              <a:t>2022</a:t>
            </a:r>
            <a:endParaRPr lang="fr-FR" sz="1100" dirty="0">
              <a:solidFill>
                <a:schemeClr val="tx2"/>
              </a:solidFill>
            </a:endParaRPr>
          </a:p>
        </p:txBody>
      </p:sp>
    </p:spTree>
    <p:extLst>
      <p:ext uri="{BB962C8B-B14F-4D97-AF65-F5344CB8AC3E}">
        <p14:creationId xmlns:p14="http://schemas.microsoft.com/office/powerpoint/2010/main" val="3309640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a:bodyPr>
          <a:lstStyle/>
          <a:p>
            <a:pPr algn="ctr" defTabSz="457200">
              <a:defRPr/>
            </a:pPr>
            <a:r>
              <a:rPr lang="fr-FR" sz="2400" dirty="0" smtClean="0">
                <a:solidFill>
                  <a:schemeClr val="bg1"/>
                </a:solidFill>
                <a:latin typeface="Helvetica-Bold"/>
                <a:cs typeface="FreesiaUPC" panose="020B0604020202020204" pitchFamily="34" charset="-34"/>
              </a:rPr>
              <a:t>P155 – Crédits de fonctionnement (HT2) </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49" y="1367753"/>
            <a:ext cx="8496664" cy="3292229"/>
          </a:xfrm>
        </p:spPr>
        <p:txBody>
          <a:bodyPr/>
          <a:lstStyle/>
          <a:p>
            <a:pPr marL="0" lvl="0" algn="just" defTabSz="457200" fontAlgn="base">
              <a:spcBef>
                <a:spcPct val="0"/>
              </a:spcBef>
              <a:spcAft>
                <a:spcPct val="0"/>
              </a:spcAft>
              <a:buClr>
                <a:srgbClr val="002060"/>
              </a:buClr>
            </a:pPr>
            <a:endParaRPr lang="fr-FR" sz="1200" dirty="0" smtClean="0">
              <a:latin typeface="+mj-lt"/>
            </a:endParaRPr>
          </a:p>
          <a:p>
            <a:pPr marL="0" algn="just"/>
            <a:endParaRPr lang="fr-FR" sz="1200" dirty="0" smtClean="0">
              <a:latin typeface="+mj-lt"/>
            </a:endParaRPr>
          </a:p>
          <a:p>
            <a:pPr marL="0" algn="just"/>
            <a:endParaRPr lang="fr-FR" sz="1200" dirty="0">
              <a:latin typeface="+mj-lt"/>
            </a:endParaRPr>
          </a:p>
          <a:p>
            <a:pPr marL="0" algn="just"/>
            <a:r>
              <a:rPr lang="fr-FR" sz="1200" dirty="0" smtClean="0">
                <a:latin typeface="+mj-lt"/>
              </a:rPr>
              <a:t>Le budget hors T2 du programme 155 s’élève en 2022 à </a:t>
            </a:r>
            <a:r>
              <a:rPr lang="fr-FR" sz="1200" b="1" dirty="0" smtClean="0">
                <a:latin typeface="+mj-lt"/>
              </a:rPr>
              <a:t>78,6 </a:t>
            </a:r>
            <a:r>
              <a:rPr lang="fr-FR" sz="1200" b="1" dirty="0">
                <a:latin typeface="+mj-lt"/>
              </a:rPr>
              <a:t>M€ en AE et </a:t>
            </a:r>
            <a:r>
              <a:rPr lang="fr-FR" sz="1200" b="1" dirty="0" smtClean="0">
                <a:latin typeface="+mj-lt"/>
              </a:rPr>
              <a:t>73,1 </a:t>
            </a:r>
            <a:r>
              <a:rPr lang="fr-FR" sz="1200" b="1" dirty="0">
                <a:latin typeface="+mj-lt"/>
              </a:rPr>
              <a:t>M€ en </a:t>
            </a:r>
            <a:r>
              <a:rPr lang="fr-FR" sz="1200" b="1" dirty="0" smtClean="0">
                <a:latin typeface="+mj-lt"/>
              </a:rPr>
              <a:t>CP.</a:t>
            </a:r>
          </a:p>
          <a:p>
            <a:pPr marL="0" algn="just"/>
            <a:r>
              <a:rPr lang="fr-FR" sz="1200" b="1" dirty="0" smtClean="0">
                <a:latin typeface="+mj-lt"/>
              </a:rPr>
              <a:t>Il est en augmentation de +8,5% en CP par rapport à la LFI 2021 retraitée au même périmètre que le PLF 2022.</a:t>
            </a:r>
          </a:p>
          <a:p>
            <a:pPr marL="0" algn="just"/>
            <a:r>
              <a:rPr lang="fr-FR" sz="1200" dirty="0" smtClean="0">
                <a:latin typeface="+mj-lt"/>
              </a:rPr>
              <a:t>Il intègre :</a:t>
            </a:r>
          </a:p>
          <a:p>
            <a:pPr marL="171450" indent="-171450" algn="just">
              <a:buFontTx/>
              <a:buChar char="-"/>
            </a:pPr>
            <a:r>
              <a:rPr lang="fr-FR" sz="1200" dirty="0">
                <a:latin typeface="+mj-lt"/>
              </a:rPr>
              <a:t>d</a:t>
            </a:r>
            <a:r>
              <a:rPr lang="fr-FR" sz="1200" dirty="0" smtClean="0">
                <a:latin typeface="+mj-lt"/>
              </a:rPr>
              <a:t>es mesures nouvelles à hauteur de 5,8 M€</a:t>
            </a:r>
            <a:r>
              <a:rPr lang="fr-FR" sz="1200" dirty="0">
                <a:latin typeface="+mj-lt"/>
              </a:rPr>
              <a:t> </a:t>
            </a:r>
            <a:r>
              <a:rPr lang="fr-FR" sz="1200" dirty="0" smtClean="0">
                <a:latin typeface="+mj-lt"/>
              </a:rPr>
              <a:t>au titre des systèmes d’information (dématérialisation et développement de </a:t>
            </a:r>
            <a:r>
              <a:rPr lang="fr-FR" sz="1200" dirty="0">
                <a:latin typeface="+mj-lt"/>
              </a:rPr>
              <a:t>produits et applicatifs </a:t>
            </a:r>
            <a:r>
              <a:rPr lang="fr-FR" sz="1200" dirty="0" smtClean="0">
                <a:latin typeface="+mj-lt"/>
              </a:rPr>
              <a:t>numériques) et des ressources humaines </a:t>
            </a:r>
          </a:p>
          <a:p>
            <a:pPr marL="171450" indent="-171450" algn="just">
              <a:buFontTx/>
              <a:buChar char="-"/>
            </a:pPr>
            <a:r>
              <a:rPr lang="fr-FR" sz="1200" dirty="0" smtClean="0">
                <a:latin typeface="+mj-lt"/>
              </a:rPr>
              <a:t>un maintien de la subvention versée à l’INTEFP et une augmentation de +1 ETPT de son plafond d’emplois pour 2022 pour porter la mission « Format dialogue »</a:t>
            </a:r>
          </a:p>
          <a:p>
            <a:pPr marL="0" algn="just"/>
            <a:endParaRPr lang="fr-FR" sz="1200" b="1" dirty="0">
              <a:latin typeface="+mj-lt"/>
              <a:cs typeface="Helvetica" panose="020B0604020202020204" pitchFamily="34" charset="0"/>
            </a:endParaRPr>
          </a:p>
          <a:p>
            <a:pPr marL="0" algn="just"/>
            <a:endParaRPr lang="fr-FR" sz="1200" dirty="0">
              <a:latin typeface="+mj-lt"/>
            </a:endParaRPr>
          </a:p>
          <a:p>
            <a:pPr marL="0" lvl="0" algn="just" defTabSz="457200" fontAlgn="base">
              <a:spcBef>
                <a:spcPct val="0"/>
              </a:spcBef>
              <a:spcAft>
                <a:spcPct val="0"/>
              </a:spcAft>
              <a:buClr>
                <a:srgbClr val="002060"/>
              </a:buClr>
            </a:pPr>
            <a:endParaRPr lang="fr-FR" sz="1200" dirty="0" smtClean="0">
              <a:latin typeface="+mj-lt"/>
            </a:endParaRPr>
          </a:p>
          <a:p>
            <a:pPr marL="0" lvl="0" algn="just" defTabSz="457200" fontAlgn="base">
              <a:spcBef>
                <a:spcPct val="0"/>
              </a:spcBef>
              <a:spcAft>
                <a:spcPct val="0"/>
              </a:spcAft>
              <a:buClr>
                <a:srgbClr val="002060"/>
              </a:buClr>
            </a:pPr>
            <a:endParaRPr lang="fr-FR" sz="1200" dirty="0">
              <a:latin typeface="+mj-lt"/>
            </a:endParaRPr>
          </a:p>
          <a:p>
            <a:pPr marL="0" lvl="0" algn="just" defTabSz="457200" fontAlgn="base">
              <a:spcBef>
                <a:spcPct val="0"/>
              </a:spcBef>
              <a:spcAft>
                <a:spcPct val="0"/>
              </a:spcAft>
              <a:buClr>
                <a:srgbClr val="002060"/>
              </a:buClr>
            </a:pPr>
            <a:r>
              <a:rPr lang="fr-FR" sz="1200" dirty="0" smtClean="0">
                <a:latin typeface="+mj-lt"/>
              </a:rPr>
              <a:t> </a:t>
            </a:r>
            <a:endParaRPr lang="fr-FR" sz="1200" dirty="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
        <p:nvSpPr>
          <p:cNvPr id="9" name="Rectangle 8"/>
          <p:cNvSpPr/>
          <p:nvPr/>
        </p:nvSpPr>
        <p:spPr>
          <a:xfrm>
            <a:off x="395536" y="1556088"/>
            <a:ext cx="8640960" cy="523220"/>
          </a:xfrm>
          <a:prstGeom prst="rect">
            <a:avLst/>
          </a:prstGeom>
        </p:spPr>
        <p:txBody>
          <a:bodyPr wrap="square">
            <a:spAutoFit/>
          </a:bodyPr>
          <a:lstStyle/>
          <a:p>
            <a:pPr algn="just">
              <a:buClr>
                <a:srgbClr val="002060"/>
              </a:buClr>
            </a:pPr>
            <a:endParaRPr lang="fr-FR" sz="1400" b="1" u="sng" dirty="0" smtClean="0">
              <a:latin typeface="Arial" panose="020B0604020202020204" pitchFamily="34" charset="0"/>
              <a:cs typeface="Arial" panose="020B0604020202020204" pitchFamily="34" charset="0"/>
            </a:endParaRPr>
          </a:p>
          <a:p>
            <a:endParaRPr lang="fr-FR" sz="1400" u="sng" dirty="0"/>
          </a:p>
        </p:txBody>
      </p:sp>
      <p:sp>
        <p:nvSpPr>
          <p:cNvPr id="8" name="Rectangle à coins arrondis 7"/>
          <p:cNvSpPr/>
          <p:nvPr/>
        </p:nvSpPr>
        <p:spPr>
          <a:xfrm>
            <a:off x="5868144" y="1367753"/>
            <a:ext cx="2880569" cy="62793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smtClean="0">
                <a:solidFill>
                  <a:schemeClr val="tx2"/>
                </a:solidFill>
              </a:rPr>
              <a:t>P155 HT2</a:t>
            </a:r>
          </a:p>
          <a:p>
            <a:pPr algn="ctr"/>
            <a:r>
              <a:rPr lang="fr-FR" sz="1200" b="1" dirty="0" smtClean="0">
                <a:solidFill>
                  <a:schemeClr val="tx2"/>
                </a:solidFill>
              </a:rPr>
              <a:t>73,1 M€ </a:t>
            </a:r>
            <a:r>
              <a:rPr lang="fr-FR" sz="1100" dirty="0" smtClean="0">
                <a:solidFill>
                  <a:schemeClr val="tx2"/>
                </a:solidFill>
              </a:rPr>
              <a:t>en </a:t>
            </a:r>
            <a:r>
              <a:rPr lang="fr-FR" sz="1100" dirty="0">
                <a:solidFill>
                  <a:schemeClr val="tx2"/>
                </a:solidFill>
              </a:rPr>
              <a:t>CP en </a:t>
            </a:r>
            <a:r>
              <a:rPr lang="fr-FR" sz="1100" dirty="0" smtClean="0">
                <a:solidFill>
                  <a:schemeClr val="tx2"/>
                </a:solidFill>
              </a:rPr>
              <a:t>2022</a:t>
            </a:r>
            <a:endParaRPr lang="fr-FR" sz="1100" dirty="0">
              <a:solidFill>
                <a:schemeClr val="tx2"/>
              </a:solidFill>
            </a:endParaRPr>
          </a:p>
        </p:txBody>
      </p:sp>
    </p:spTree>
    <p:extLst>
      <p:ext uri="{BB962C8B-B14F-4D97-AF65-F5344CB8AC3E}">
        <p14:creationId xmlns:p14="http://schemas.microsoft.com/office/powerpoint/2010/main" val="3778934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95686"/>
            <a:ext cx="8424000" cy="792088"/>
          </a:xfrm>
          <a:solidFill>
            <a:srgbClr val="00B0F0"/>
          </a:solidFill>
        </p:spPr>
        <p:txBody>
          <a:bodyPr/>
          <a:lstStyle/>
          <a:p>
            <a:pPr algn="ctr"/>
            <a:endParaRPr lang="fr-FR" sz="1400" i="1" dirty="0" smtClean="0">
              <a:solidFill>
                <a:schemeClr val="bg1"/>
              </a:solidFill>
              <a:latin typeface="Helvetica-Bold"/>
              <a:ea typeface="+mj-ea"/>
              <a:cs typeface="FreesiaUPC" panose="020B0604020202020204" pitchFamily="34" charset="-34"/>
            </a:endParaRPr>
          </a:p>
          <a:p>
            <a:pPr algn="ctr"/>
            <a:r>
              <a:rPr lang="fr-FR" sz="1400" i="1" dirty="0" smtClean="0">
                <a:solidFill>
                  <a:schemeClr val="bg1"/>
                </a:solidFill>
                <a:latin typeface="Helvetica-Bold"/>
                <a:ea typeface="+mj-ea"/>
                <a:cs typeface="FreesiaUPC" panose="020B0604020202020204" pitchFamily="34" charset="-34"/>
              </a:rPr>
              <a:t>Mission </a:t>
            </a:r>
            <a:r>
              <a:rPr lang="fr-FR" sz="1400" i="1" dirty="0">
                <a:solidFill>
                  <a:schemeClr val="bg1"/>
                </a:solidFill>
                <a:latin typeface="Helvetica-Bold"/>
                <a:ea typeface="+mj-ea"/>
                <a:cs typeface="FreesiaUPC" panose="020B0604020202020204" pitchFamily="34" charset="-34"/>
              </a:rPr>
              <a:t>travail emploi </a:t>
            </a:r>
          </a:p>
          <a:p>
            <a:pPr algn="ctr"/>
            <a:r>
              <a:rPr lang="fr-FR" sz="2400" dirty="0" smtClean="0">
                <a:solidFill>
                  <a:schemeClr val="bg1"/>
                </a:solidFill>
                <a:latin typeface="Helvetica-Bold"/>
                <a:ea typeface="+mj-ea"/>
                <a:cs typeface="FreesiaUPC" panose="020B0604020202020204" pitchFamily="34" charset="-34"/>
              </a:rPr>
              <a:t>Programme 111</a:t>
            </a:r>
            <a:endParaRPr lang="fr-FR" sz="2400" dirty="0">
              <a:solidFill>
                <a:schemeClr val="bg1"/>
              </a:solidFill>
              <a:latin typeface="Helvetica-Bold"/>
              <a:ea typeface="+mj-ea"/>
              <a:cs typeface="FreesiaUPC" panose="020B0604020202020204" pitchFamily="34" charset="-34"/>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12</a:t>
            </a:fld>
            <a:endParaRPr lang="fr-FR" dirty="0"/>
          </a:p>
        </p:txBody>
      </p:sp>
      <p:sp>
        <p:nvSpPr>
          <p:cNvPr id="5" name="Larme 4"/>
          <p:cNvSpPr/>
          <p:nvPr/>
        </p:nvSpPr>
        <p:spPr>
          <a:xfrm>
            <a:off x="7143889" y="2796148"/>
            <a:ext cx="1603961" cy="1357652"/>
          </a:xfrm>
          <a:prstGeom prst="teardrop">
            <a:avLst/>
          </a:prstGeom>
          <a:solidFill>
            <a:schemeClr val="tx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smtClean="0">
                <a:solidFill>
                  <a:schemeClr val="bg1"/>
                </a:solidFill>
              </a:rPr>
              <a:t>P111</a:t>
            </a:r>
          </a:p>
          <a:p>
            <a:pPr algn="ctr"/>
            <a:r>
              <a:rPr lang="fr-FR" sz="1200" b="1" dirty="0" smtClean="0">
                <a:solidFill>
                  <a:schemeClr val="bg1"/>
                </a:solidFill>
              </a:rPr>
              <a:t>92 M€</a:t>
            </a:r>
          </a:p>
          <a:p>
            <a:pPr algn="ctr"/>
            <a:r>
              <a:rPr lang="fr-FR" sz="1100" dirty="0" smtClean="0">
                <a:solidFill>
                  <a:schemeClr val="bg1"/>
                </a:solidFill>
              </a:rPr>
              <a:t>en </a:t>
            </a:r>
            <a:r>
              <a:rPr lang="fr-FR" sz="1100" dirty="0">
                <a:solidFill>
                  <a:schemeClr val="bg1"/>
                </a:solidFill>
              </a:rPr>
              <a:t>CP en </a:t>
            </a:r>
            <a:r>
              <a:rPr lang="fr-FR" sz="1100" dirty="0" smtClean="0">
                <a:solidFill>
                  <a:schemeClr val="bg1"/>
                </a:solidFill>
              </a:rPr>
              <a:t>2022</a:t>
            </a:r>
            <a:endParaRPr lang="fr-FR" sz="1100" dirty="0">
              <a:solidFill>
                <a:schemeClr val="bg1"/>
              </a:solidFill>
            </a:endParaRPr>
          </a:p>
        </p:txBody>
      </p:sp>
    </p:spTree>
    <p:extLst>
      <p:ext uri="{BB962C8B-B14F-4D97-AF65-F5344CB8AC3E}">
        <p14:creationId xmlns:p14="http://schemas.microsoft.com/office/powerpoint/2010/main" val="1747491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defTabSz="685800"/>
            <a:fld id="{733122C9-A0B9-462F-8757-0847AD287B63}" type="slidenum">
              <a:rPr lang="fr-FR">
                <a:solidFill>
                  <a:prstClr val="black">
                    <a:tint val="75000"/>
                  </a:prstClr>
                </a:solidFill>
                <a:latin typeface="Calibri" panose="020F0502020204030204"/>
              </a:rPr>
              <a:pPr defTabSz="685800"/>
              <a:t>13</a:t>
            </a:fld>
            <a:endParaRPr lang="fr-FR" dirty="0">
              <a:solidFill>
                <a:prstClr val="black">
                  <a:tint val="75000"/>
                </a:prstClr>
              </a:solidFill>
              <a:latin typeface="Calibri" panose="020F0502020204030204"/>
            </a:endParaRPr>
          </a:p>
        </p:txBody>
      </p:sp>
      <p:sp>
        <p:nvSpPr>
          <p:cNvPr id="5" name="Titre 4"/>
          <p:cNvSpPr>
            <a:spLocks noGrp="1"/>
          </p:cNvSpPr>
          <p:nvPr>
            <p:ph type="title"/>
          </p:nvPr>
        </p:nvSpPr>
        <p:spPr>
          <a:xfrm>
            <a:off x="323851" y="682802"/>
            <a:ext cx="8424863" cy="667306"/>
          </a:xfrm>
          <a:solidFill>
            <a:srgbClr val="00B0F0"/>
          </a:solidFill>
        </p:spPr>
        <p:txBody>
          <a:bodyPr>
            <a:noAutofit/>
          </a:bodyPr>
          <a:lstStyle/>
          <a:p>
            <a:pPr algn="ctr" defTabSz="457189">
              <a:defRPr/>
            </a:pPr>
            <a:r>
              <a:rPr lang="fr-FR" sz="2400" b="1" dirty="0">
                <a:solidFill>
                  <a:schemeClr val="bg1"/>
                </a:solidFill>
                <a:latin typeface="Helvetica-Bold"/>
                <a:cs typeface="FreesiaUPC" panose="020B0604020202020204" pitchFamily="34" charset="-34"/>
              </a:rPr>
              <a:t>Programme 111 « Amélioration de la qualité de l’emploi et des relations du travail » </a:t>
            </a:r>
          </a:p>
        </p:txBody>
      </p:sp>
      <p:sp>
        <p:nvSpPr>
          <p:cNvPr id="6" name="Espace réservé du texte 5"/>
          <p:cNvSpPr>
            <a:spLocks noGrp="1"/>
          </p:cNvSpPr>
          <p:nvPr>
            <p:ph type="body" sz="quarter" idx="14"/>
          </p:nvPr>
        </p:nvSpPr>
        <p:spPr>
          <a:xfrm>
            <a:off x="252050" y="2250108"/>
            <a:ext cx="8496664" cy="2625898"/>
          </a:xfrm>
        </p:spPr>
        <p:txBody>
          <a:bodyPr>
            <a:normAutofit fontScale="92500"/>
          </a:bodyPr>
          <a:lstStyle/>
          <a:p>
            <a:pPr marL="0" indent="0" algn="just">
              <a:buNone/>
            </a:pPr>
            <a:r>
              <a:rPr lang="fr-FR" sz="1200" b="1" dirty="0" smtClean="0">
                <a:solidFill>
                  <a:prstClr val="black"/>
                </a:solidFill>
                <a:latin typeface="Arial" panose="020B0604020202020204" pitchFamily="34" charset="0"/>
                <a:cs typeface="Arial" panose="020B0604020202020204" pitchFamily="34" charset="0"/>
              </a:rPr>
              <a:t>Les crédits du programme 111 augmentent de +4,36% en PLF 2022.</a:t>
            </a:r>
          </a:p>
          <a:p>
            <a:pPr marL="0" indent="0" algn="just">
              <a:buNone/>
            </a:pPr>
            <a:r>
              <a:rPr lang="fr-FR" sz="1200" b="1" dirty="0" smtClean="0">
                <a:solidFill>
                  <a:prstClr val="black"/>
                </a:solidFill>
                <a:latin typeface="Arial" panose="020B0604020202020204" pitchFamily="34" charset="0"/>
                <a:cs typeface="Arial" panose="020B0604020202020204" pitchFamily="34" charset="0"/>
              </a:rPr>
              <a:t>Le budget 2022 porté par ce programme est marqué par les éléments suivants :</a:t>
            </a:r>
          </a:p>
          <a:p>
            <a:pPr marL="0" indent="0" algn="just">
              <a:buNone/>
            </a:pPr>
            <a:r>
              <a:rPr lang="fr-FR" sz="1200" b="1" dirty="0" smtClean="0">
                <a:solidFill>
                  <a:srgbClr val="0070C0"/>
                </a:solidFill>
                <a:latin typeface="Arial" panose="020B0604020202020204" pitchFamily="34" charset="0"/>
                <a:cs typeface="Arial" panose="020B0604020202020204" pitchFamily="34" charset="0"/>
              </a:rPr>
              <a:t>1°) la création d’une nouvelle action pour les crédits destinés au renforcement de la prévention en santé au travail.</a:t>
            </a:r>
          </a:p>
          <a:p>
            <a:pPr marL="0" indent="0" algn="just">
              <a:buNone/>
            </a:pPr>
            <a:r>
              <a:rPr lang="fr-FR" sz="1200" dirty="0">
                <a:solidFill>
                  <a:prstClr val="black"/>
                </a:solidFill>
                <a:latin typeface="Arial" panose="020B0604020202020204" pitchFamily="34" charset="0"/>
                <a:cs typeface="Arial" panose="020B0604020202020204" pitchFamily="34" charset="0"/>
              </a:rPr>
              <a:t>Cette nouvelle action </a:t>
            </a:r>
            <a:r>
              <a:rPr lang="fr-FR" sz="1200" dirty="0" smtClean="0">
                <a:latin typeface="Arial" panose="020B0604020202020204" pitchFamily="34" charset="0"/>
                <a:cs typeface="Arial" panose="020B0604020202020204" pitchFamily="34" charset="0"/>
              </a:rPr>
              <a:t>porte l</a:t>
            </a:r>
            <a:r>
              <a:rPr lang="fr-FR" sz="1200" dirty="0" smtClean="0">
                <a:solidFill>
                  <a:prstClr val="black"/>
                </a:solidFill>
                <a:latin typeface="Arial" panose="020B0604020202020204" pitchFamily="34" charset="0"/>
                <a:cs typeface="Arial" panose="020B0604020202020204" pitchFamily="34" charset="0"/>
              </a:rPr>
              <a:t>es crédits </a:t>
            </a:r>
            <a:r>
              <a:rPr lang="fr-FR" sz="1200" dirty="0">
                <a:solidFill>
                  <a:prstClr val="black"/>
                </a:solidFill>
                <a:latin typeface="Arial" panose="020B0604020202020204" pitchFamily="34" charset="0"/>
                <a:cs typeface="Arial" panose="020B0604020202020204" pitchFamily="34" charset="0"/>
              </a:rPr>
              <a:t>destinés à la mise en œuvre des dispositions de la Loi n°2021-1018, du 2 août 2021 «  pour renforcer la prévention en santé au travail ».</a:t>
            </a:r>
          </a:p>
          <a:p>
            <a:pPr marL="0" indent="0" algn="just">
              <a:buNone/>
            </a:pPr>
            <a:r>
              <a:rPr lang="fr-FR" sz="1200" dirty="0">
                <a:solidFill>
                  <a:prstClr val="black"/>
                </a:solidFill>
                <a:latin typeface="Arial" panose="020B0604020202020204" pitchFamily="34" charset="0"/>
                <a:cs typeface="Arial" panose="020B0604020202020204" pitchFamily="34" charset="0"/>
              </a:rPr>
              <a:t>Les dispositifs financés sont rattachés au plan national de relance </a:t>
            </a:r>
            <a:r>
              <a:rPr lang="fr-FR" sz="1200" dirty="0">
                <a:latin typeface="Arial" panose="020B0604020202020204" pitchFamily="34" charset="0"/>
                <a:cs typeface="Arial" panose="020B0604020202020204" pitchFamily="34" charset="0"/>
              </a:rPr>
              <a:t>et de résilience (PNRR). Ainsi, ils sont isolés dans une action spécifique et sont budgétés pour les années 2022 et 2023. </a:t>
            </a:r>
            <a:endParaRPr lang="fr-FR" sz="1200" dirty="0">
              <a:solidFill>
                <a:prstClr val="black"/>
              </a:solidFill>
              <a:latin typeface="Arial" panose="020B0604020202020204" pitchFamily="34" charset="0"/>
              <a:cs typeface="Arial" panose="020B0604020202020204" pitchFamily="34" charset="0"/>
            </a:endParaRPr>
          </a:p>
          <a:p>
            <a:pPr marL="0" indent="0" algn="just">
              <a:buNone/>
            </a:pPr>
            <a:r>
              <a:rPr lang="fr-FR" sz="1200" dirty="0">
                <a:solidFill>
                  <a:prstClr val="black"/>
                </a:solidFill>
                <a:latin typeface="Arial" panose="020B0604020202020204" pitchFamily="34" charset="0"/>
                <a:cs typeface="Arial" panose="020B0604020202020204" pitchFamily="34" charset="0"/>
              </a:rPr>
              <a:t>En </a:t>
            </a:r>
            <a:r>
              <a:rPr lang="fr-FR" sz="1200" dirty="0" smtClean="0">
                <a:solidFill>
                  <a:prstClr val="black"/>
                </a:solidFill>
                <a:latin typeface="Arial" panose="020B0604020202020204" pitchFamily="34" charset="0"/>
                <a:cs typeface="Arial" panose="020B0604020202020204" pitchFamily="34" charset="0"/>
              </a:rPr>
              <a:t>2022, cette action </a:t>
            </a:r>
            <a:r>
              <a:rPr lang="fr-FR" sz="1200" dirty="0" smtClean="0">
                <a:latin typeface="Arial" panose="020B0604020202020204" pitchFamily="34" charset="0"/>
                <a:cs typeface="Arial" panose="020B0604020202020204" pitchFamily="34" charset="0"/>
              </a:rPr>
              <a:t>est dotée de </a:t>
            </a:r>
            <a:r>
              <a:rPr lang="fr-FR" sz="1200" b="1" dirty="0" smtClean="0">
                <a:solidFill>
                  <a:prstClr val="black"/>
                </a:solidFill>
                <a:latin typeface="Arial" panose="020B0604020202020204" pitchFamily="34" charset="0"/>
                <a:cs typeface="Arial" panose="020B0604020202020204" pitchFamily="34" charset="0"/>
              </a:rPr>
              <a:t>11,8 </a:t>
            </a:r>
            <a:r>
              <a:rPr lang="fr-FR" sz="1200" b="1" dirty="0">
                <a:solidFill>
                  <a:prstClr val="black"/>
                </a:solidFill>
                <a:latin typeface="Arial" panose="020B0604020202020204" pitchFamily="34" charset="0"/>
                <a:cs typeface="Arial" panose="020B0604020202020204" pitchFamily="34" charset="0"/>
              </a:rPr>
              <a:t>M€</a:t>
            </a:r>
            <a:r>
              <a:rPr lang="fr-FR" sz="1200" dirty="0">
                <a:solidFill>
                  <a:prstClr val="black"/>
                </a:solidFill>
                <a:latin typeface="Arial" panose="020B0604020202020204" pitchFamily="34" charset="0"/>
                <a:cs typeface="Arial" panose="020B0604020202020204" pitchFamily="34" charset="0"/>
              </a:rPr>
              <a:t> en AE et CP : </a:t>
            </a:r>
          </a:p>
          <a:p>
            <a:pPr marL="342900" lvl="1" algn="just"/>
            <a:r>
              <a:rPr lang="fr-FR" sz="1200" b="1" dirty="0" smtClean="0">
                <a:solidFill>
                  <a:prstClr val="black"/>
                </a:solidFill>
                <a:latin typeface="Arial" panose="020B0604020202020204" pitchFamily="34" charset="0"/>
                <a:cs typeface="Arial" panose="020B0604020202020204" pitchFamily="34" charset="0"/>
              </a:rPr>
              <a:t>5,9 M€</a:t>
            </a:r>
            <a:r>
              <a:rPr lang="fr-FR" sz="1200" dirty="0" smtClean="0">
                <a:solidFill>
                  <a:prstClr val="black"/>
                </a:solidFill>
                <a:latin typeface="Arial" panose="020B0604020202020204" pitchFamily="34" charset="0"/>
                <a:cs typeface="Arial" panose="020B0604020202020204" pitchFamily="34" charset="0"/>
              </a:rPr>
              <a:t> pour accompagner l’intégration des ARACT à </a:t>
            </a:r>
            <a:r>
              <a:rPr lang="fr-FR" sz="1100" dirty="0" smtClean="0">
                <a:solidFill>
                  <a:prstClr val="black"/>
                </a:solidFill>
                <a:latin typeface="Arial" panose="020B0604020202020204" pitchFamily="34" charset="0"/>
                <a:cs typeface="Arial" panose="020B0604020202020204" pitchFamily="34" charset="0"/>
              </a:rPr>
              <a:t>l'Agence </a:t>
            </a:r>
            <a:r>
              <a:rPr lang="fr-FR" sz="1100" dirty="0">
                <a:solidFill>
                  <a:prstClr val="black"/>
                </a:solidFill>
                <a:latin typeface="Arial" panose="020B0604020202020204" pitchFamily="34" charset="0"/>
                <a:cs typeface="Arial" panose="020B0604020202020204" pitchFamily="34" charset="0"/>
              </a:rPr>
              <a:t>nationale pour l'amélioration des conditions de travail </a:t>
            </a:r>
            <a:r>
              <a:rPr lang="fr-FR" sz="1100" dirty="0" smtClean="0">
                <a:solidFill>
                  <a:prstClr val="black"/>
                </a:solidFill>
                <a:latin typeface="Arial" panose="020B0604020202020204" pitchFamily="34" charset="0"/>
                <a:cs typeface="Arial" panose="020B0604020202020204" pitchFamily="34" charset="0"/>
              </a:rPr>
              <a:t>(ANACT)</a:t>
            </a:r>
            <a:endParaRPr lang="fr-FR" sz="1100" dirty="0">
              <a:solidFill>
                <a:prstClr val="black"/>
              </a:solidFill>
              <a:latin typeface="Arial" panose="020B0604020202020204" pitchFamily="34" charset="0"/>
              <a:cs typeface="Arial" panose="020B0604020202020204" pitchFamily="34" charset="0"/>
            </a:endParaRPr>
          </a:p>
          <a:p>
            <a:pPr marL="342900" lvl="1" algn="just"/>
            <a:r>
              <a:rPr lang="fr-FR" sz="1200" b="1" dirty="0" smtClean="0">
                <a:solidFill>
                  <a:prstClr val="black"/>
                </a:solidFill>
                <a:latin typeface="Arial" panose="020B0604020202020204" pitchFamily="34" charset="0"/>
                <a:cs typeface="Arial" panose="020B0604020202020204" pitchFamily="34" charset="0"/>
              </a:rPr>
              <a:t>2 M€</a:t>
            </a:r>
            <a:r>
              <a:rPr lang="fr-FR" sz="1200" dirty="0" smtClean="0">
                <a:solidFill>
                  <a:prstClr val="black"/>
                </a:solidFill>
                <a:latin typeface="Arial" panose="020B0604020202020204" pitchFamily="34" charset="0"/>
                <a:cs typeface="Arial" panose="020B0604020202020204" pitchFamily="34" charset="0"/>
              </a:rPr>
              <a:t> pour renforcer le Fonds </a:t>
            </a:r>
            <a:r>
              <a:rPr lang="fr-FR" sz="1200" dirty="0">
                <a:solidFill>
                  <a:prstClr val="black"/>
                </a:solidFill>
                <a:latin typeface="Arial" panose="020B0604020202020204" pitchFamily="34" charset="0"/>
                <a:cs typeface="Arial" panose="020B0604020202020204" pitchFamily="34" charset="0"/>
              </a:rPr>
              <a:t>pour l’Amélioration des Conditions de </a:t>
            </a:r>
            <a:r>
              <a:rPr lang="fr-FR" sz="1200" dirty="0" smtClean="0">
                <a:solidFill>
                  <a:prstClr val="black"/>
                </a:solidFill>
                <a:latin typeface="Arial" panose="020B0604020202020204" pitchFamily="34" charset="0"/>
                <a:cs typeface="Arial" panose="020B0604020202020204" pitchFamily="34" charset="0"/>
              </a:rPr>
              <a:t>Travail (FACT)</a:t>
            </a:r>
          </a:p>
          <a:p>
            <a:pPr marL="342900" lvl="1" algn="just"/>
            <a:r>
              <a:rPr lang="fr-FR" sz="1200" b="1" dirty="0" smtClean="0">
                <a:solidFill>
                  <a:prstClr val="black"/>
                </a:solidFill>
                <a:latin typeface="Arial" panose="020B0604020202020204" pitchFamily="34" charset="0"/>
                <a:cs typeface="Arial" panose="020B0604020202020204" pitchFamily="34" charset="0"/>
              </a:rPr>
              <a:t>0,9 M€</a:t>
            </a:r>
            <a:r>
              <a:rPr lang="fr-FR" sz="1200" dirty="0" smtClean="0">
                <a:solidFill>
                  <a:prstClr val="black"/>
                </a:solidFill>
                <a:latin typeface="Arial" panose="020B0604020202020204" pitchFamily="34" charset="0"/>
                <a:cs typeface="Arial" panose="020B0604020202020204" pitchFamily="34" charset="0"/>
              </a:rPr>
              <a:t> pour accompagner les actions du 4</a:t>
            </a:r>
            <a:r>
              <a:rPr lang="fr-FR" sz="1200" baseline="30000" dirty="0" smtClean="0">
                <a:solidFill>
                  <a:prstClr val="black"/>
                </a:solidFill>
                <a:latin typeface="Arial" panose="020B0604020202020204" pitchFamily="34" charset="0"/>
                <a:cs typeface="Arial" panose="020B0604020202020204" pitchFamily="34" charset="0"/>
              </a:rPr>
              <a:t>ème</a:t>
            </a:r>
            <a:r>
              <a:rPr lang="fr-FR" sz="1200" dirty="0" smtClean="0">
                <a:solidFill>
                  <a:prstClr val="black"/>
                </a:solidFill>
                <a:latin typeface="Arial" panose="020B0604020202020204" pitchFamily="34" charset="0"/>
                <a:cs typeface="Arial" panose="020B0604020202020204" pitchFamily="34" charset="0"/>
              </a:rPr>
              <a:t> plan santé au travail (PST4, 2021-2024)</a:t>
            </a:r>
          </a:p>
          <a:p>
            <a:pPr marL="342900" lvl="1" algn="just"/>
            <a:r>
              <a:rPr lang="fr-FR" sz="1200" b="1" dirty="0" smtClean="0">
                <a:solidFill>
                  <a:prstClr val="black"/>
                </a:solidFill>
                <a:latin typeface="Arial" panose="020B0604020202020204" pitchFamily="34" charset="0"/>
                <a:cs typeface="Arial" panose="020B0604020202020204" pitchFamily="34" charset="0"/>
              </a:rPr>
              <a:t>3 M€</a:t>
            </a:r>
            <a:r>
              <a:rPr lang="fr-FR" sz="1200" dirty="0" smtClean="0">
                <a:solidFill>
                  <a:prstClr val="black"/>
                </a:solidFill>
                <a:latin typeface="Arial" panose="020B0604020202020204" pitchFamily="34" charset="0"/>
                <a:cs typeface="Arial" panose="020B0604020202020204" pitchFamily="34" charset="0"/>
              </a:rPr>
              <a:t> accompagner la modernisation des services de santé au travail</a:t>
            </a:r>
            <a:endParaRPr lang="fr-FR" sz="1200" dirty="0">
              <a:solidFill>
                <a:prstClr val="black"/>
              </a:solidFill>
              <a:latin typeface="Arial" panose="020B0604020202020204" pitchFamily="34" charset="0"/>
              <a:cs typeface="Arial" panose="020B0604020202020204" pitchFamily="34" charset="0"/>
            </a:endParaRPr>
          </a:p>
        </p:txBody>
      </p:sp>
      <p:sp>
        <p:nvSpPr>
          <p:cNvPr id="7" name="Espace réservé du pied de page 6"/>
          <p:cNvSpPr>
            <a:spLocks noGrp="1"/>
          </p:cNvSpPr>
          <p:nvPr>
            <p:ph type="ftr" sz="quarter" idx="3"/>
          </p:nvPr>
        </p:nvSpPr>
        <p:spPr/>
        <p:txBody>
          <a:bodyPr/>
          <a:lstStyle/>
          <a:p>
            <a:pPr defTabSz="685800"/>
            <a:r>
              <a:rPr lang="fr-FR" dirty="0">
                <a:solidFill>
                  <a:prstClr val="black"/>
                </a:solidFill>
                <a:latin typeface="Calibri" panose="020F0502020204030204"/>
              </a:rPr>
              <a:t>Secrétariat général</a:t>
            </a:r>
            <a:br>
              <a:rPr lang="fr-FR" dirty="0">
                <a:solidFill>
                  <a:prstClr val="black"/>
                </a:solidFill>
                <a:latin typeface="Calibri" panose="020F0502020204030204"/>
              </a:rPr>
            </a:br>
            <a:r>
              <a:rPr lang="fr-FR" dirty="0">
                <a:solidFill>
                  <a:prstClr val="black"/>
                </a:solidFill>
                <a:latin typeface="Calibri" panose="020F0502020204030204"/>
              </a:rPr>
              <a:t>Direction des finances, des achats et des services</a:t>
            </a:r>
          </a:p>
        </p:txBody>
      </p:sp>
      <p:pic>
        <p:nvPicPr>
          <p:cNvPr id="3" name="Image 2"/>
          <p:cNvPicPr>
            <a:picLocks noChangeAspect="1"/>
          </p:cNvPicPr>
          <p:nvPr/>
        </p:nvPicPr>
        <p:blipFill>
          <a:blip r:embed="rId2"/>
          <a:stretch>
            <a:fillRect/>
          </a:stretch>
        </p:blipFill>
        <p:spPr>
          <a:xfrm>
            <a:off x="2303040" y="1352807"/>
            <a:ext cx="4394684" cy="900000"/>
          </a:xfrm>
          <a:prstGeom prst="rect">
            <a:avLst/>
          </a:prstGeom>
        </p:spPr>
      </p:pic>
    </p:spTree>
    <p:extLst>
      <p:ext uri="{BB962C8B-B14F-4D97-AF65-F5344CB8AC3E}">
        <p14:creationId xmlns:p14="http://schemas.microsoft.com/office/powerpoint/2010/main" val="1810328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defTabSz="685800"/>
            <a:fld id="{733122C9-A0B9-462F-8757-0847AD287B63}" type="slidenum">
              <a:rPr lang="fr-FR">
                <a:solidFill>
                  <a:prstClr val="black">
                    <a:tint val="75000"/>
                  </a:prstClr>
                </a:solidFill>
                <a:latin typeface="Calibri" panose="020F0502020204030204"/>
              </a:rPr>
              <a:pPr defTabSz="685800"/>
              <a:t>14</a:t>
            </a:fld>
            <a:endParaRPr lang="fr-FR" dirty="0">
              <a:solidFill>
                <a:prstClr val="black">
                  <a:tint val="75000"/>
                </a:prstClr>
              </a:solidFill>
              <a:latin typeface="Calibri" panose="020F0502020204030204"/>
            </a:endParaRPr>
          </a:p>
        </p:txBody>
      </p:sp>
      <p:sp>
        <p:nvSpPr>
          <p:cNvPr id="5" name="Titre 4"/>
          <p:cNvSpPr>
            <a:spLocks noGrp="1"/>
          </p:cNvSpPr>
          <p:nvPr>
            <p:ph type="title"/>
          </p:nvPr>
        </p:nvSpPr>
        <p:spPr>
          <a:xfrm>
            <a:off x="323851" y="682802"/>
            <a:ext cx="8424863" cy="667306"/>
          </a:xfrm>
          <a:solidFill>
            <a:srgbClr val="00B0F0"/>
          </a:solidFill>
        </p:spPr>
        <p:txBody>
          <a:bodyPr>
            <a:noAutofit/>
          </a:bodyPr>
          <a:lstStyle/>
          <a:p>
            <a:pPr algn="ctr" defTabSz="457189">
              <a:defRPr/>
            </a:pPr>
            <a:r>
              <a:rPr lang="fr-FR" sz="2400" b="1" dirty="0">
                <a:solidFill>
                  <a:schemeClr val="bg1"/>
                </a:solidFill>
                <a:latin typeface="Helvetica-Bold"/>
                <a:cs typeface="FreesiaUPC" panose="020B0604020202020204" pitchFamily="34" charset="-34"/>
              </a:rPr>
              <a:t>Programme 111 « Amélioration de la qualité de l’emploi et des relations du travail » </a:t>
            </a:r>
          </a:p>
        </p:txBody>
      </p:sp>
      <p:sp>
        <p:nvSpPr>
          <p:cNvPr id="6" name="Espace réservé du texte 5"/>
          <p:cNvSpPr>
            <a:spLocks noGrp="1"/>
          </p:cNvSpPr>
          <p:nvPr>
            <p:ph type="body" sz="quarter" idx="14"/>
          </p:nvPr>
        </p:nvSpPr>
        <p:spPr>
          <a:xfrm>
            <a:off x="252050" y="1422114"/>
            <a:ext cx="8496664" cy="3237868"/>
          </a:xfrm>
        </p:spPr>
        <p:txBody>
          <a:bodyPr>
            <a:normAutofit/>
          </a:bodyPr>
          <a:lstStyle/>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0" indent="0" algn="just" fontAlgn="base">
              <a:spcAft>
                <a:spcPct val="0"/>
              </a:spcAft>
              <a:buClr>
                <a:srgbClr val="002060"/>
              </a:buClr>
              <a:buNone/>
            </a:pPr>
            <a:r>
              <a:rPr lang="fr-FR" sz="1100" b="1" dirty="0" smtClean="0">
                <a:solidFill>
                  <a:srgbClr val="0070C0"/>
                </a:solidFill>
                <a:latin typeface="Arial" panose="020B0604020202020204" pitchFamily="34" charset="0"/>
                <a:cs typeface="Arial" panose="020B0604020202020204" pitchFamily="34" charset="0"/>
              </a:rPr>
              <a:t>2) Par </a:t>
            </a:r>
            <a:r>
              <a:rPr lang="fr-FR" sz="1100" b="1" dirty="0">
                <a:solidFill>
                  <a:srgbClr val="0070C0"/>
                </a:solidFill>
                <a:latin typeface="Arial" panose="020B0604020202020204" pitchFamily="34" charset="0"/>
                <a:cs typeface="Arial" panose="020B0604020202020204" pitchFamily="34" charset="0"/>
              </a:rPr>
              <a:t>ailleurs, les </a:t>
            </a:r>
            <a:r>
              <a:rPr lang="fr-FR" sz="1100" b="1" dirty="0" smtClean="0">
                <a:solidFill>
                  <a:srgbClr val="0070C0"/>
                </a:solidFill>
                <a:latin typeface="Arial" panose="020B0604020202020204" pitchFamily="34" charset="0"/>
                <a:cs typeface="Arial" panose="020B0604020202020204" pitchFamily="34" charset="0"/>
              </a:rPr>
              <a:t>moyens d’assurer les missions </a:t>
            </a:r>
            <a:r>
              <a:rPr lang="fr-FR" sz="1100" b="1" dirty="0">
                <a:solidFill>
                  <a:srgbClr val="0070C0"/>
                </a:solidFill>
                <a:latin typeface="Arial" panose="020B0604020202020204" pitchFamily="34" charset="0"/>
                <a:cs typeface="Arial" panose="020B0604020202020204" pitchFamily="34" charset="0"/>
              </a:rPr>
              <a:t>indispensables de la politique du travail sont </a:t>
            </a:r>
            <a:r>
              <a:rPr lang="fr-FR" sz="1100" b="1" dirty="0" smtClean="0">
                <a:solidFill>
                  <a:srgbClr val="0070C0"/>
                </a:solidFill>
                <a:latin typeface="Arial" panose="020B0604020202020204" pitchFamily="34" charset="0"/>
                <a:cs typeface="Arial" panose="020B0604020202020204" pitchFamily="34" charset="0"/>
              </a:rPr>
              <a:t>consolidés </a:t>
            </a:r>
            <a:r>
              <a:rPr lang="fr-FR" sz="1100" b="1" dirty="0">
                <a:solidFill>
                  <a:srgbClr val="0070C0"/>
                </a:solidFill>
                <a:latin typeface="Arial" panose="020B0604020202020204" pitchFamily="34" charset="0"/>
                <a:cs typeface="Arial" panose="020B0604020202020204" pitchFamily="34" charset="0"/>
              </a:rPr>
              <a:t>en PLF </a:t>
            </a:r>
            <a:r>
              <a:rPr lang="fr-FR" sz="1100" b="1" dirty="0" smtClean="0">
                <a:solidFill>
                  <a:srgbClr val="0070C0"/>
                </a:solidFill>
                <a:latin typeface="Arial" panose="020B0604020202020204" pitchFamily="34" charset="0"/>
                <a:cs typeface="Arial" panose="020B0604020202020204" pitchFamily="34" charset="0"/>
              </a:rPr>
              <a:t>2022</a:t>
            </a:r>
            <a:endParaRPr lang="fr-FR" sz="1100" b="1" dirty="0">
              <a:solidFill>
                <a:srgbClr val="0070C0"/>
              </a:solidFill>
              <a:latin typeface="Arial" panose="020B0604020202020204" pitchFamily="34" charset="0"/>
              <a:cs typeface="Arial" panose="020B0604020202020204" pitchFamily="34" charset="0"/>
            </a:endParaRPr>
          </a:p>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342900" lvl="1" algn="just" defTabSz="457189" fontAlgn="base">
              <a:spcBef>
                <a:spcPct val="0"/>
              </a:spcBef>
              <a:spcAft>
                <a:spcPct val="0"/>
              </a:spcAft>
              <a:buClr>
                <a:srgbClr val="002060"/>
              </a:buClr>
            </a:pPr>
            <a:r>
              <a:rPr lang="fr-FR" sz="1200" dirty="0">
                <a:latin typeface="Arial" panose="020B0604020202020204" pitchFamily="34" charset="0"/>
                <a:cs typeface="Arial" panose="020B0604020202020204" pitchFamily="34" charset="0"/>
              </a:rPr>
              <a:t>Pour la </a:t>
            </a:r>
            <a:r>
              <a:rPr lang="fr-FR" sz="1200" dirty="0" smtClean="0">
                <a:latin typeface="Arial" panose="020B0604020202020204" pitchFamily="34" charset="0"/>
                <a:cs typeface="Arial" panose="020B0604020202020204" pitchFamily="34" charset="0"/>
              </a:rPr>
              <a:t>4</a:t>
            </a:r>
            <a:r>
              <a:rPr lang="fr-FR" sz="1200" baseline="30000" dirty="0" smtClean="0">
                <a:latin typeface="Arial" panose="020B0604020202020204" pitchFamily="34" charset="0"/>
                <a:cs typeface="Arial" panose="020B0604020202020204" pitchFamily="34" charset="0"/>
              </a:rPr>
              <a:t>ème</a:t>
            </a:r>
            <a:r>
              <a:rPr lang="fr-FR" sz="1200" dirty="0" smtClean="0">
                <a:latin typeface="Arial" panose="020B0604020202020204" pitchFamily="34" charset="0"/>
                <a:cs typeface="Arial" panose="020B0604020202020204" pitchFamily="34" charset="0"/>
              </a:rPr>
              <a:t> année </a:t>
            </a:r>
            <a:r>
              <a:rPr lang="fr-FR" sz="1200" dirty="0">
                <a:latin typeface="Arial" panose="020B0604020202020204" pitchFamily="34" charset="0"/>
                <a:cs typeface="Arial" panose="020B0604020202020204" pitchFamily="34" charset="0"/>
              </a:rPr>
              <a:t>consécutive, les crédits dédiés à la </a:t>
            </a:r>
            <a:r>
              <a:rPr lang="fr-FR" sz="1200" b="1" dirty="0">
                <a:latin typeface="Arial" panose="020B0604020202020204" pitchFamily="34" charset="0"/>
                <a:cs typeface="Arial" panose="020B0604020202020204" pitchFamily="34" charset="0"/>
              </a:rPr>
              <a:t>santé et à la sécurité au travail</a:t>
            </a:r>
            <a:r>
              <a:rPr lang="fr-FR" sz="1200" dirty="0">
                <a:latin typeface="Arial" panose="020B0604020202020204" pitchFamily="34" charset="0"/>
                <a:cs typeface="Arial" panose="020B0604020202020204" pitchFamily="34" charset="0"/>
              </a:rPr>
              <a:t> sont </a:t>
            </a:r>
            <a:r>
              <a:rPr lang="fr-FR" sz="1200" dirty="0" smtClean="0">
                <a:latin typeface="Arial" panose="020B0604020202020204" pitchFamily="34" charset="0"/>
                <a:cs typeface="Arial" panose="020B0604020202020204" pitchFamily="34" charset="0"/>
              </a:rPr>
              <a:t>préservés </a:t>
            </a:r>
            <a:r>
              <a:rPr lang="fr-FR" sz="1200" dirty="0">
                <a:latin typeface="Arial" panose="020B0604020202020204" pitchFamily="34" charset="0"/>
                <a:cs typeface="Arial" panose="020B0604020202020204" pitchFamily="34" charset="0"/>
              </a:rPr>
              <a:t>à hauteur de </a:t>
            </a:r>
            <a:r>
              <a:rPr lang="fr-FR" sz="1200" b="1" dirty="0" smtClean="0">
                <a:latin typeface="Arial" panose="020B0604020202020204" pitchFamily="34" charset="0"/>
                <a:cs typeface="Arial" panose="020B0604020202020204" pitchFamily="34" charset="0"/>
              </a:rPr>
              <a:t>24,0 </a:t>
            </a:r>
            <a:r>
              <a:rPr lang="fr-FR" sz="1200" b="1" dirty="0">
                <a:latin typeface="Arial" panose="020B0604020202020204" pitchFamily="34" charset="0"/>
                <a:cs typeface="Arial" panose="020B0604020202020204" pitchFamily="34" charset="0"/>
              </a:rPr>
              <a:t>M€</a:t>
            </a:r>
            <a:r>
              <a:rPr lang="fr-FR" sz="1200" dirty="0" smtClean="0">
                <a:latin typeface="Arial" panose="020B0604020202020204" pitchFamily="34" charset="0"/>
                <a:cs typeface="Arial" panose="020B0604020202020204" pitchFamily="34" charset="0"/>
              </a:rPr>
              <a:t>.</a:t>
            </a:r>
          </a:p>
          <a:p>
            <a:pPr marL="342900" lvl="1" algn="just" defTabSz="457189" fontAlgn="base">
              <a:spcBef>
                <a:spcPct val="0"/>
              </a:spcBef>
              <a:spcAft>
                <a:spcPct val="0"/>
              </a:spcAft>
              <a:buClr>
                <a:srgbClr val="002060"/>
              </a:buClr>
            </a:pPr>
            <a:r>
              <a:rPr lang="fr-FR" sz="1200" dirty="0" smtClean="0">
                <a:latin typeface="Arial" panose="020B0604020202020204" pitchFamily="34" charset="0"/>
                <a:cs typeface="Arial" panose="020B0604020202020204" pitchFamily="34" charset="0"/>
              </a:rPr>
              <a:t>Le niveau </a:t>
            </a:r>
            <a:r>
              <a:rPr lang="fr-FR" sz="1200" dirty="0">
                <a:latin typeface="Arial" panose="020B0604020202020204" pitchFamily="34" charset="0"/>
                <a:cs typeface="Arial" panose="020B0604020202020204" pitchFamily="34" charset="0"/>
              </a:rPr>
              <a:t>de subvention </a:t>
            </a:r>
            <a:r>
              <a:rPr lang="fr-FR" sz="1200" dirty="0" smtClean="0">
                <a:latin typeface="Arial" panose="020B0604020202020204" pitchFamily="34" charset="0"/>
                <a:cs typeface="Arial" panose="020B0604020202020204" pitchFamily="34" charset="0"/>
              </a:rPr>
              <a:t>destiné à l’ANSES (</a:t>
            </a:r>
            <a:r>
              <a:rPr lang="fr-FR" sz="1200" b="1" dirty="0" smtClean="0">
                <a:latin typeface="Arial" panose="020B0604020202020204" pitchFamily="34" charset="0"/>
                <a:cs typeface="Arial" panose="020B0604020202020204" pitchFamily="34" charset="0"/>
              </a:rPr>
              <a:t>8,27 </a:t>
            </a:r>
            <a:r>
              <a:rPr lang="fr-FR" sz="1200" b="1" dirty="0">
                <a:latin typeface="Arial" panose="020B0604020202020204" pitchFamily="34" charset="0"/>
                <a:cs typeface="Arial" panose="020B0604020202020204" pitchFamily="34" charset="0"/>
              </a:rPr>
              <a:t>M</a:t>
            </a:r>
            <a:r>
              <a:rPr lang="fr-FR" sz="1200" b="1" dirty="0" smtClean="0">
                <a:latin typeface="Arial" panose="020B0604020202020204" pitchFamily="34" charset="0"/>
                <a:cs typeface="Arial" panose="020B0604020202020204" pitchFamily="34" charset="0"/>
              </a:rPr>
              <a:t>€) et à l’ANACT (9,77 </a:t>
            </a:r>
            <a:r>
              <a:rPr lang="fr-FR" sz="1200" b="1" dirty="0">
                <a:latin typeface="Arial" panose="020B0604020202020204" pitchFamily="34" charset="0"/>
                <a:cs typeface="Arial" panose="020B0604020202020204" pitchFamily="34" charset="0"/>
              </a:rPr>
              <a:t>M</a:t>
            </a:r>
            <a:r>
              <a:rPr lang="fr-FR" sz="1200" b="1" dirty="0" smtClean="0">
                <a:latin typeface="Arial" panose="020B0604020202020204" pitchFamily="34" charset="0"/>
                <a:cs typeface="Arial" panose="020B0604020202020204" pitchFamily="34" charset="0"/>
              </a:rPr>
              <a:t>€)</a:t>
            </a:r>
            <a:r>
              <a:rPr lang="fr-FR" sz="1200" dirty="0" smtClean="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traduit la volonté du ministère en charge du travail de </a:t>
            </a:r>
            <a:r>
              <a:rPr lang="fr-FR" sz="1200" b="1" dirty="0">
                <a:latin typeface="Arial" panose="020B0604020202020204" pitchFamily="34" charset="0"/>
                <a:cs typeface="Arial" panose="020B0604020202020204" pitchFamily="34" charset="0"/>
              </a:rPr>
              <a:t>maintenir la capacité d’action de ces opérateurs</a:t>
            </a:r>
            <a:r>
              <a:rPr lang="fr-FR" sz="1200" dirty="0">
                <a:latin typeface="Arial" panose="020B0604020202020204" pitchFamily="34" charset="0"/>
                <a:cs typeface="Arial" panose="020B0604020202020204" pitchFamily="34" charset="0"/>
              </a:rPr>
              <a:t> qui évoluent sur des champs très sensibles</a:t>
            </a:r>
            <a:r>
              <a:rPr lang="fr-FR" sz="1200" dirty="0" smtClean="0">
                <a:latin typeface="Arial" panose="020B0604020202020204" pitchFamily="34" charset="0"/>
                <a:cs typeface="Arial" panose="020B0604020202020204" pitchFamily="34" charset="0"/>
              </a:rPr>
              <a:t>.</a:t>
            </a:r>
          </a:p>
          <a:p>
            <a:pPr marL="342900" lvl="1" algn="just" defTabSz="457189" fontAlgn="base">
              <a:spcBef>
                <a:spcPct val="0"/>
              </a:spcBef>
              <a:spcAft>
                <a:spcPct val="0"/>
              </a:spcAft>
              <a:buClr>
                <a:srgbClr val="002060"/>
              </a:buClr>
            </a:pPr>
            <a:r>
              <a:rPr lang="fr-FR" sz="1200" dirty="0" smtClean="0">
                <a:latin typeface="Arial" panose="020B0604020202020204" pitchFamily="34" charset="0"/>
                <a:cs typeface="Arial" panose="020B0604020202020204" pitchFamily="34" charset="0"/>
              </a:rPr>
              <a:t>La subvention de l’Etat pour le fonds </a:t>
            </a:r>
            <a:r>
              <a:rPr lang="fr-FR" sz="1200" dirty="0">
                <a:latin typeface="Arial" panose="020B0604020202020204" pitchFamily="34" charset="0"/>
                <a:cs typeface="Arial" panose="020B0604020202020204" pitchFamily="34" charset="0"/>
              </a:rPr>
              <a:t>de </a:t>
            </a:r>
            <a:r>
              <a:rPr lang="fr-FR" sz="1200" b="1" dirty="0">
                <a:latin typeface="Arial" panose="020B0604020202020204" pitchFamily="34" charset="0"/>
                <a:cs typeface="Arial" panose="020B0604020202020204" pitchFamily="34" charset="0"/>
              </a:rPr>
              <a:t>financement des organisations syndicales de salariés et des organisations professionnelles </a:t>
            </a:r>
            <a:r>
              <a:rPr lang="fr-FR" sz="1200" b="1" dirty="0" smtClean="0">
                <a:latin typeface="Arial" panose="020B0604020202020204" pitchFamily="34" charset="0"/>
                <a:cs typeface="Arial" panose="020B0604020202020204" pitchFamily="34" charset="0"/>
              </a:rPr>
              <a:t>d’employeurs</a:t>
            </a:r>
            <a:r>
              <a:rPr lang="fr-FR" sz="1200" dirty="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est </a:t>
            </a:r>
            <a:r>
              <a:rPr lang="fr-FR" sz="1200" dirty="0">
                <a:latin typeface="Arial" panose="020B0604020202020204" pitchFamily="34" charset="0"/>
                <a:cs typeface="Arial" panose="020B0604020202020204" pitchFamily="34" charset="0"/>
              </a:rPr>
              <a:t>maintenue à </a:t>
            </a:r>
            <a:r>
              <a:rPr lang="fr-FR" sz="1200" b="1" dirty="0">
                <a:latin typeface="Arial" panose="020B0604020202020204" pitchFamily="34" charset="0"/>
                <a:cs typeface="Arial" panose="020B0604020202020204" pitchFamily="34" charset="0"/>
              </a:rPr>
              <a:t>32,6 M€</a:t>
            </a:r>
            <a:r>
              <a:rPr lang="fr-FR" sz="1200" dirty="0">
                <a:latin typeface="Arial" panose="020B0604020202020204" pitchFamily="34" charset="0"/>
                <a:cs typeface="Arial" panose="020B0604020202020204" pitchFamily="34" charset="0"/>
              </a:rPr>
              <a:t> en CP en </a:t>
            </a:r>
            <a:r>
              <a:rPr lang="fr-FR" sz="1200" dirty="0" smtClean="0">
                <a:latin typeface="Arial" panose="020B0604020202020204" pitchFamily="34" charset="0"/>
                <a:cs typeface="Arial" panose="020B0604020202020204" pitchFamily="34" charset="0"/>
              </a:rPr>
              <a:t>2022 (convention </a:t>
            </a:r>
            <a:r>
              <a:rPr lang="fr-FR" sz="1200" dirty="0">
                <a:latin typeface="Arial" panose="020B0604020202020204" pitchFamily="34" charset="0"/>
                <a:cs typeface="Arial" panose="020B0604020202020204" pitchFamily="34" charset="0"/>
              </a:rPr>
              <a:t>triennale </a:t>
            </a:r>
            <a:r>
              <a:rPr lang="fr-FR" sz="1200" dirty="0" smtClean="0">
                <a:latin typeface="Arial" panose="020B0604020202020204" pitchFamily="34" charset="0"/>
                <a:cs typeface="Arial" panose="020B0604020202020204" pitchFamily="34" charset="0"/>
              </a:rPr>
              <a:t>2021-2023)</a:t>
            </a:r>
          </a:p>
          <a:p>
            <a:pPr marL="342900" lvl="1" algn="just" defTabSz="457189" fontAlgn="base">
              <a:spcBef>
                <a:spcPct val="0"/>
              </a:spcBef>
              <a:spcAft>
                <a:spcPct val="0"/>
              </a:spcAft>
              <a:buClr>
                <a:srgbClr val="002060"/>
              </a:buClr>
            </a:pPr>
            <a:r>
              <a:rPr lang="fr-FR" sz="1200" dirty="0" smtClean="0">
                <a:latin typeface="Arial" panose="020B0604020202020204" pitchFamily="34" charset="0"/>
                <a:cs typeface="Arial" panose="020B0604020202020204" pitchFamily="34" charset="0"/>
              </a:rPr>
              <a:t>Avec </a:t>
            </a:r>
            <a:r>
              <a:rPr lang="fr-FR" sz="1200" b="1" dirty="0">
                <a:latin typeface="Arial" panose="020B0604020202020204" pitchFamily="34" charset="0"/>
                <a:cs typeface="Arial" panose="020B0604020202020204" pitchFamily="34" charset="0"/>
              </a:rPr>
              <a:t>11 M€</a:t>
            </a:r>
            <a:r>
              <a:rPr lang="fr-FR" sz="1200" dirty="0">
                <a:latin typeface="Arial" panose="020B0604020202020204" pitchFamily="34" charset="0"/>
                <a:cs typeface="Arial" panose="020B0604020202020204" pitchFamily="34" charset="0"/>
              </a:rPr>
              <a:t>, le financement de la </a:t>
            </a:r>
            <a:r>
              <a:rPr lang="fr-FR" sz="1200" b="1" dirty="0">
                <a:latin typeface="Arial" panose="020B0604020202020204" pitchFamily="34" charset="0"/>
                <a:cs typeface="Arial" panose="020B0604020202020204" pitchFamily="34" charset="0"/>
              </a:rPr>
              <a:t>formation des conseillers prud’hommes</a:t>
            </a:r>
            <a:r>
              <a:rPr lang="fr-FR" sz="1200" dirty="0">
                <a:latin typeface="Arial" panose="020B0604020202020204" pitchFamily="34" charset="0"/>
                <a:cs typeface="Arial" panose="020B0604020202020204" pitchFamily="34" charset="0"/>
              </a:rPr>
              <a:t>, dont le mandat a été prolongé d’une année du fait de la crise sanitaire, permet de poursuivre l’appui aux conseillers nommés en décembre </a:t>
            </a:r>
            <a:r>
              <a:rPr lang="fr-FR" sz="1200" dirty="0" smtClean="0">
                <a:latin typeface="Arial" panose="020B0604020202020204" pitchFamily="34" charset="0"/>
                <a:cs typeface="Arial" panose="020B0604020202020204" pitchFamily="34" charset="0"/>
              </a:rPr>
              <a:t>2017.</a:t>
            </a:r>
          </a:p>
          <a:p>
            <a:pPr marL="342900" lvl="1" algn="just" defTabSz="457189" fontAlgn="base">
              <a:spcBef>
                <a:spcPct val="0"/>
              </a:spcBef>
              <a:spcAft>
                <a:spcPct val="0"/>
              </a:spcAft>
              <a:buClr>
                <a:srgbClr val="002060"/>
              </a:buClr>
            </a:pPr>
            <a:r>
              <a:rPr lang="fr-FR" sz="1200" dirty="0" smtClean="0">
                <a:latin typeface="Arial" panose="020B0604020202020204" pitchFamily="34" charset="0"/>
                <a:cs typeface="Arial" panose="020B0604020202020204" pitchFamily="34" charset="0"/>
              </a:rPr>
              <a:t>Une </a:t>
            </a:r>
            <a:r>
              <a:rPr lang="fr-FR" sz="1200" b="1" dirty="0">
                <a:latin typeface="Arial" panose="020B0604020202020204" pitchFamily="34" charset="0"/>
                <a:cs typeface="Arial" panose="020B0604020202020204" pitchFamily="34" charset="0"/>
              </a:rPr>
              <a:t>mesure nouvelle de 1,4 M€</a:t>
            </a:r>
            <a:r>
              <a:rPr lang="fr-FR" sz="1200" dirty="0">
                <a:latin typeface="Arial" panose="020B0604020202020204" pitchFamily="34" charset="0"/>
                <a:cs typeface="Arial" panose="020B0604020202020204" pitchFamily="34" charset="0"/>
              </a:rPr>
              <a:t> finance le lancement de la </a:t>
            </a:r>
            <a:r>
              <a:rPr lang="fr-FR" sz="1200" b="1" dirty="0">
                <a:latin typeface="Arial" panose="020B0604020202020204" pitchFamily="34" charset="0"/>
                <a:cs typeface="Arial" panose="020B0604020202020204" pitchFamily="34" charset="0"/>
              </a:rPr>
              <a:t>refonte du SI MARS</a:t>
            </a:r>
            <a:r>
              <a:rPr lang="fr-FR" sz="1200" dirty="0">
                <a:latin typeface="Arial" panose="020B0604020202020204" pitchFamily="34" charset="0"/>
                <a:cs typeface="Arial" panose="020B0604020202020204" pitchFamily="34" charset="0"/>
              </a:rPr>
              <a:t>, de mesure d’audience de la représentativité syndicale.</a:t>
            </a:r>
          </a:p>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342900" lvl="1" algn="just" defTabSz="457189" fontAlgn="base">
              <a:spcBef>
                <a:spcPct val="0"/>
              </a:spcBef>
              <a:spcAft>
                <a:spcPct val="0"/>
              </a:spcAft>
              <a:buClr>
                <a:srgbClr val="002060"/>
              </a:buClr>
            </a:pPr>
            <a:endParaRPr lang="fr-FR" sz="1200" dirty="0" smtClean="0">
              <a:latin typeface="Arial" panose="020B0604020202020204" pitchFamily="34" charset="0"/>
              <a:cs typeface="Arial" panose="020B0604020202020204" pitchFamily="34" charset="0"/>
            </a:endParaRPr>
          </a:p>
          <a:p>
            <a:pPr marL="342900" lvl="1"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p:txBody>
      </p:sp>
      <p:sp>
        <p:nvSpPr>
          <p:cNvPr id="7" name="Espace réservé du pied de page 6"/>
          <p:cNvSpPr>
            <a:spLocks noGrp="1"/>
          </p:cNvSpPr>
          <p:nvPr>
            <p:ph type="ftr" sz="quarter" idx="3"/>
          </p:nvPr>
        </p:nvSpPr>
        <p:spPr/>
        <p:txBody>
          <a:bodyPr/>
          <a:lstStyle/>
          <a:p>
            <a:pPr defTabSz="685800"/>
            <a:r>
              <a:rPr lang="fr-FR" dirty="0">
                <a:solidFill>
                  <a:prstClr val="black"/>
                </a:solidFill>
                <a:latin typeface="Calibri" panose="020F0502020204030204"/>
              </a:rPr>
              <a:t>Secrétariat général</a:t>
            </a:r>
            <a:br>
              <a:rPr lang="fr-FR" dirty="0">
                <a:solidFill>
                  <a:prstClr val="black"/>
                </a:solidFill>
                <a:latin typeface="Calibri" panose="020F0502020204030204"/>
              </a:rPr>
            </a:br>
            <a:r>
              <a:rPr lang="fr-FR" dirty="0">
                <a:solidFill>
                  <a:prstClr val="black"/>
                </a:solidFill>
                <a:latin typeface="Calibri" panose="020F0502020204030204"/>
              </a:rPr>
              <a:t>Direction des finances, des achats et des services</a:t>
            </a:r>
          </a:p>
        </p:txBody>
      </p:sp>
    </p:spTree>
    <p:extLst>
      <p:ext uri="{BB962C8B-B14F-4D97-AF65-F5344CB8AC3E}">
        <p14:creationId xmlns:p14="http://schemas.microsoft.com/office/powerpoint/2010/main" val="306680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95686"/>
            <a:ext cx="8424000" cy="936104"/>
          </a:xfrm>
          <a:solidFill>
            <a:srgbClr val="00B0F0"/>
          </a:solidFill>
        </p:spPr>
        <p:txBody>
          <a:bodyPr>
            <a:normAutofit lnSpcReduction="10000"/>
          </a:bodyPr>
          <a:lstStyle/>
          <a:p>
            <a:pPr algn="ctr"/>
            <a:endParaRPr lang="fr-FR" sz="1400" i="1" dirty="0" smtClean="0">
              <a:solidFill>
                <a:schemeClr val="bg1"/>
              </a:solidFill>
              <a:latin typeface="Helvetica-Bold"/>
              <a:ea typeface="+mj-ea"/>
              <a:cs typeface="FreesiaUPC" panose="020B0604020202020204" pitchFamily="34" charset="-34"/>
            </a:endParaRPr>
          </a:p>
          <a:p>
            <a:pPr marL="0" indent="0" algn="ctr">
              <a:buNone/>
            </a:pPr>
            <a:r>
              <a:rPr lang="fr-FR" sz="1400" i="1" dirty="0" smtClean="0">
                <a:solidFill>
                  <a:schemeClr val="bg1"/>
                </a:solidFill>
                <a:latin typeface="Helvetica-Bold"/>
                <a:ea typeface="+mj-ea"/>
                <a:cs typeface="FreesiaUPC" panose="020B0604020202020204" pitchFamily="34" charset="-34"/>
              </a:rPr>
              <a:t>Mission travail emploi</a:t>
            </a:r>
          </a:p>
          <a:p>
            <a:pPr marL="0" indent="0" algn="ctr">
              <a:buNone/>
            </a:pPr>
            <a:r>
              <a:rPr lang="fr-FR" sz="2400" dirty="0" smtClean="0">
                <a:solidFill>
                  <a:schemeClr val="bg1"/>
                </a:solidFill>
                <a:latin typeface="Helvetica-Bold"/>
                <a:ea typeface="+mj-ea"/>
                <a:cs typeface="FreesiaUPC" panose="020B0604020202020204" pitchFamily="34" charset="-34"/>
              </a:rPr>
              <a:t>Programme 102</a:t>
            </a:r>
            <a:endParaRPr lang="fr-FR" sz="2400" dirty="0">
              <a:solidFill>
                <a:schemeClr val="bg1"/>
              </a:solidFill>
              <a:latin typeface="Helvetica-Bold"/>
              <a:ea typeface="+mj-ea"/>
              <a:cs typeface="FreesiaUPC" panose="020B0604020202020204" pitchFamily="34" charset="-34"/>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15</a:t>
            </a:fld>
            <a:endParaRPr lang="fr-FR" dirty="0"/>
          </a:p>
        </p:txBody>
      </p:sp>
      <p:sp>
        <p:nvSpPr>
          <p:cNvPr id="6" name="Larme 5"/>
          <p:cNvSpPr/>
          <p:nvPr/>
        </p:nvSpPr>
        <p:spPr>
          <a:xfrm>
            <a:off x="7143889" y="2950305"/>
            <a:ext cx="1603961" cy="1357652"/>
          </a:xfrm>
          <a:prstGeom prst="teardrop">
            <a:avLst/>
          </a:prstGeom>
          <a:solidFill>
            <a:schemeClr val="tx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a:solidFill>
                  <a:schemeClr val="bg1"/>
                </a:solidFill>
              </a:rPr>
              <a:t>P102</a:t>
            </a:r>
          </a:p>
          <a:p>
            <a:pPr algn="ctr"/>
            <a:r>
              <a:rPr lang="fr-FR" sz="1400" b="1" dirty="0">
                <a:solidFill>
                  <a:schemeClr val="bg1"/>
                </a:solidFill>
              </a:rPr>
              <a:t>7278 M€</a:t>
            </a:r>
          </a:p>
          <a:p>
            <a:pPr algn="ctr"/>
            <a:r>
              <a:rPr lang="fr-FR" sz="1400" b="1" dirty="0">
                <a:solidFill>
                  <a:schemeClr val="bg1"/>
                </a:solidFill>
              </a:rPr>
              <a:t>en CP en 2022</a:t>
            </a:r>
          </a:p>
        </p:txBody>
      </p:sp>
    </p:spTree>
    <p:extLst>
      <p:ext uri="{BB962C8B-B14F-4D97-AF65-F5344CB8AC3E}">
        <p14:creationId xmlns:p14="http://schemas.microsoft.com/office/powerpoint/2010/main" val="4185210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defTabSz="685800"/>
            <a:fld id="{733122C9-A0B9-462F-8757-0847AD287B63}" type="slidenum">
              <a:rPr lang="fr-FR">
                <a:solidFill>
                  <a:prstClr val="black">
                    <a:tint val="75000"/>
                  </a:prstClr>
                </a:solidFill>
                <a:latin typeface="Calibri" panose="020F0502020204030204"/>
              </a:rPr>
              <a:pPr defTabSz="685800"/>
              <a:t>16</a:t>
            </a:fld>
            <a:endParaRPr lang="fr-FR" dirty="0">
              <a:solidFill>
                <a:prstClr val="black">
                  <a:tint val="75000"/>
                </a:prstClr>
              </a:solidFill>
              <a:latin typeface="Calibri" panose="020F0502020204030204"/>
            </a:endParaRPr>
          </a:p>
        </p:txBody>
      </p:sp>
      <p:sp>
        <p:nvSpPr>
          <p:cNvPr id="5" name="Titre 4"/>
          <p:cNvSpPr>
            <a:spLocks noGrp="1"/>
          </p:cNvSpPr>
          <p:nvPr>
            <p:ph type="title"/>
          </p:nvPr>
        </p:nvSpPr>
        <p:spPr>
          <a:xfrm>
            <a:off x="334648" y="509407"/>
            <a:ext cx="8424863" cy="667306"/>
          </a:xfrm>
          <a:solidFill>
            <a:srgbClr val="00B0F0"/>
          </a:solidFill>
        </p:spPr>
        <p:txBody>
          <a:bodyPr>
            <a:noAutofit/>
          </a:bodyPr>
          <a:lstStyle/>
          <a:p>
            <a:pPr algn="ctr" defTabSz="457189">
              <a:defRPr/>
            </a:pPr>
            <a:r>
              <a:rPr lang="fr-FR" sz="2400" b="1" dirty="0">
                <a:solidFill>
                  <a:schemeClr val="bg1"/>
                </a:solidFill>
                <a:latin typeface="Helvetica-Bold"/>
                <a:cs typeface="FreesiaUPC" panose="020B0604020202020204" pitchFamily="34" charset="-34"/>
              </a:rPr>
              <a:t>Programme </a:t>
            </a:r>
            <a:r>
              <a:rPr lang="fr-FR" sz="2400" b="1" dirty="0" smtClean="0">
                <a:solidFill>
                  <a:schemeClr val="bg1"/>
                </a:solidFill>
                <a:latin typeface="Helvetica-Bold"/>
                <a:cs typeface="FreesiaUPC" panose="020B0604020202020204" pitchFamily="34" charset="-34"/>
              </a:rPr>
              <a:t>102</a:t>
            </a:r>
            <a:endParaRPr lang="fr-FR" sz="2400" b="1"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50" y="1422114"/>
            <a:ext cx="8496664" cy="3237868"/>
          </a:xfrm>
        </p:spPr>
        <p:txBody>
          <a:bodyPr>
            <a:normAutofit/>
          </a:bodyPr>
          <a:lstStyle/>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p:txBody>
      </p:sp>
      <p:sp>
        <p:nvSpPr>
          <p:cNvPr id="7" name="Espace réservé du pied de page 6"/>
          <p:cNvSpPr>
            <a:spLocks noGrp="1"/>
          </p:cNvSpPr>
          <p:nvPr>
            <p:ph type="ftr" sz="quarter" idx="3"/>
          </p:nvPr>
        </p:nvSpPr>
        <p:spPr/>
        <p:txBody>
          <a:bodyPr/>
          <a:lstStyle/>
          <a:p>
            <a:pPr defTabSz="685800"/>
            <a:r>
              <a:rPr lang="fr-FR" dirty="0">
                <a:solidFill>
                  <a:prstClr val="black"/>
                </a:solidFill>
                <a:latin typeface="Calibri" panose="020F0502020204030204"/>
              </a:rPr>
              <a:t>Secrétariat général</a:t>
            </a:r>
            <a:br>
              <a:rPr lang="fr-FR" dirty="0">
                <a:solidFill>
                  <a:prstClr val="black"/>
                </a:solidFill>
                <a:latin typeface="Calibri" panose="020F0502020204030204"/>
              </a:rPr>
            </a:br>
            <a:r>
              <a:rPr lang="fr-FR" dirty="0">
                <a:solidFill>
                  <a:prstClr val="black"/>
                </a:solidFill>
                <a:latin typeface="Calibri" panose="020F0502020204030204"/>
              </a:rPr>
              <a:t>Direction des finances, des achats et des services</a:t>
            </a:r>
          </a:p>
        </p:txBody>
      </p:sp>
      <p:pic>
        <p:nvPicPr>
          <p:cNvPr id="3" name="Image 2"/>
          <p:cNvPicPr>
            <a:picLocks noChangeAspect="1"/>
          </p:cNvPicPr>
          <p:nvPr/>
        </p:nvPicPr>
        <p:blipFill>
          <a:blip r:embed="rId2"/>
          <a:stretch>
            <a:fillRect/>
          </a:stretch>
        </p:blipFill>
        <p:spPr>
          <a:xfrm>
            <a:off x="2361091" y="1209054"/>
            <a:ext cx="4371975" cy="895350"/>
          </a:xfrm>
          <a:prstGeom prst="rect">
            <a:avLst/>
          </a:prstGeom>
        </p:spPr>
      </p:pic>
      <p:sp>
        <p:nvSpPr>
          <p:cNvPr id="4" name="ZoneTexte 3"/>
          <p:cNvSpPr txBox="1"/>
          <p:nvPr/>
        </p:nvSpPr>
        <p:spPr>
          <a:xfrm>
            <a:off x="334649" y="2104404"/>
            <a:ext cx="8424862" cy="2631490"/>
          </a:xfrm>
          <a:prstGeom prst="rect">
            <a:avLst/>
          </a:prstGeom>
          <a:noFill/>
        </p:spPr>
        <p:txBody>
          <a:bodyPr wrap="square" rtlCol="0">
            <a:spAutoFit/>
          </a:bodyPr>
          <a:lstStyle/>
          <a:p>
            <a:r>
              <a:rPr lang="fr-FR" sz="1100" dirty="0" smtClean="0"/>
              <a:t>Le budget du Programme 102 s’élève à 7,58 Mds€ en engagements et 7,28 Mds€ </a:t>
            </a:r>
            <a:r>
              <a:rPr lang="fr-FR" sz="1100" dirty="0"/>
              <a:t>en </a:t>
            </a:r>
            <a:r>
              <a:rPr lang="fr-FR" sz="1100" dirty="0" smtClean="0"/>
              <a:t>paiements. La hausse des crédits par rapport à 2021 (+11,1% en AE et +8,1% en CP) dans un contexte de reprise économique traduit la volonté de l’Etat d’approfondir, en tirant les leçons des réussites du Plan de relance, la politique d’inclusion envers les personnes les plus éloignées du marché du travail.</a:t>
            </a:r>
          </a:p>
          <a:p>
            <a:r>
              <a:rPr lang="fr-FR" sz="1100" dirty="0" smtClean="0"/>
              <a:t>Ce budget permet de financer:</a:t>
            </a:r>
          </a:p>
          <a:p>
            <a:pPr marL="285750" indent="-285750">
              <a:buFontTx/>
              <a:buChar char="-"/>
            </a:pPr>
            <a:r>
              <a:rPr lang="fr-FR" sz="1100" dirty="0" smtClean="0"/>
              <a:t>100 000 contrats aidés dans le secteur non-marchand auxquels s’ajoutent 45 000 contrats dans le secteur marchand (210 000 contrats prévus en PLF 2021 avec une cible d’atterrissage à 177 000 contrats) ;</a:t>
            </a:r>
          </a:p>
          <a:p>
            <a:pPr marL="285750" indent="-285750">
              <a:buFontTx/>
              <a:buChar char="-"/>
            </a:pPr>
            <a:r>
              <a:rPr lang="fr-FR" sz="1100" dirty="0" smtClean="0"/>
              <a:t>L’atteinte des objectifs fixés par la Stratégie Pauvreté pour l’insertion par l’activité économique (+100 000 salariés dans les structures de l’IAE) : 127 330 ETP seront financés contre environ 105 000 en 2021 et 71 000 en 2017;</a:t>
            </a:r>
          </a:p>
          <a:p>
            <a:pPr marL="285750" indent="-285750">
              <a:buFontTx/>
              <a:buChar char="-"/>
            </a:pPr>
            <a:r>
              <a:rPr lang="fr-FR" sz="1100" dirty="0" smtClean="0"/>
              <a:t>Un maintien des moyens affectés aux entreprises adaptées par rapport à 2021, permettant d’approfondir l’effort en faveur des salariés en situation de handicap (le volume de salariés couverts par une aide au poste devrait augmenter de 6% par rapport à 2021 et +42% par rapport à 2017);</a:t>
            </a:r>
          </a:p>
          <a:p>
            <a:pPr marL="285750" lvl="0" indent="-285750" algn="just" defTabSz="457200" fontAlgn="base">
              <a:spcBef>
                <a:spcPct val="0"/>
              </a:spcBef>
              <a:spcAft>
                <a:spcPct val="0"/>
              </a:spcAft>
              <a:buClr>
                <a:srgbClr val="002060"/>
              </a:buClr>
              <a:buFontTx/>
              <a:buChar char="-"/>
            </a:pPr>
            <a:r>
              <a:rPr lang="fr-FR" sz="1100" dirty="0" smtClean="0">
                <a:cs typeface="Helvetica" panose="020B0604020202020204" pitchFamily="34" charset="0"/>
              </a:rPr>
              <a:t>Un effort substantiel sur les jeunes: 200 000 entrées en Garantie Jeunes sont ainsi prévues en 2022 (</a:t>
            </a:r>
            <a:r>
              <a:rPr lang="fr-FR" sz="1100" dirty="0" err="1" smtClean="0">
                <a:cs typeface="Helvetica" panose="020B0604020202020204" pitchFamily="34" charset="0"/>
              </a:rPr>
              <a:t>soclage</a:t>
            </a:r>
            <a:r>
              <a:rPr lang="fr-FR" sz="1100" dirty="0" smtClean="0">
                <a:cs typeface="Helvetica" panose="020B0604020202020204" pitchFamily="34" charset="0"/>
              </a:rPr>
              <a:t> de l’objectif du Plan de relance). Des moyens complémentaires en faveur de la Jeunesse seront intégrés au PLF 2022 par amendement;</a:t>
            </a:r>
            <a:endParaRPr lang="fr-FR" sz="1100" dirty="0">
              <a:cs typeface="Helvetica" panose="020B0604020202020204" pitchFamily="34" charset="0"/>
            </a:endParaRPr>
          </a:p>
          <a:p>
            <a:pPr marL="285750" lvl="0" indent="-285750" algn="just" defTabSz="457200" fontAlgn="base">
              <a:spcBef>
                <a:spcPct val="0"/>
              </a:spcBef>
              <a:spcAft>
                <a:spcPct val="0"/>
              </a:spcAft>
              <a:buClr>
                <a:srgbClr val="002060"/>
              </a:buClr>
              <a:buFontTx/>
              <a:buChar char="-"/>
            </a:pPr>
            <a:r>
              <a:rPr lang="fr-FR" sz="1100" dirty="0">
                <a:cs typeface="Helvetica" panose="020B0604020202020204" pitchFamily="34" charset="0"/>
              </a:rPr>
              <a:t>Un financement du service public de l’emploi </a:t>
            </a:r>
            <a:r>
              <a:rPr lang="fr-FR" sz="1100" dirty="0" smtClean="0">
                <a:cs typeface="Helvetica" panose="020B0604020202020204" pitchFamily="34" charset="0"/>
              </a:rPr>
              <a:t>maintenu à un niveau élevé (1,8mds€) </a:t>
            </a:r>
            <a:r>
              <a:rPr lang="fr-FR" sz="1100" dirty="0">
                <a:cs typeface="Helvetica" panose="020B0604020202020204" pitchFamily="34" charset="0"/>
              </a:rPr>
              <a:t>afin </a:t>
            </a:r>
            <a:r>
              <a:rPr lang="fr-FR" sz="1100" dirty="0" smtClean="0">
                <a:cs typeface="Helvetica" panose="020B0604020202020204" pitchFamily="34" charset="0"/>
              </a:rPr>
              <a:t>de le recentrer vers les populations vulnérables (DELD, Jeunes).</a:t>
            </a:r>
            <a:endParaRPr lang="fr-FR" sz="900" dirty="0"/>
          </a:p>
        </p:txBody>
      </p:sp>
    </p:spTree>
    <p:extLst>
      <p:ext uri="{BB962C8B-B14F-4D97-AF65-F5344CB8AC3E}">
        <p14:creationId xmlns:p14="http://schemas.microsoft.com/office/powerpoint/2010/main" val="208874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95686"/>
            <a:ext cx="8424000" cy="936104"/>
          </a:xfrm>
          <a:solidFill>
            <a:srgbClr val="00B0F0"/>
          </a:solidFill>
        </p:spPr>
        <p:txBody>
          <a:bodyPr>
            <a:normAutofit lnSpcReduction="10000"/>
          </a:bodyPr>
          <a:lstStyle/>
          <a:p>
            <a:pPr algn="ctr"/>
            <a:endParaRPr lang="fr-FR" sz="1400" i="1" dirty="0" smtClean="0">
              <a:solidFill>
                <a:schemeClr val="bg1"/>
              </a:solidFill>
              <a:latin typeface="Helvetica-Bold"/>
              <a:ea typeface="+mj-ea"/>
              <a:cs typeface="FreesiaUPC" panose="020B0604020202020204" pitchFamily="34" charset="-34"/>
            </a:endParaRPr>
          </a:p>
          <a:p>
            <a:pPr marL="0" indent="0" algn="ctr">
              <a:buNone/>
            </a:pPr>
            <a:r>
              <a:rPr lang="fr-FR" sz="1400" i="1" dirty="0" smtClean="0">
                <a:solidFill>
                  <a:schemeClr val="bg1"/>
                </a:solidFill>
                <a:latin typeface="Helvetica-Bold"/>
                <a:ea typeface="+mj-ea"/>
                <a:cs typeface="FreesiaUPC" panose="020B0604020202020204" pitchFamily="34" charset="-34"/>
              </a:rPr>
              <a:t>Mission travail emploi</a:t>
            </a:r>
          </a:p>
          <a:p>
            <a:pPr marL="0" indent="0" algn="ctr">
              <a:buNone/>
            </a:pPr>
            <a:r>
              <a:rPr lang="fr-FR" sz="2400" dirty="0" smtClean="0">
                <a:solidFill>
                  <a:schemeClr val="bg1"/>
                </a:solidFill>
                <a:latin typeface="Helvetica-Bold"/>
                <a:ea typeface="+mj-ea"/>
                <a:cs typeface="FreesiaUPC" panose="020B0604020202020204" pitchFamily="34" charset="-34"/>
              </a:rPr>
              <a:t>Programme 103</a:t>
            </a:r>
            <a:endParaRPr lang="fr-FR" sz="2400" dirty="0">
              <a:solidFill>
                <a:schemeClr val="bg1"/>
              </a:solidFill>
              <a:latin typeface="Helvetica-Bold"/>
              <a:ea typeface="+mj-ea"/>
              <a:cs typeface="FreesiaUPC" panose="020B0604020202020204" pitchFamily="34" charset="-34"/>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17</a:t>
            </a:fld>
            <a:endParaRPr lang="fr-FR" dirty="0"/>
          </a:p>
        </p:txBody>
      </p:sp>
      <p:sp>
        <p:nvSpPr>
          <p:cNvPr id="5" name="Larme 4"/>
          <p:cNvSpPr/>
          <p:nvPr/>
        </p:nvSpPr>
        <p:spPr>
          <a:xfrm>
            <a:off x="7143889" y="2931790"/>
            <a:ext cx="1603961" cy="1357652"/>
          </a:xfrm>
          <a:prstGeom prst="teardrop">
            <a:avLst/>
          </a:prstGeom>
          <a:solidFill>
            <a:schemeClr val="tx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smtClean="0">
                <a:solidFill>
                  <a:schemeClr val="bg1"/>
                </a:solidFill>
              </a:rPr>
              <a:t>P103</a:t>
            </a:r>
          </a:p>
          <a:p>
            <a:pPr algn="ctr"/>
            <a:r>
              <a:rPr lang="fr-FR" sz="1200" b="1" dirty="0" smtClean="0">
                <a:solidFill>
                  <a:schemeClr val="bg1"/>
                </a:solidFill>
              </a:rPr>
              <a:t>5 389 M€</a:t>
            </a:r>
          </a:p>
          <a:p>
            <a:pPr algn="ctr"/>
            <a:r>
              <a:rPr lang="fr-FR" sz="1100" dirty="0" smtClean="0">
                <a:solidFill>
                  <a:schemeClr val="bg1"/>
                </a:solidFill>
              </a:rPr>
              <a:t>en </a:t>
            </a:r>
            <a:r>
              <a:rPr lang="fr-FR" sz="1100" dirty="0">
                <a:solidFill>
                  <a:schemeClr val="bg1"/>
                </a:solidFill>
              </a:rPr>
              <a:t>CP en </a:t>
            </a:r>
            <a:r>
              <a:rPr lang="fr-FR" sz="1100" dirty="0" smtClean="0">
                <a:solidFill>
                  <a:schemeClr val="bg1"/>
                </a:solidFill>
              </a:rPr>
              <a:t>2022</a:t>
            </a:r>
            <a:endParaRPr lang="fr-FR" sz="1100" dirty="0">
              <a:solidFill>
                <a:schemeClr val="bg1"/>
              </a:solidFill>
            </a:endParaRPr>
          </a:p>
        </p:txBody>
      </p:sp>
    </p:spTree>
    <p:extLst>
      <p:ext uri="{BB962C8B-B14F-4D97-AF65-F5344CB8AC3E}">
        <p14:creationId xmlns:p14="http://schemas.microsoft.com/office/powerpoint/2010/main" val="3479821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defTabSz="685800"/>
            <a:fld id="{733122C9-A0B9-462F-8757-0847AD287B63}" type="slidenum">
              <a:rPr lang="fr-FR">
                <a:solidFill>
                  <a:prstClr val="black">
                    <a:tint val="75000"/>
                  </a:prstClr>
                </a:solidFill>
                <a:latin typeface="Calibri" panose="020F0502020204030204"/>
              </a:rPr>
              <a:pPr defTabSz="685800"/>
              <a:t>18</a:t>
            </a:fld>
            <a:endParaRPr lang="fr-FR" dirty="0">
              <a:solidFill>
                <a:prstClr val="black">
                  <a:tint val="75000"/>
                </a:prstClr>
              </a:solidFill>
              <a:latin typeface="Calibri" panose="020F0502020204030204"/>
            </a:endParaRPr>
          </a:p>
        </p:txBody>
      </p:sp>
      <p:sp>
        <p:nvSpPr>
          <p:cNvPr id="5" name="Titre 4"/>
          <p:cNvSpPr>
            <a:spLocks noGrp="1"/>
          </p:cNvSpPr>
          <p:nvPr>
            <p:ph type="title"/>
          </p:nvPr>
        </p:nvSpPr>
        <p:spPr>
          <a:xfrm>
            <a:off x="323849" y="509039"/>
            <a:ext cx="8424863" cy="667306"/>
          </a:xfrm>
          <a:solidFill>
            <a:srgbClr val="00B0F0"/>
          </a:solidFill>
        </p:spPr>
        <p:txBody>
          <a:bodyPr>
            <a:noAutofit/>
          </a:bodyPr>
          <a:lstStyle/>
          <a:p>
            <a:pPr algn="ctr" defTabSz="457189">
              <a:defRPr/>
            </a:pPr>
            <a:r>
              <a:rPr lang="fr-FR" sz="2400" b="1" dirty="0">
                <a:solidFill>
                  <a:schemeClr val="bg1"/>
                </a:solidFill>
                <a:latin typeface="Helvetica-Bold"/>
                <a:cs typeface="FreesiaUPC" panose="020B0604020202020204" pitchFamily="34" charset="-34"/>
              </a:rPr>
              <a:t>Programme </a:t>
            </a:r>
            <a:r>
              <a:rPr lang="fr-FR" sz="2400" b="1" dirty="0" smtClean="0">
                <a:solidFill>
                  <a:schemeClr val="bg1"/>
                </a:solidFill>
                <a:latin typeface="Helvetica-Bold"/>
                <a:cs typeface="FreesiaUPC" panose="020B0604020202020204" pitchFamily="34" charset="-34"/>
              </a:rPr>
              <a:t>103</a:t>
            </a:r>
            <a:endParaRPr lang="fr-FR" sz="2400" b="1"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50" y="1422114"/>
            <a:ext cx="8496664" cy="3237868"/>
          </a:xfrm>
        </p:spPr>
        <p:txBody>
          <a:bodyPr>
            <a:normAutofit/>
          </a:bodyPr>
          <a:lstStyle/>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a:p>
            <a:pPr marL="0" algn="just" defTabSz="457189" fontAlgn="base">
              <a:spcBef>
                <a:spcPct val="0"/>
              </a:spcBef>
              <a:spcAft>
                <a:spcPct val="0"/>
              </a:spcAft>
              <a:buClr>
                <a:srgbClr val="002060"/>
              </a:buClr>
            </a:pPr>
            <a:endParaRPr lang="fr-FR" sz="1200" dirty="0">
              <a:latin typeface="Arial" panose="020B0604020202020204" pitchFamily="34" charset="0"/>
              <a:cs typeface="Arial" panose="020B0604020202020204" pitchFamily="34" charset="0"/>
            </a:endParaRPr>
          </a:p>
        </p:txBody>
      </p:sp>
      <p:sp>
        <p:nvSpPr>
          <p:cNvPr id="7" name="Espace réservé du pied de page 6"/>
          <p:cNvSpPr>
            <a:spLocks noGrp="1"/>
          </p:cNvSpPr>
          <p:nvPr>
            <p:ph type="ftr" sz="quarter" idx="3"/>
          </p:nvPr>
        </p:nvSpPr>
        <p:spPr/>
        <p:txBody>
          <a:bodyPr/>
          <a:lstStyle/>
          <a:p>
            <a:pPr defTabSz="685800"/>
            <a:r>
              <a:rPr lang="fr-FR" dirty="0">
                <a:solidFill>
                  <a:prstClr val="black"/>
                </a:solidFill>
                <a:latin typeface="Calibri" panose="020F0502020204030204"/>
              </a:rPr>
              <a:t>Secrétariat général</a:t>
            </a:r>
            <a:br>
              <a:rPr lang="fr-FR" dirty="0">
                <a:solidFill>
                  <a:prstClr val="black"/>
                </a:solidFill>
                <a:latin typeface="Calibri" panose="020F0502020204030204"/>
              </a:rPr>
            </a:br>
            <a:r>
              <a:rPr lang="fr-FR" dirty="0">
                <a:solidFill>
                  <a:prstClr val="black"/>
                </a:solidFill>
                <a:latin typeface="Calibri" panose="020F0502020204030204"/>
              </a:rPr>
              <a:t>Direction des finances, des achats et des services</a:t>
            </a:r>
          </a:p>
        </p:txBody>
      </p:sp>
      <p:pic>
        <p:nvPicPr>
          <p:cNvPr id="4" name="Image 3"/>
          <p:cNvPicPr>
            <a:picLocks noChangeAspect="1"/>
          </p:cNvPicPr>
          <p:nvPr/>
        </p:nvPicPr>
        <p:blipFill>
          <a:blip r:embed="rId2"/>
          <a:stretch>
            <a:fillRect/>
          </a:stretch>
        </p:blipFill>
        <p:spPr>
          <a:xfrm>
            <a:off x="2350292" y="1275606"/>
            <a:ext cx="4371975" cy="895350"/>
          </a:xfrm>
          <a:prstGeom prst="rect">
            <a:avLst/>
          </a:prstGeom>
        </p:spPr>
      </p:pic>
      <p:sp>
        <p:nvSpPr>
          <p:cNvPr id="8" name="ZoneTexte 7"/>
          <p:cNvSpPr txBox="1"/>
          <p:nvPr/>
        </p:nvSpPr>
        <p:spPr>
          <a:xfrm>
            <a:off x="334649" y="2239000"/>
            <a:ext cx="8424862" cy="2677656"/>
          </a:xfrm>
          <a:prstGeom prst="rect">
            <a:avLst/>
          </a:prstGeom>
          <a:noFill/>
        </p:spPr>
        <p:txBody>
          <a:bodyPr wrap="square" rtlCol="0">
            <a:spAutoFit/>
          </a:bodyPr>
          <a:lstStyle/>
          <a:p>
            <a:pPr algn="just"/>
            <a:r>
              <a:rPr lang="fr-FR" sz="1200" dirty="0" smtClean="0"/>
              <a:t>Le budget du Programme 103 s’élève à 6,46 Mds€ en engagements et 5,39 Mds€ </a:t>
            </a:r>
            <a:r>
              <a:rPr lang="fr-FR" sz="1200" dirty="0"/>
              <a:t>en </a:t>
            </a:r>
            <a:r>
              <a:rPr lang="fr-FR" sz="1200" dirty="0" smtClean="0"/>
              <a:t>paiements. La baisse des crédits par rapport à 2021 est en trompe-l’œil car elle porte principalement sur deux enveloppes: les moyens dévolus à l’alternance et ceux du Plan d’investissement dans les compétences. Or dans ces deux cas il ne s’agit pas d’une baisse de moyens car le financement de ces politiques est assuré par le Programme 364 (Programme du Plan de relance qui concentre les moyens de l’aide exceptionnelle à l’alternance et des innovations du PIC). De plus le PLF n’intègre pas à ce stade les moyens mis à disposition de la formation des DELD et des salariés en transition professionnelle dans le cadre du Plan Compétences (500 M€ en AE et 689 M€ en CP).</a:t>
            </a:r>
          </a:p>
          <a:p>
            <a:r>
              <a:rPr lang="fr-FR" sz="1200" dirty="0" smtClean="0"/>
              <a:t> Ce budget permet de financer:</a:t>
            </a: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À nouveau plus de 900 000 bénéficiaires dans le cadre du PIC dont 55 000 DELD dans le cadre du Plan Compétences annoncé par le Premier Ministre;</a:t>
            </a: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La </a:t>
            </a:r>
            <a:r>
              <a:rPr lang="fr-FR" sz="1200" dirty="0">
                <a:cs typeface="Helvetica" panose="020B0604020202020204" pitchFamily="34" charset="0"/>
              </a:rPr>
              <a:t>très forte </a:t>
            </a:r>
            <a:r>
              <a:rPr lang="fr-FR" sz="1200" dirty="0" smtClean="0">
                <a:cs typeface="Helvetica" panose="020B0604020202020204" pitchFamily="34" charset="0"/>
              </a:rPr>
              <a:t>hausse du volume d’apprentis en 2021-2022 (+250 000 contrats par rapport à l’année 2017) et donc l’augmentation du coût des aides à l’apprentissage;</a:t>
            </a: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Un financement des compensations d’exonération de cotisations sociales (services à la personne, création d’entreprise, apprentissage) en forte augmentation (+340 M€) afin de ne pas entraver la reprise économique;</a:t>
            </a:r>
            <a:endParaRPr lang="fr-FR" sz="1200" dirty="0">
              <a:cs typeface="Helvetica" panose="020B0604020202020204" pitchFamily="34" charset="0"/>
            </a:endParaRP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Une hausse de 4500 du nombre de bénéficiaires d’emplois francs dans les QPV (36 000 aides en 2022).</a:t>
            </a:r>
          </a:p>
        </p:txBody>
      </p:sp>
    </p:spTree>
    <p:extLst>
      <p:ext uri="{BB962C8B-B14F-4D97-AF65-F5344CB8AC3E}">
        <p14:creationId xmlns:p14="http://schemas.microsoft.com/office/powerpoint/2010/main" val="2401480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95686"/>
            <a:ext cx="8424000" cy="936104"/>
          </a:xfrm>
          <a:solidFill>
            <a:srgbClr val="00B0F0"/>
          </a:solidFill>
        </p:spPr>
        <p:txBody>
          <a:bodyPr>
            <a:normAutofit lnSpcReduction="10000"/>
          </a:bodyPr>
          <a:lstStyle/>
          <a:p>
            <a:pPr marL="0" indent="0" algn="ctr">
              <a:buNone/>
            </a:pPr>
            <a:endParaRPr lang="fr-FR" sz="1400" i="1" dirty="0" smtClean="0">
              <a:solidFill>
                <a:schemeClr val="bg1"/>
              </a:solidFill>
              <a:latin typeface="Helvetica-Bold"/>
              <a:ea typeface="+mj-ea"/>
              <a:cs typeface="FreesiaUPC" panose="020B0604020202020204" pitchFamily="34" charset="-34"/>
            </a:endParaRPr>
          </a:p>
          <a:p>
            <a:pPr marL="0" indent="0" algn="ctr">
              <a:buNone/>
            </a:pPr>
            <a:r>
              <a:rPr lang="fr-FR" sz="1400" i="1" dirty="0" smtClean="0">
                <a:solidFill>
                  <a:schemeClr val="bg1"/>
                </a:solidFill>
                <a:latin typeface="Helvetica-Bold"/>
                <a:ea typeface="+mj-ea"/>
                <a:cs typeface="FreesiaUPC" panose="020B0604020202020204" pitchFamily="34" charset="-34"/>
              </a:rPr>
              <a:t>Mission PLAN DE RELANCE </a:t>
            </a:r>
          </a:p>
          <a:p>
            <a:pPr marL="0" indent="0" algn="ctr">
              <a:buNone/>
            </a:pPr>
            <a:r>
              <a:rPr lang="fr-FR" sz="2400" dirty="0" smtClean="0">
                <a:solidFill>
                  <a:schemeClr val="bg1"/>
                </a:solidFill>
                <a:latin typeface="Helvetica-Bold"/>
                <a:ea typeface="+mj-ea"/>
                <a:cs typeface="FreesiaUPC" panose="020B0604020202020204" pitchFamily="34" charset="-34"/>
              </a:rPr>
              <a:t>VOLET TRAVAIL EMPLOI DU Programme 364</a:t>
            </a:r>
            <a:endParaRPr lang="fr-FR" sz="2400" dirty="0">
              <a:solidFill>
                <a:schemeClr val="bg1"/>
              </a:solidFill>
              <a:latin typeface="Helvetica-Bold"/>
              <a:ea typeface="+mj-ea"/>
              <a:cs typeface="FreesiaUPC" panose="020B0604020202020204" pitchFamily="34" charset="-34"/>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19</a:t>
            </a:fld>
            <a:endParaRPr lang="fr-FR" dirty="0"/>
          </a:p>
        </p:txBody>
      </p:sp>
      <p:sp>
        <p:nvSpPr>
          <p:cNvPr id="5" name="Larme 4"/>
          <p:cNvSpPr/>
          <p:nvPr/>
        </p:nvSpPr>
        <p:spPr>
          <a:xfrm>
            <a:off x="7143889" y="2931790"/>
            <a:ext cx="1603961" cy="1357652"/>
          </a:xfrm>
          <a:prstGeom prst="teardrop">
            <a:avLst/>
          </a:prstGeom>
          <a:solidFill>
            <a:schemeClr val="tx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smtClean="0">
                <a:solidFill>
                  <a:schemeClr val="bg1"/>
                </a:solidFill>
              </a:rPr>
              <a:t>P364</a:t>
            </a:r>
          </a:p>
          <a:p>
            <a:pPr algn="ctr"/>
            <a:r>
              <a:rPr lang="fr-FR" sz="1200" b="1" dirty="0" smtClean="0">
                <a:solidFill>
                  <a:schemeClr val="bg1"/>
                </a:solidFill>
              </a:rPr>
              <a:t>3 248 M€</a:t>
            </a:r>
          </a:p>
          <a:p>
            <a:pPr algn="ctr"/>
            <a:r>
              <a:rPr lang="fr-FR" sz="1100" dirty="0" smtClean="0">
                <a:solidFill>
                  <a:schemeClr val="bg1"/>
                </a:solidFill>
              </a:rPr>
              <a:t>en </a:t>
            </a:r>
            <a:r>
              <a:rPr lang="fr-FR" sz="1100" dirty="0">
                <a:solidFill>
                  <a:schemeClr val="bg1"/>
                </a:solidFill>
              </a:rPr>
              <a:t>CP en </a:t>
            </a:r>
            <a:r>
              <a:rPr lang="fr-FR" sz="1100" dirty="0" smtClean="0">
                <a:solidFill>
                  <a:schemeClr val="bg1"/>
                </a:solidFill>
              </a:rPr>
              <a:t>2022</a:t>
            </a:r>
            <a:endParaRPr lang="fr-FR" sz="1100" dirty="0">
              <a:solidFill>
                <a:schemeClr val="bg1"/>
              </a:solidFill>
            </a:endParaRPr>
          </a:p>
        </p:txBody>
      </p:sp>
    </p:spTree>
    <p:extLst>
      <p:ext uri="{BB962C8B-B14F-4D97-AF65-F5344CB8AC3E}">
        <p14:creationId xmlns:p14="http://schemas.microsoft.com/office/powerpoint/2010/main" val="3020945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5" name="Titre 4"/>
          <p:cNvSpPr>
            <a:spLocks noGrp="1"/>
          </p:cNvSpPr>
          <p:nvPr>
            <p:ph type="title"/>
          </p:nvPr>
        </p:nvSpPr>
        <p:spPr>
          <a:solidFill>
            <a:srgbClr val="00B0F0"/>
          </a:solidFill>
        </p:spPr>
        <p:txBody>
          <a:bodyPr>
            <a:normAutofit/>
          </a:bodyPr>
          <a:lstStyle/>
          <a:p>
            <a:pPr algn="ctr" defTabSz="457200">
              <a:defRPr/>
            </a:pPr>
            <a:r>
              <a:rPr lang="fr-FR" sz="2400" dirty="0">
                <a:solidFill>
                  <a:schemeClr val="bg1"/>
                </a:solidFill>
                <a:latin typeface="Helvetica-Bold"/>
                <a:cs typeface="FreesiaUPC" panose="020B0604020202020204" pitchFamily="34" charset="-34"/>
              </a:rPr>
              <a:t>Principes de lecture et convention de présentation</a:t>
            </a:r>
          </a:p>
        </p:txBody>
      </p:sp>
      <p:sp>
        <p:nvSpPr>
          <p:cNvPr id="6" name="Espace réservé du texte 5"/>
          <p:cNvSpPr>
            <a:spLocks noGrp="1"/>
          </p:cNvSpPr>
          <p:nvPr>
            <p:ph type="body" sz="quarter" idx="14"/>
          </p:nvPr>
        </p:nvSpPr>
        <p:spPr>
          <a:xfrm>
            <a:off x="251520" y="1350107"/>
            <a:ext cx="8496664" cy="3237868"/>
          </a:xfrm>
        </p:spPr>
        <p:txBody>
          <a:bodyPr/>
          <a:lstStyle/>
          <a:p>
            <a:pPr marL="179388" lvl="0" indent="-179388" algn="just" defTabSz="457200" fontAlgn="base">
              <a:spcBef>
                <a:spcPct val="0"/>
              </a:spcBef>
              <a:spcAft>
                <a:spcPct val="0"/>
              </a:spcAft>
              <a:buClr>
                <a:srgbClr val="002060"/>
              </a:buClr>
              <a:buFontTx/>
              <a:buChar char="-"/>
            </a:pPr>
            <a:endParaRPr lang="fr-FR" sz="1200" dirty="0" smtClean="0">
              <a:solidFill>
                <a:prstClr val="black"/>
              </a:solidFill>
              <a:ea typeface="MS PGothic" pitchFamily="34" charset="-128"/>
            </a:endParaRPr>
          </a:p>
          <a:p>
            <a:pPr marL="179388" lvl="0" indent="-179388" algn="just" defTabSz="457200" fontAlgn="base">
              <a:spcBef>
                <a:spcPct val="0"/>
              </a:spcBef>
              <a:spcAft>
                <a:spcPct val="0"/>
              </a:spcAft>
              <a:buClr>
                <a:srgbClr val="002060"/>
              </a:buClr>
              <a:buFontTx/>
              <a:buChar char="-"/>
            </a:pPr>
            <a:r>
              <a:rPr lang="fr-FR" sz="1200" dirty="0" smtClean="0">
                <a:solidFill>
                  <a:prstClr val="black"/>
                </a:solidFill>
                <a:ea typeface="MS PGothic" pitchFamily="34" charset="-128"/>
              </a:rPr>
              <a:t>les données sont celles </a:t>
            </a:r>
            <a:r>
              <a:rPr lang="fr-FR" sz="1200" dirty="0">
                <a:solidFill>
                  <a:prstClr val="black"/>
                </a:solidFill>
                <a:ea typeface="MS PGothic" pitchFamily="34" charset="-128"/>
              </a:rPr>
              <a:t>du PLF </a:t>
            </a:r>
            <a:r>
              <a:rPr lang="fr-FR" sz="1200" dirty="0" smtClean="0">
                <a:solidFill>
                  <a:prstClr val="black"/>
                </a:solidFill>
                <a:ea typeface="MS PGothic" pitchFamily="34" charset="-128"/>
              </a:rPr>
              <a:t>2022, </a:t>
            </a:r>
            <a:r>
              <a:rPr lang="fr-FR" sz="1200" dirty="0">
                <a:solidFill>
                  <a:prstClr val="black"/>
                </a:solidFill>
                <a:ea typeface="MS PGothic" pitchFamily="34" charset="-128"/>
              </a:rPr>
              <a:t>tel que présenté en Conseil des ministres le </a:t>
            </a:r>
            <a:r>
              <a:rPr lang="fr-FR" sz="1200" dirty="0" smtClean="0">
                <a:solidFill>
                  <a:prstClr val="black"/>
                </a:solidFill>
                <a:ea typeface="MS PGothic" pitchFamily="34" charset="-128"/>
              </a:rPr>
              <a:t>22/09/21 ;</a:t>
            </a:r>
            <a:endParaRPr lang="fr-FR" sz="1200" dirty="0">
              <a:solidFill>
                <a:prstClr val="black"/>
              </a:solidFill>
              <a:ea typeface="MS PGothic" pitchFamily="34" charset="-128"/>
            </a:endParaRPr>
          </a:p>
          <a:p>
            <a:pPr marL="0" lvl="0" defTabSz="457200" fontAlgn="base">
              <a:spcBef>
                <a:spcPct val="0"/>
              </a:spcBef>
              <a:spcAft>
                <a:spcPct val="0"/>
              </a:spcAft>
              <a:buClr>
                <a:srgbClr val="002060"/>
              </a:buClr>
            </a:pPr>
            <a:r>
              <a:rPr lang="fr-FR" sz="1050" i="1" dirty="0">
                <a:solidFill>
                  <a:prstClr val="black"/>
                </a:solidFill>
                <a:ea typeface="MS PGothic" pitchFamily="34" charset="-128"/>
              </a:rPr>
              <a:t>Le PLF est disponible en suivant le lien envoyé avec le présent support </a:t>
            </a:r>
            <a:r>
              <a:rPr lang="fr-FR" sz="1050" i="1" dirty="0" smtClean="0">
                <a:solidFill>
                  <a:prstClr val="black"/>
                </a:solidFill>
                <a:ea typeface="MS PGothic" pitchFamily="34" charset="-128"/>
              </a:rPr>
              <a:t>:</a:t>
            </a:r>
          </a:p>
          <a:p>
            <a:pPr marL="0" lvl="0" defTabSz="457200" fontAlgn="base">
              <a:spcBef>
                <a:spcPct val="0"/>
              </a:spcBef>
              <a:spcAft>
                <a:spcPct val="0"/>
              </a:spcAft>
              <a:buClr>
                <a:srgbClr val="002060"/>
              </a:buClr>
            </a:pPr>
            <a:r>
              <a:rPr lang="fr-FR" sz="1000" i="1" dirty="0" smtClean="0">
                <a:solidFill>
                  <a:srgbClr val="0070C0"/>
                </a:solidFill>
                <a:ea typeface="MS PGothic" pitchFamily="34" charset="-128"/>
              </a:rPr>
              <a:t>https://www.budget.gouv.fr/documentation/documents-budgetaires/exercice-2022/le-projet-de-loi-de-finances-et-les-documents-annexes-pour-2022</a:t>
            </a:r>
          </a:p>
          <a:p>
            <a:pPr marL="0" lvl="0" algn="just" defTabSz="457200" fontAlgn="base">
              <a:spcBef>
                <a:spcPct val="0"/>
              </a:spcBef>
              <a:spcAft>
                <a:spcPct val="0"/>
              </a:spcAft>
              <a:buClr>
                <a:srgbClr val="002060"/>
              </a:buClr>
            </a:pPr>
            <a:r>
              <a:rPr lang="fr-FR" sz="1050" i="1" dirty="0" smtClean="0">
                <a:solidFill>
                  <a:prstClr val="black"/>
                </a:solidFill>
                <a:ea typeface="MS PGothic" pitchFamily="34" charset="-128"/>
              </a:rPr>
              <a:t>Les annexes du PLF (projets annuels de performance - PAP), qui en explicitent le contenu par mission et par </a:t>
            </a:r>
            <a:r>
              <a:rPr lang="fr-FR" sz="1050" i="1" dirty="0" smtClean="0">
                <a:ea typeface="MS PGothic" pitchFamily="34" charset="-128"/>
              </a:rPr>
              <a:t>programme, et les « fiches mission » du dossier de presse sont </a:t>
            </a:r>
            <a:r>
              <a:rPr lang="fr-FR" sz="1050" i="1" dirty="0" smtClean="0">
                <a:solidFill>
                  <a:prstClr val="black"/>
                </a:solidFill>
                <a:ea typeface="MS PGothic" pitchFamily="34" charset="-128"/>
              </a:rPr>
              <a:t>disponibles au même emplacement.</a:t>
            </a:r>
            <a:endParaRPr lang="fr-FR" sz="1050" i="1" u="sng" dirty="0" smtClean="0">
              <a:solidFill>
                <a:prstClr val="black"/>
              </a:solidFill>
              <a:ea typeface="MS PGothic" pitchFamily="34" charset="-128"/>
            </a:endParaRPr>
          </a:p>
          <a:p>
            <a:pPr marL="0" lvl="0" algn="just" defTabSz="457200" fontAlgn="base">
              <a:spcBef>
                <a:spcPct val="0"/>
              </a:spcBef>
              <a:spcAft>
                <a:spcPct val="0"/>
              </a:spcAft>
              <a:buClr>
                <a:srgbClr val="002060"/>
              </a:buClr>
            </a:pPr>
            <a:endParaRPr lang="fr-FR" sz="1200" dirty="0">
              <a:solidFill>
                <a:prstClr val="black"/>
              </a:solidFill>
              <a:latin typeface="+mj-lt"/>
              <a:ea typeface="MS PGothic" pitchFamily="34" charset="-128"/>
            </a:endParaRPr>
          </a:p>
          <a:p>
            <a:pPr marL="179388" lvl="0" indent="-179388" algn="just" defTabSz="457200" fontAlgn="base">
              <a:spcBef>
                <a:spcPct val="0"/>
              </a:spcBef>
              <a:spcAft>
                <a:spcPct val="0"/>
              </a:spcAft>
              <a:buClr>
                <a:srgbClr val="002060"/>
              </a:buClr>
              <a:buFontTx/>
              <a:buChar char="-"/>
            </a:pPr>
            <a:r>
              <a:rPr lang="fr-FR" sz="1200" dirty="0">
                <a:solidFill>
                  <a:prstClr val="black"/>
                </a:solidFill>
                <a:latin typeface="+mj-lt"/>
                <a:ea typeface="MS PGothic" pitchFamily="34" charset="-128"/>
              </a:rPr>
              <a:t>l</a:t>
            </a:r>
            <a:r>
              <a:rPr lang="fr-FR" sz="1200" dirty="0" smtClean="0">
                <a:solidFill>
                  <a:prstClr val="black"/>
                </a:solidFill>
                <a:latin typeface="+mj-lt"/>
                <a:ea typeface="MS PGothic" pitchFamily="34" charset="-128"/>
              </a:rPr>
              <a:t>es données LFI 2021 sont retraitées en </a:t>
            </a:r>
            <a:r>
              <a:rPr lang="fr-FR" sz="1200" dirty="0">
                <a:solidFill>
                  <a:prstClr val="black"/>
                </a:solidFill>
                <a:latin typeface="+mj-lt"/>
                <a:ea typeface="MS PGothic" pitchFamily="34" charset="-128"/>
              </a:rPr>
              <a:t>intégrant les mesures de périmètre ou transferts entre programmes </a:t>
            </a:r>
            <a:r>
              <a:rPr lang="fr-FR" sz="1200" dirty="0" smtClean="0">
                <a:solidFill>
                  <a:prstClr val="black"/>
                </a:solidFill>
                <a:latin typeface="+mj-lt"/>
                <a:ea typeface="MS PGothic" pitchFamily="34" charset="-128"/>
              </a:rPr>
              <a:t>prévus </a:t>
            </a:r>
            <a:r>
              <a:rPr lang="fr-FR" sz="1200" dirty="0">
                <a:solidFill>
                  <a:prstClr val="black"/>
                </a:solidFill>
                <a:latin typeface="+mj-lt"/>
                <a:ea typeface="MS PGothic" pitchFamily="34" charset="-128"/>
              </a:rPr>
              <a:t>en </a:t>
            </a:r>
            <a:r>
              <a:rPr lang="fr-FR" sz="1200" dirty="0" smtClean="0">
                <a:solidFill>
                  <a:prstClr val="black"/>
                </a:solidFill>
                <a:latin typeface="+mj-lt"/>
                <a:ea typeface="MS PGothic" pitchFamily="34" charset="-128"/>
              </a:rPr>
              <a:t>2022, </a:t>
            </a:r>
            <a:r>
              <a:rPr lang="fr-FR" sz="1200" dirty="0">
                <a:solidFill>
                  <a:prstClr val="black"/>
                </a:solidFill>
                <a:latin typeface="+mj-lt"/>
                <a:ea typeface="MS PGothic" pitchFamily="34" charset="-128"/>
              </a:rPr>
              <a:t>pour permettre des </a:t>
            </a:r>
            <a:r>
              <a:rPr lang="fr-FR" sz="1200" dirty="0" smtClean="0">
                <a:solidFill>
                  <a:prstClr val="black"/>
                </a:solidFill>
                <a:latin typeface="+mj-lt"/>
                <a:ea typeface="MS PGothic" pitchFamily="34" charset="-128"/>
              </a:rPr>
              <a:t>comparaisons ;</a:t>
            </a:r>
            <a:endParaRPr lang="fr-FR" sz="1200" dirty="0">
              <a:solidFill>
                <a:prstClr val="black"/>
              </a:solidFill>
              <a:latin typeface="+mj-lt"/>
              <a:ea typeface="MS PGothic" pitchFamily="34" charset="-128"/>
            </a:endParaRPr>
          </a:p>
          <a:p>
            <a:pPr marL="179388" lvl="0" indent="-179388" algn="just" defTabSz="457200" fontAlgn="base">
              <a:spcBef>
                <a:spcPct val="0"/>
              </a:spcBef>
              <a:spcAft>
                <a:spcPct val="0"/>
              </a:spcAft>
              <a:buClr>
                <a:srgbClr val="002060"/>
              </a:buClr>
              <a:buFontTx/>
              <a:buChar char="-"/>
            </a:pPr>
            <a:endParaRPr lang="fr-FR" sz="1200" dirty="0">
              <a:solidFill>
                <a:prstClr val="black"/>
              </a:solidFill>
              <a:latin typeface="+mj-lt"/>
              <a:ea typeface="MS PGothic" pitchFamily="34" charset="-128"/>
            </a:endParaRPr>
          </a:p>
          <a:p>
            <a:pPr marL="182563" lvl="0" indent="-182563" algn="just" defTabSz="457200" fontAlgn="base">
              <a:spcBef>
                <a:spcPct val="0"/>
              </a:spcBef>
              <a:spcAft>
                <a:spcPct val="0"/>
              </a:spcAft>
              <a:buClr>
                <a:srgbClr val="002060"/>
              </a:buClr>
              <a:buFontTx/>
              <a:buChar char="-"/>
            </a:pPr>
            <a:r>
              <a:rPr lang="fr-FR" sz="1200" dirty="0" smtClean="0">
                <a:solidFill>
                  <a:prstClr val="black"/>
                </a:solidFill>
                <a:latin typeface="+mj-lt"/>
                <a:ea typeface="MS PGothic" pitchFamily="34" charset="-128"/>
              </a:rPr>
              <a:t>les chiffres et données du PLF 2022 sont </a:t>
            </a:r>
            <a:r>
              <a:rPr lang="fr-FR" sz="1200" dirty="0">
                <a:solidFill>
                  <a:prstClr val="black"/>
                </a:solidFill>
                <a:latin typeface="+mj-lt"/>
                <a:ea typeface="MS PGothic" pitchFamily="34" charset="-128"/>
              </a:rPr>
              <a:t>présentées sous réserve de l’issue du débat </a:t>
            </a:r>
            <a:r>
              <a:rPr lang="fr-FR" sz="1200" dirty="0" smtClean="0">
                <a:solidFill>
                  <a:prstClr val="black"/>
                </a:solidFill>
                <a:latin typeface="+mj-lt"/>
                <a:ea typeface="MS PGothic" pitchFamily="34" charset="-128"/>
              </a:rPr>
              <a:t>parlementaire, les chiffres sont ceux avant mise en œuvre de la réserve de précaution;</a:t>
            </a:r>
          </a:p>
          <a:p>
            <a:pPr marL="182563" lvl="0" indent="-182563" algn="just" defTabSz="457200" fontAlgn="base">
              <a:spcBef>
                <a:spcPct val="0"/>
              </a:spcBef>
              <a:spcAft>
                <a:spcPct val="0"/>
              </a:spcAft>
              <a:buClr>
                <a:srgbClr val="002060"/>
              </a:buClr>
              <a:buFontTx/>
              <a:buChar char="-"/>
            </a:pPr>
            <a:endParaRPr lang="fr-FR" sz="1200" dirty="0">
              <a:solidFill>
                <a:prstClr val="black"/>
              </a:solidFill>
              <a:latin typeface="+mj-lt"/>
              <a:ea typeface="MS PGothic" pitchFamily="34" charset="-128"/>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Tree>
    <p:extLst>
      <p:ext uri="{BB962C8B-B14F-4D97-AF65-F5344CB8AC3E}">
        <p14:creationId xmlns:p14="http://schemas.microsoft.com/office/powerpoint/2010/main" val="3903209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defTabSz="685800"/>
            <a:fld id="{733122C9-A0B9-462F-8757-0847AD287B63}" type="slidenum">
              <a:rPr lang="fr-FR">
                <a:solidFill>
                  <a:prstClr val="black">
                    <a:tint val="75000"/>
                  </a:prstClr>
                </a:solidFill>
                <a:latin typeface="Calibri" panose="020F0502020204030204"/>
              </a:rPr>
              <a:pPr defTabSz="685800"/>
              <a:t>20</a:t>
            </a:fld>
            <a:endParaRPr lang="fr-FR" dirty="0">
              <a:solidFill>
                <a:prstClr val="black">
                  <a:tint val="75000"/>
                </a:prstClr>
              </a:solidFill>
              <a:latin typeface="Calibri" panose="020F0502020204030204"/>
            </a:endParaRPr>
          </a:p>
        </p:txBody>
      </p:sp>
      <p:sp>
        <p:nvSpPr>
          <p:cNvPr id="5" name="Titre 4"/>
          <p:cNvSpPr>
            <a:spLocks noGrp="1"/>
          </p:cNvSpPr>
          <p:nvPr>
            <p:ph type="title"/>
          </p:nvPr>
        </p:nvSpPr>
        <p:spPr>
          <a:xfrm>
            <a:off x="323849" y="509039"/>
            <a:ext cx="8424863" cy="667306"/>
          </a:xfrm>
          <a:solidFill>
            <a:srgbClr val="00B0F0"/>
          </a:solidFill>
        </p:spPr>
        <p:txBody>
          <a:bodyPr>
            <a:noAutofit/>
          </a:bodyPr>
          <a:lstStyle/>
          <a:p>
            <a:pPr algn="ctr" defTabSz="457189">
              <a:defRPr/>
            </a:pPr>
            <a:r>
              <a:rPr lang="fr-FR" sz="2400" b="1" dirty="0">
                <a:solidFill>
                  <a:schemeClr val="bg1"/>
                </a:solidFill>
                <a:latin typeface="Helvetica-Bold"/>
                <a:cs typeface="FreesiaUPC" panose="020B0604020202020204" pitchFamily="34" charset="-34"/>
              </a:rPr>
              <a:t>Programme </a:t>
            </a:r>
            <a:r>
              <a:rPr lang="fr-FR" sz="2400" b="1" dirty="0" smtClean="0">
                <a:solidFill>
                  <a:schemeClr val="bg1"/>
                </a:solidFill>
                <a:latin typeface="Helvetica-Bold"/>
                <a:cs typeface="FreesiaUPC" panose="020B0604020202020204" pitchFamily="34" charset="-34"/>
              </a:rPr>
              <a:t>364</a:t>
            </a:r>
            <a:endParaRPr lang="fr-FR" sz="2400" b="1" dirty="0">
              <a:solidFill>
                <a:schemeClr val="bg1"/>
              </a:solidFill>
              <a:latin typeface="Helvetica-Bold"/>
              <a:cs typeface="FreesiaUPC" panose="020B0604020202020204" pitchFamily="34" charset="-34"/>
            </a:endParaRPr>
          </a:p>
        </p:txBody>
      </p:sp>
      <p:sp>
        <p:nvSpPr>
          <p:cNvPr id="7" name="Espace réservé du pied de page 6"/>
          <p:cNvSpPr>
            <a:spLocks noGrp="1"/>
          </p:cNvSpPr>
          <p:nvPr>
            <p:ph type="ftr" sz="quarter" idx="3"/>
          </p:nvPr>
        </p:nvSpPr>
        <p:spPr/>
        <p:txBody>
          <a:bodyPr/>
          <a:lstStyle/>
          <a:p>
            <a:pPr defTabSz="685800"/>
            <a:r>
              <a:rPr lang="fr-FR" dirty="0">
                <a:solidFill>
                  <a:prstClr val="black"/>
                </a:solidFill>
                <a:latin typeface="Calibri" panose="020F0502020204030204"/>
              </a:rPr>
              <a:t>Secrétariat général</a:t>
            </a:r>
            <a:br>
              <a:rPr lang="fr-FR" dirty="0">
                <a:solidFill>
                  <a:prstClr val="black"/>
                </a:solidFill>
                <a:latin typeface="Calibri" panose="020F0502020204030204"/>
              </a:rPr>
            </a:br>
            <a:r>
              <a:rPr lang="fr-FR" dirty="0">
                <a:solidFill>
                  <a:prstClr val="black"/>
                </a:solidFill>
                <a:latin typeface="Calibri" panose="020F0502020204030204"/>
              </a:rPr>
              <a:t>Direction des finances, des achats et des services</a:t>
            </a:r>
          </a:p>
        </p:txBody>
      </p:sp>
      <p:sp>
        <p:nvSpPr>
          <p:cNvPr id="8" name="ZoneTexte 7"/>
          <p:cNvSpPr txBox="1"/>
          <p:nvPr/>
        </p:nvSpPr>
        <p:spPr>
          <a:xfrm>
            <a:off x="323849" y="1468748"/>
            <a:ext cx="8424862" cy="2677656"/>
          </a:xfrm>
          <a:prstGeom prst="rect">
            <a:avLst/>
          </a:prstGeom>
          <a:noFill/>
        </p:spPr>
        <p:txBody>
          <a:bodyPr wrap="square" rtlCol="0">
            <a:spAutoFit/>
          </a:bodyPr>
          <a:lstStyle/>
          <a:p>
            <a:pPr lvl="0" algn="just" defTabSz="457200" fontAlgn="base">
              <a:spcBef>
                <a:spcPct val="0"/>
              </a:spcBef>
              <a:spcAft>
                <a:spcPct val="0"/>
              </a:spcAft>
              <a:buClr>
                <a:srgbClr val="002060"/>
              </a:buClr>
            </a:pPr>
            <a:r>
              <a:rPr lang="fr-FR" sz="1200" dirty="0">
                <a:cs typeface="Helvetica" panose="020B0604020202020204" pitchFamily="34" charset="0"/>
              </a:rPr>
              <a:t>Financée notamment sur le P364 « Cohésion », France Relance apporte une solution conjoncturelle à la crise économique et à ses effets anticipés sur l’emploi avec une enveloppe de </a:t>
            </a:r>
            <a:r>
              <a:rPr lang="fr-FR" sz="1200" dirty="0" smtClean="0">
                <a:cs typeface="Helvetica" panose="020B0604020202020204" pitchFamily="34" charset="0"/>
              </a:rPr>
              <a:t>plus de 15 Mds€ sur la période 2020-2022. L’année 2022 viendra financer les dernières actions du Plan de relance pour un montant de 500M€ en AE et 3,25 Mds€ en CP:</a:t>
            </a:r>
            <a:endParaRPr lang="fr-FR" sz="1200" dirty="0">
              <a:cs typeface="Helvetica" panose="020B0604020202020204" pitchFamily="34" charset="0"/>
            </a:endParaRP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Au titre du Plan </a:t>
            </a:r>
            <a:r>
              <a:rPr lang="fr-FR" sz="1200" dirty="0">
                <a:cs typeface="Helvetica" panose="020B0604020202020204" pitchFamily="34" charset="0"/>
              </a:rPr>
              <a:t>#1Jeune#1solution qui vise à donner à chaque jeune arrivant sur le marché du travail une solution vers </a:t>
            </a:r>
            <a:r>
              <a:rPr lang="fr-FR" sz="1200" dirty="0" smtClean="0">
                <a:cs typeface="Helvetica" panose="020B0604020202020204" pitchFamily="34" charset="0"/>
              </a:rPr>
              <a:t>l’emploi, ce sont 2,6Mds€ qui sont inscrits en PLF pour d’une part financer les fins de parcours bénéficiant des aides exceptionnelles jeunes (alternance, aide à l’embauche des jeunes) ainsi que la prolongation des aides à l’alternance au S1 2022; </a:t>
            </a: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La </a:t>
            </a:r>
            <a:r>
              <a:rPr lang="fr-FR" sz="1200" dirty="0">
                <a:cs typeface="Helvetica" panose="020B0604020202020204" pitchFamily="34" charset="0"/>
              </a:rPr>
              <a:t>mobilisation du PIC afin </a:t>
            </a:r>
            <a:r>
              <a:rPr lang="fr-FR" sz="1200" dirty="0" smtClean="0">
                <a:cs typeface="Helvetica" panose="020B0604020202020204" pitchFamily="34" charset="0"/>
              </a:rPr>
              <a:t>que la politique de formation des demandeurs d’emploi reste une priorité en 2022, de sorte d’assurer l’adéquation </a:t>
            </a:r>
            <a:r>
              <a:rPr lang="fr-FR" sz="1200" dirty="0">
                <a:cs typeface="Helvetica" panose="020B0604020202020204" pitchFamily="34" charset="0"/>
              </a:rPr>
              <a:t>des compétences aux besoins de </a:t>
            </a:r>
            <a:r>
              <a:rPr lang="fr-FR" sz="1200" dirty="0" smtClean="0">
                <a:cs typeface="Helvetica" panose="020B0604020202020204" pitchFamily="34" charset="0"/>
              </a:rPr>
              <a:t>l’économie. De plus le Programme 364 finance des actions PIC innovantes, </a:t>
            </a:r>
            <a:r>
              <a:rPr lang="fr-FR" sz="1200" dirty="0">
                <a:cs typeface="Helvetica" panose="020B0604020202020204" pitchFamily="34" charset="0"/>
              </a:rPr>
              <a:t>en particulier celles relatives à la digitalisation de la formation professionnelle</a:t>
            </a:r>
            <a:r>
              <a:rPr lang="fr-FR" sz="1200" dirty="0" smtClean="0">
                <a:cs typeface="Helvetica" panose="020B0604020202020204" pitchFamily="34" charset="0"/>
              </a:rPr>
              <a:t> ;</a:t>
            </a:r>
          </a:p>
          <a:p>
            <a:pPr marL="285750" lvl="0" indent="-285750" algn="just" defTabSz="457200" fontAlgn="base">
              <a:spcBef>
                <a:spcPct val="0"/>
              </a:spcBef>
              <a:spcAft>
                <a:spcPct val="0"/>
              </a:spcAft>
              <a:buClr>
                <a:srgbClr val="002060"/>
              </a:buClr>
              <a:buFontTx/>
              <a:buChar char="-"/>
            </a:pPr>
            <a:r>
              <a:rPr lang="fr-FR" sz="1200" dirty="0" smtClean="0">
                <a:cs typeface="Helvetica" panose="020B0604020202020204" pitchFamily="34" charset="0"/>
              </a:rPr>
              <a:t>Les formations des salariés via le FNE Formation et Transitions collectives se poursuivront. Un effort particulier, venant en complément de celui réalisé par les entreprises, est effectué en faveur de la formation des salariés du secteur de l’automobile.</a:t>
            </a:r>
          </a:p>
          <a:p>
            <a:pPr lvl="0" algn="just" defTabSz="457200" fontAlgn="base">
              <a:spcBef>
                <a:spcPct val="0"/>
              </a:spcBef>
              <a:spcAft>
                <a:spcPct val="0"/>
              </a:spcAft>
              <a:buClr>
                <a:srgbClr val="002060"/>
              </a:buClr>
            </a:pPr>
            <a:endParaRPr lang="fr-FR" sz="1200" dirty="0" smtClean="0">
              <a:cs typeface="Helvetica" panose="020B0604020202020204" pitchFamily="34" charset="0"/>
            </a:endParaRPr>
          </a:p>
          <a:p>
            <a:pPr lvl="0" algn="just" defTabSz="457200" fontAlgn="base">
              <a:spcBef>
                <a:spcPct val="0"/>
              </a:spcBef>
              <a:spcAft>
                <a:spcPct val="0"/>
              </a:spcAft>
              <a:buClr>
                <a:srgbClr val="002060"/>
              </a:buClr>
            </a:pPr>
            <a:r>
              <a:rPr lang="fr-FR" sz="1200" dirty="0" smtClean="0">
                <a:cs typeface="Helvetica" panose="020B0604020202020204" pitchFamily="34" charset="0"/>
              </a:rPr>
              <a:t>Ces mesures ponctuelles visent à assurer une sortie de crise en complément des mesures pérennes des P102 et P103. </a:t>
            </a:r>
          </a:p>
          <a:p>
            <a:pPr lvl="0" algn="just" defTabSz="457200" fontAlgn="base">
              <a:spcBef>
                <a:spcPct val="0"/>
              </a:spcBef>
              <a:spcAft>
                <a:spcPct val="0"/>
              </a:spcAft>
              <a:buClr>
                <a:srgbClr val="002060"/>
              </a:buClr>
            </a:pPr>
            <a:r>
              <a:rPr lang="fr-FR" sz="1200" smtClean="0">
                <a:cs typeface="Helvetica" panose="020B0604020202020204" pitchFamily="34" charset="0"/>
              </a:rPr>
              <a:t>L’effort financier du </a:t>
            </a:r>
            <a:r>
              <a:rPr lang="fr-FR" sz="1200" dirty="0" smtClean="0">
                <a:cs typeface="Helvetica" panose="020B0604020202020204" pitchFamily="34" charset="0"/>
              </a:rPr>
              <a:t>MTEI demeure donc important en 2022.</a:t>
            </a:r>
            <a:endParaRPr lang="fr-FR" sz="1200" dirty="0">
              <a:cs typeface="Helvetica" panose="020B0604020202020204" pitchFamily="34" charset="0"/>
            </a:endParaRPr>
          </a:p>
        </p:txBody>
      </p:sp>
    </p:spTree>
    <p:extLst>
      <p:ext uri="{BB962C8B-B14F-4D97-AF65-F5344CB8AC3E}">
        <p14:creationId xmlns:p14="http://schemas.microsoft.com/office/powerpoint/2010/main" val="1001783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a:bodyPr>
          <a:lstStyle/>
          <a:p>
            <a:pPr algn="ctr" defTabSz="457200">
              <a:defRPr/>
            </a:pPr>
            <a:r>
              <a:rPr lang="fr-FR" sz="2400" dirty="0" smtClean="0">
                <a:solidFill>
                  <a:schemeClr val="bg1"/>
                </a:solidFill>
                <a:latin typeface="Helvetica-Bold"/>
                <a:cs typeface="FreesiaUPC" panose="020B0604020202020204" pitchFamily="34" charset="-34"/>
              </a:rPr>
              <a:t>Sommaire</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3374" y="1779661"/>
            <a:ext cx="8496664" cy="2918187"/>
          </a:xfrm>
        </p:spPr>
        <p:txBody>
          <a:bodyPr/>
          <a:lstStyle/>
          <a:p>
            <a:pPr marL="0" lvl="0" algn="just" defTabSz="457200" fontAlgn="base">
              <a:spcBef>
                <a:spcPct val="0"/>
              </a:spcBef>
              <a:spcAft>
                <a:spcPct val="0"/>
              </a:spcAft>
              <a:buClr>
                <a:srgbClr val="002060"/>
              </a:buClr>
            </a:pPr>
            <a:endParaRPr lang="fr-FR" sz="1200" dirty="0" smtClean="0">
              <a:latin typeface="+mj-lt"/>
            </a:endParaRPr>
          </a:p>
          <a:p>
            <a:pPr marL="0" lvl="0" algn="just" defTabSz="457200" fontAlgn="base">
              <a:spcBef>
                <a:spcPct val="0"/>
              </a:spcBef>
              <a:spcAft>
                <a:spcPct val="0"/>
              </a:spcAft>
              <a:buClr>
                <a:srgbClr val="002060"/>
              </a:buClr>
            </a:pPr>
            <a:endParaRPr lang="fr-FR" sz="1200" dirty="0">
              <a:latin typeface="+mj-lt"/>
            </a:endParaRPr>
          </a:p>
          <a:p>
            <a:pPr marL="0" lvl="0" algn="just" defTabSz="457200" fontAlgn="base">
              <a:spcBef>
                <a:spcPct val="0"/>
              </a:spcBef>
              <a:spcAft>
                <a:spcPct val="0"/>
              </a:spcAft>
              <a:buClr>
                <a:srgbClr val="002060"/>
              </a:buClr>
            </a:pPr>
            <a:endParaRPr lang="fr-FR" sz="1200" dirty="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
        <p:nvSpPr>
          <p:cNvPr id="9" name="Rectangle 8"/>
          <p:cNvSpPr/>
          <p:nvPr/>
        </p:nvSpPr>
        <p:spPr>
          <a:xfrm>
            <a:off x="683568" y="1340644"/>
            <a:ext cx="7848872" cy="2708434"/>
          </a:xfrm>
          <a:prstGeom prst="rect">
            <a:avLst/>
          </a:prstGeom>
        </p:spPr>
        <p:txBody>
          <a:bodyPr wrap="square">
            <a:spAutoFit/>
          </a:bodyPr>
          <a:lstStyle/>
          <a:p>
            <a:pPr lvl="0">
              <a:spcBef>
                <a:spcPts val="400"/>
              </a:spcBef>
              <a:spcAft>
                <a:spcPts val="800"/>
              </a:spcAft>
            </a:pPr>
            <a:endParaRPr lang="fr-FR" sz="1400" b="1" dirty="0" smtClean="0">
              <a:solidFill>
                <a:srgbClr val="000000"/>
              </a:solidFill>
            </a:endParaRPr>
          </a:p>
          <a:p>
            <a:pPr lvl="0">
              <a:spcBef>
                <a:spcPts val="400"/>
              </a:spcBef>
              <a:spcAft>
                <a:spcPts val="800"/>
              </a:spcAft>
            </a:pPr>
            <a:r>
              <a:rPr lang="fr-FR" sz="1200" b="1" dirty="0" smtClean="0">
                <a:solidFill>
                  <a:srgbClr val="000000"/>
                </a:solidFill>
              </a:rPr>
              <a:t>La Ministre du travail, de l’emploi et de l’insertion est responsable de la mission «</a:t>
            </a:r>
            <a:r>
              <a:rPr lang="fr-FR" sz="1200" b="1" dirty="0">
                <a:solidFill>
                  <a:srgbClr val="000000"/>
                </a:solidFill>
              </a:rPr>
              <a:t> Travail et emploi </a:t>
            </a:r>
            <a:r>
              <a:rPr lang="fr-FR" sz="1200" b="1" dirty="0" smtClean="0">
                <a:solidFill>
                  <a:srgbClr val="000000"/>
                </a:solidFill>
              </a:rPr>
              <a:t>», qui est composée de 4 programmes  :</a:t>
            </a:r>
            <a:endParaRPr lang="fr-FR" sz="1200" b="1" dirty="0">
              <a:solidFill>
                <a:srgbClr val="000000"/>
              </a:solidFill>
            </a:endParaRPr>
          </a:p>
          <a:p>
            <a:pPr marL="285750" indent="-285750">
              <a:spcBef>
                <a:spcPts val="400"/>
              </a:spcBef>
              <a:spcAft>
                <a:spcPts val="800"/>
              </a:spcAft>
              <a:buFont typeface="Wingdings" panose="05000000000000000000" pitchFamily="2" charset="2"/>
              <a:buChar char="§"/>
            </a:pPr>
            <a:r>
              <a:rPr lang="fr-FR" sz="1100" dirty="0" smtClean="0">
                <a:solidFill>
                  <a:srgbClr val="000000"/>
                </a:solidFill>
              </a:rPr>
              <a:t>Programme 155 </a:t>
            </a:r>
            <a:r>
              <a:rPr lang="fr-FR" sz="1100" i="1" dirty="0" smtClean="0">
                <a:solidFill>
                  <a:srgbClr val="000000"/>
                </a:solidFill>
              </a:rPr>
              <a:t>« Conception, gestion et évaluation des politiques de l’emploi et du travail» ;</a:t>
            </a:r>
          </a:p>
          <a:p>
            <a:pPr marL="285750" indent="-285750">
              <a:spcBef>
                <a:spcPts val="400"/>
              </a:spcBef>
              <a:spcAft>
                <a:spcPts val="800"/>
              </a:spcAft>
              <a:buFont typeface="Wingdings" panose="05000000000000000000" pitchFamily="2" charset="2"/>
              <a:buChar char="§"/>
            </a:pPr>
            <a:r>
              <a:rPr lang="fr-FR" sz="1100" dirty="0" smtClean="0">
                <a:solidFill>
                  <a:srgbClr val="000000"/>
                </a:solidFill>
              </a:rPr>
              <a:t>Programme 111 </a:t>
            </a:r>
            <a:r>
              <a:rPr lang="fr-FR" sz="1100" i="1" dirty="0" smtClean="0">
                <a:solidFill>
                  <a:srgbClr val="000000"/>
                </a:solidFill>
              </a:rPr>
              <a:t>« Amélioration de la qualité de l’emploi et des relations du travail » ;</a:t>
            </a:r>
          </a:p>
          <a:p>
            <a:pPr marL="285750" lvl="0" indent="-285750">
              <a:spcBef>
                <a:spcPts val="400"/>
              </a:spcBef>
              <a:spcAft>
                <a:spcPts val="800"/>
              </a:spcAft>
              <a:buFont typeface="Wingdings" panose="05000000000000000000" pitchFamily="2" charset="2"/>
              <a:buChar char="§"/>
            </a:pPr>
            <a:r>
              <a:rPr lang="fr-FR" sz="1100" dirty="0" smtClean="0">
                <a:solidFill>
                  <a:srgbClr val="000000"/>
                </a:solidFill>
              </a:rPr>
              <a:t>Programme 102 </a:t>
            </a:r>
            <a:r>
              <a:rPr lang="fr-FR" sz="1100" i="1" dirty="0" smtClean="0">
                <a:solidFill>
                  <a:srgbClr val="000000"/>
                </a:solidFill>
              </a:rPr>
              <a:t>« Accès et retour à l’emploi » ;</a:t>
            </a:r>
          </a:p>
          <a:p>
            <a:pPr marL="285750" lvl="0" indent="-285750">
              <a:spcBef>
                <a:spcPts val="400"/>
              </a:spcBef>
              <a:spcAft>
                <a:spcPts val="800"/>
              </a:spcAft>
              <a:buFont typeface="Wingdings" panose="05000000000000000000" pitchFamily="2" charset="2"/>
              <a:buChar char="§"/>
            </a:pPr>
            <a:r>
              <a:rPr lang="fr-FR" sz="1100" dirty="0" smtClean="0">
                <a:solidFill>
                  <a:srgbClr val="000000"/>
                </a:solidFill>
              </a:rPr>
              <a:t>Programme 103 </a:t>
            </a:r>
            <a:r>
              <a:rPr lang="fr-FR" sz="1100" i="1" dirty="0" smtClean="0">
                <a:solidFill>
                  <a:srgbClr val="000000"/>
                </a:solidFill>
              </a:rPr>
              <a:t>« Accompagnement des mutations économiques et développement de l’emploi » ;</a:t>
            </a:r>
          </a:p>
          <a:p>
            <a:pPr algn="just">
              <a:spcBef>
                <a:spcPts val="400"/>
              </a:spcBef>
              <a:spcAft>
                <a:spcPts val="800"/>
              </a:spcAft>
            </a:pPr>
            <a:r>
              <a:rPr lang="fr-FR" sz="1200" b="1" dirty="0" smtClean="0">
                <a:solidFill>
                  <a:srgbClr val="000000"/>
                </a:solidFill>
              </a:rPr>
              <a:t>Par </a:t>
            </a:r>
            <a:r>
              <a:rPr lang="fr-FR" sz="1200" b="1" dirty="0">
                <a:solidFill>
                  <a:srgbClr val="000000"/>
                </a:solidFill>
              </a:rPr>
              <a:t>ailleurs, la DGEFP, dont dispose la Ministre, est responsable d’un BOP sur le programme </a:t>
            </a:r>
            <a:r>
              <a:rPr lang="fr-FR" sz="1200" b="1" dirty="0" smtClean="0">
                <a:solidFill>
                  <a:srgbClr val="000000"/>
                </a:solidFill>
              </a:rPr>
              <a:t>364 «</a:t>
            </a:r>
            <a:r>
              <a:rPr lang="fr-FR" sz="1200" b="1" dirty="0">
                <a:solidFill>
                  <a:srgbClr val="000000"/>
                </a:solidFill>
              </a:rPr>
              <a:t> cohésion » de la mission plan de relance.</a:t>
            </a:r>
          </a:p>
        </p:txBody>
      </p:sp>
    </p:spTree>
    <p:extLst>
      <p:ext uri="{BB962C8B-B14F-4D97-AF65-F5344CB8AC3E}">
        <p14:creationId xmlns:p14="http://schemas.microsoft.com/office/powerpoint/2010/main" val="87310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fontScale="90000"/>
          </a:bodyPr>
          <a:lstStyle/>
          <a:p>
            <a:pPr algn="ctr" defTabSz="457200">
              <a:defRPr/>
            </a:pPr>
            <a:r>
              <a:rPr lang="fr-FR" sz="2400" dirty="0" smtClean="0">
                <a:solidFill>
                  <a:schemeClr val="bg1"/>
                </a:solidFill>
                <a:latin typeface="Helvetica-Bold"/>
                <a:cs typeface="FreesiaUPC" panose="020B0604020202020204" pitchFamily="34" charset="-34"/>
              </a:rPr>
              <a:t>Les grandes lignes du PLF 2022</a:t>
            </a:r>
            <a:br>
              <a:rPr lang="fr-FR" sz="2400" dirty="0" smtClean="0">
                <a:solidFill>
                  <a:schemeClr val="bg1"/>
                </a:solidFill>
                <a:latin typeface="Helvetica-Bold"/>
                <a:cs typeface="FreesiaUPC" panose="020B0604020202020204" pitchFamily="34" charset="-34"/>
              </a:rPr>
            </a:br>
            <a:r>
              <a:rPr lang="fr-FR" sz="2400" dirty="0" smtClean="0">
                <a:solidFill>
                  <a:schemeClr val="bg1"/>
                </a:solidFill>
                <a:latin typeface="Helvetica-Bold"/>
                <a:cs typeface="FreesiaUPC" panose="020B0604020202020204" pitchFamily="34" charset="-34"/>
              </a:rPr>
              <a:t>pour le ministère du travail, de l’emploi et de l’insertion</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3374" y="1350107"/>
            <a:ext cx="4246618" cy="3347741"/>
          </a:xfrm>
        </p:spPr>
        <p:txBody>
          <a:bodyPr/>
          <a:lstStyle/>
          <a:p>
            <a:pPr marL="228600" lvl="0" indent="-228600" algn="just">
              <a:spcBef>
                <a:spcPct val="0"/>
              </a:spcBef>
              <a:buAutoNum type="arabicParenR"/>
            </a:pPr>
            <a:r>
              <a:rPr lang="fr-FR" sz="1200" b="1" dirty="0" smtClean="0">
                <a:latin typeface="+mj-lt"/>
              </a:rPr>
              <a:t>La </a:t>
            </a:r>
            <a:r>
              <a:rPr lang="fr-FR" sz="1200" b="1" dirty="0">
                <a:latin typeface="+mj-lt"/>
              </a:rPr>
              <a:t>mission </a:t>
            </a:r>
            <a:r>
              <a:rPr lang="fr-FR" sz="1200" b="1" dirty="0" smtClean="0">
                <a:latin typeface="+mj-lt"/>
              </a:rPr>
              <a:t>Travail et Emploi</a:t>
            </a:r>
          </a:p>
          <a:p>
            <a:pPr marL="0" algn="just">
              <a:spcBef>
                <a:spcPct val="0"/>
              </a:spcBef>
            </a:pPr>
            <a:r>
              <a:rPr lang="fr-FR" sz="1050" dirty="0">
                <a:latin typeface="+mj-lt"/>
              </a:rPr>
              <a:t>Elle porte les crédits destinés à la conduite des politiques gouvernementales en matière d’emploi, de formation professionnelle et de travail, ainsi que les moyens humains et matériels </a:t>
            </a:r>
            <a:r>
              <a:rPr lang="fr-FR" sz="1050" dirty="0" smtClean="0">
                <a:latin typeface="+mj-lt"/>
              </a:rPr>
              <a:t>en </a:t>
            </a:r>
            <a:r>
              <a:rPr lang="fr-FR" sz="1050" dirty="0">
                <a:latin typeface="+mj-lt"/>
              </a:rPr>
              <a:t>soutien à ces politiques.</a:t>
            </a:r>
          </a:p>
          <a:p>
            <a:pPr marL="0" lvl="0" algn="just">
              <a:spcBef>
                <a:spcPct val="0"/>
              </a:spcBef>
            </a:pPr>
            <a:r>
              <a:rPr lang="fr-FR" sz="1050" dirty="0" smtClean="0">
                <a:latin typeface="+mj-lt"/>
              </a:rPr>
              <a:t>Elle est </a:t>
            </a:r>
            <a:r>
              <a:rPr lang="fr-FR" sz="1050" dirty="0">
                <a:latin typeface="+mj-lt"/>
              </a:rPr>
              <a:t>structurée en 4 </a:t>
            </a:r>
            <a:r>
              <a:rPr lang="fr-FR" sz="1050" dirty="0" smtClean="0">
                <a:latin typeface="+mj-lt"/>
              </a:rPr>
              <a:t>programmes budgétaires, pilotés par la DGEFP (102 et 103), la DGT (111) et la DFAS (155).</a:t>
            </a:r>
          </a:p>
          <a:p>
            <a:pPr marL="0" lvl="0" algn="just">
              <a:spcBef>
                <a:spcPct val="0"/>
              </a:spcBef>
            </a:pPr>
            <a:r>
              <a:rPr lang="fr-FR" sz="1050" dirty="0" smtClean="0">
                <a:latin typeface="+mj-lt"/>
              </a:rPr>
              <a:t>Pour 2022, </a:t>
            </a:r>
            <a:r>
              <a:rPr lang="fr-FR" sz="1050" b="1" u="sng" dirty="0" smtClean="0">
                <a:latin typeface="+mj-lt"/>
              </a:rPr>
              <a:t>13 403 M</a:t>
            </a:r>
            <a:r>
              <a:rPr lang="fr-FR" sz="1050" b="1" u="sng" dirty="0">
                <a:latin typeface="+mj-lt"/>
              </a:rPr>
              <a:t>€ en CP</a:t>
            </a:r>
            <a:r>
              <a:rPr lang="fr-FR" sz="1050" dirty="0">
                <a:latin typeface="+mj-lt"/>
              </a:rPr>
              <a:t>, </a:t>
            </a:r>
            <a:r>
              <a:rPr lang="fr-FR" sz="1050" dirty="0" smtClean="0">
                <a:latin typeface="+mj-lt"/>
              </a:rPr>
              <a:t>sont inscrits sur cette mission.</a:t>
            </a:r>
            <a:endParaRPr lang="fr-FR" sz="1050" dirty="0">
              <a:latin typeface="+mj-lt"/>
            </a:endParaRPr>
          </a:p>
          <a:p>
            <a:pPr marL="0" lvl="0" algn="just" defTabSz="457200" fontAlgn="base">
              <a:spcBef>
                <a:spcPct val="0"/>
              </a:spcBef>
              <a:spcAft>
                <a:spcPct val="0"/>
              </a:spcAft>
              <a:buClr>
                <a:srgbClr val="002060"/>
              </a:buClr>
            </a:pPr>
            <a:endParaRPr lang="fr-FR" sz="900" dirty="0">
              <a:latin typeface="+mj-lt"/>
            </a:endParaRPr>
          </a:p>
          <a:p>
            <a:pPr marL="0" algn="just" defTabSz="457200" fontAlgn="base">
              <a:spcBef>
                <a:spcPct val="0"/>
              </a:spcBef>
              <a:spcAft>
                <a:spcPct val="0"/>
              </a:spcAft>
              <a:buClr>
                <a:srgbClr val="002060"/>
              </a:buClr>
            </a:pPr>
            <a:r>
              <a:rPr lang="fr-FR" sz="1200" b="1" dirty="0" smtClean="0"/>
              <a:t>2) La mission « Plan de relance »</a:t>
            </a:r>
          </a:p>
          <a:p>
            <a:pPr marL="0" algn="just" defTabSz="457200" fontAlgn="base">
              <a:spcBef>
                <a:spcPct val="0"/>
              </a:spcBef>
              <a:spcAft>
                <a:spcPct val="0"/>
              </a:spcAft>
              <a:buClr>
                <a:srgbClr val="002060"/>
              </a:buClr>
            </a:pPr>
            <a:r>
              <a:rPr lang="fr-FR" sz="1050" dirty="0" smtClean="0">
                <a:latin typeface="+mj-lt"/>
              </a:rPr>
              <a:t>Elle est placée sous la responsabilité de la Direction du budget. Elle est dotée en PLF 2022 de 555 M€ en AE et 4 446 M€ en CP, et en particulier, dans le domaine de l’emploi et de la formation professionnelle : </a:t>
            </a:r>
          </a:p>
          <a:p>
            <a:pPr marL="171450" indent="-171450" algn="just" defTabSz="457200" fontAlgn="base">
              <a:spcBef>
                <a:spcPct val="0"/>
              </a:spcBef>
              <a:spcAft>
                <a:spcPct val="0"/>
              </a:spcAft>
              <a:buClr>
                <a:srgbClr val="002060"/>
              </a:buClr>
              <a:buFontTx/>
              <a:buChar char="-"/>
            </a:pPr>
            <a:r>
              <a:rPr lang="fr-FR" sz="1050" dirty="0">
                <a:latin typeface="+mj-lt"/>
              </a:rPr>
              <a:t>d</a:t>
            </a:r>
            <a:r>
              <a:rPr lang="fr-FR" sz="1050" dirty="0" smtClean="0">
                <a:latin typeface="+mj-lt"/>
              </a:rPr>
              <a:t>e 45 M€ de CP sur l’action « Sauvegarde de l’emploi »</a:t>
            </a:r>
          </a:p>
          <a:p>
            <a:pPr marL="171450" indent="-171450" algn="just" defTabSz="457200" fontAlgn="base">
              <a:spcBef>
                <a:spcPct val="0"/>
              </a:spcBef>
              <a:spcAft>
                <a:spcPct val="0"/>
              </a:spcAft>
              <a:buClr>
                <a:srgbClr val="002060"/>
              </a:buClr>
              <a:buFontTx/>
              <a:buChar char="-"/>
            </a:pPr>
            <a:r>
              <a:rPr lang="fr-FR" sz="1050" dirty="0">
                <a:latin typeface="+mj-lt"/>
              </a:rPr>
              <a:t>d</a:t>
            </a:r>
            <a:r>
              <a:rPr lang="fr-FR" sz="1050" dirty="0" smtClean="0">
                <a:latin typeface="+mj-lt"/>
              </a:rPr>
              <a:t>e 3 154 M€ en CP sur l’action « jeunes »</a:t>
            </a:r>
          </a:p>
          <a:p>
            <a:pPr marL="171450" indent="-171450" algn="just" defTabSz="457200" fontAlgn="base">
              <a:spcBef>
                <a:spcPct val="0"/>
              </a:spcBef>
              <a:spcAft>
                <a:spcPct val="0"/>
              </a:spcAft>
              <a:buClr>
                <a:srgbClr val="002060"/>
              </a:buClr>
              <a:buFontTx/>
              <a:buChar char="-"/>
            </a:pPr>
            <a:r>
              <a:rPr lang="fr-FR" sz="1050" dirty="0">
                <a:latin typeface="+mj-lt"/>
              </a:rPr>
              <a:t>d</a:t>
            </a:r>
            <a:r>
              <a:rPr lang="fr-FR" sz="1050" dirty="0" smtClean="0">
                <a:latin typeface="+mj-lt"/>
              </a:rPr>
              <a:t>e 568 M€ en CP sur l’action « formation professionnelle »</a:t>
            </a:r>
          </a:p>
          <a:p>
            <a:pPr marL="0" algn="just" defTabSz="457200" fontAlgn="base">
              <a:spcBef>
                <a:spcPct val="0"/>
              </a:spcBef>
              <a:spcAft>
                <a:spcPct val="0"/>
              </a:spcAft>
              <a:buClr>
                <a:srgbClr val="002060"/>
              </a:buClr>
            </a:pPr>
            <a:endParaRPr lang="fr-FR" sz="1000" dirty="0" smtClean="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pic>
        <p:nvPicPr>
          <p:cNvPr id="3" name="Image 2"/>
          <p:cNvPicPr>
            <a:picLocks noChangeAspect="1"/>
          </p:cNvPicPr>
          <p:nvPr/>
        </p:nvPicPr>
        <p:blipFill>
          <a:blip r:embed="rId2"/>
          <a:stretch>
            <a:fillRect/>
          </a:stretch>
        </p:blipFill>
        <p:spPr>
          <a:xfrm>
            <a:off x="4700771" y="1354365"/>
            <a:ext cx="4112893" cy="2081481"/>
          </a:xfrm>
          <a:prstGeom prst="rect">
            <a:avLst/>
          </a:prstGeom>
        </p:spPr>
      </p:pic>
      <p:sp>
        <p:nvSpPr>
          <p:cNvPr id="9" name="Larme 8"/>
          <p:cNvSpPr/>
          <p:nvPr/>
        </p:nvSpPr>
        <p:spPr>
          <a:xfrm>
            <a:off x="7236296" y="1368068"/>
            <a:ext cx="1512417" cy="699626"/>
          </a:xfrm>
          <a:prstGeom prst="teardrop">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sz="1400" dirty="0" smtClean="0"/>
              <a:t>13 403 M€ en CP</a:t>
            </a:r>
            <a:endParaRPr lang="fr-FR" sz="1400" dirty="0"/>
          </a:p>
        </p:txBody>
      </p:sp>
    </p:spTree>
    <p:extLst>
      <p:ext uri="{BB962C8B-B14F-4D97-AF65-F5344CB8AC3E}">
        <p14:creationId xmlns:p14="http://schemas.microsoft.com/office/powerpoint/2010/main" val="147606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fontScale="90000"/>
          </a:bodyPr>
          <a:lstStyle/>
          <a:p>
            <a:pPr algn="ctr" defTabSz="457200">
              <a:defRPr/>
            </a:pPr>
            <a:r>
              <a:rPr lang="fr-FR" sz="2400" dirty="0" smtClean="0">
                <a:solidFill>
                  <a:schemeClr val="bg1"/>
                </a:solidFill>
                <a:latin typeface="Helvetica-Bold"/>
                <a:cs typeface="FreesiaUPC" panose="020B0604020202020204" pitchFamily="34" charset="-34"/>
              </a:rPr>
              <a:t>Les grandes lignes du PLF 2022</a:t>
            </a:r>
            <a:br>
              <a:rPr lang="fr-FR" sz="2400" dirty="0" smtClean="0">
                <a:solidFill>
                  <a:schemeClr val="bg1"/>
                </a:solidFill>
                <a:latin typeface="Helvetica-Bold"/>
                <a:cs typeface="FreesiaUPC" panose="020B0604020202020204" pitchFamily="34" charset="-34"/>
              </a:rPr>
            </a:br>
            <a:r>
              <a:rPr lang="fr-FR" sz="2400" dirty="0" smtClean="0">
                <a:solidFill>
                  <a:schemeClr val="bg1"/>
                </a:solidFill>
                <a:latin typeface="Helvetica-Bold"/>
                <a:cs typeface="FreesiaUPC" panose="020B0604020202020204" pitchFamily="34" charset="-34"/>
              </a:rPr>
              <a:t>de la mission Travail et emploi</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323850" y="1436362"/>
            <a:ext cx="8784374" cy="3237868"/>
          </a:xfrm>
        </p:spPr>
        <p:txBody>
          <a:bodyPr/>
          <a:lstStyle/>
          <a:p>
            <a:pPr marL="171450" lvl="0" indent="-171450" algn="just" defTabSz="457200" fontAlgn="base">
              <a:spcBef>
                <a:spcPct val="0"/>
              </a:spcBef>
              <a:spcAft>
                <a:spcPct val="0"/>
              </a:spcAft>
              <a:buClr>
                <a:srgbClr val="002060"/>
              </a:buClr>
              <a:buFont typeface="Arial" panose="020B0604020202020204" pitchFamily="34" charset="0"/>
              <a:buChar char="•"/>
            </a:pPr>
            <a:r>
              <a:rPr lang="fr-FR" sz="1200" dirty="0" smtClean="0">
                <a:latin typeface="+mj-lt"/>
              </a:rPr>
              <a:t>Une augmentation du plafond d’emplois de +254 ETPT et de +2,4% de la masse salariale du ministère</a:t>
            </a:r>
          </a:p>
          <a:p>
            <a:pPr marL="171450" lvl="0" indent="-171450" algn="just" defTabSz="457200" fontAlgn="base">
              <a:spcBef>
                <a:spcPct val="0"/>
              </a:spcBef>
              <a:spcAft>
                <a:spcPct val="0"/>
              </a:spcAft>
              <a:buClr>
                <a:srgbClr val="002060"/>
              </a:buClr>
              <a:buFont typeface="Arial" panose="020B0604020202020204" pitchFamily="34" charset="0"/>
              <a:buChar char="•"/>
            </a:pPr>
            <a:r>
              <a:rPr lang="fr-FR" sz="1200" dirty="0" smtClean="0">
                <a:latin typeface="+mj-lt"/>
              </a:rPr>
              <a:t>Une </a:t>
            </a:r>
            <a:r>
              <a:rPr lang="fr-FR" sz="1200" b="1" dirty="0" smtClean="0">
                <a:latin typeface="+mj-lt"/>
              </a:rPr>
              <a:t>augmentation de +0,43% </a:t>
            </a:r>
            <a:r>
              <a:rPr lang="fr-FR" sz="1200" dirty="0" smtClean="0">
                <a:latin typeface="+mj-lt"/>
              </a:rPr>
              <a:t>du budget par rapport à la LFI 2021 retraitée au périmètre 2022, et notamment</a:t>
            </a:r>
          </a:p>
          <a:p>
            <a:pPr marL="430825" lvl="1" algn="just" defTabSz="457200" fontAlgn="base">
              <a:spcBef>
                <a:spcPct val="0"/>
              </a:spcBef>
              <a:spcAft>
                <a:spcPct val="0"/>
              </a:spcAft>
              <a:buClr>
                <a:srgbClr val="002060"/>
              </a:buClr>
              <a:buFont typeface="Wingdings" panose="05000000000000000000" pitchFamily="2" charset="2"/>
              <a:buChar char="ü"/>
            </a:pPr>
            <a:r>
              <a:rPr lang="fr-FR" sz="1100" dirty="0" smtClean="0">
                <a:latin typeface="+mj-lt"/>
              </a:rPr>
              <a:t>une augmentation de +4,36% sur le programme 111</a:t>
            </a:r>
          </a:p>
          <a:p>
            <a:pPr marL="430825" lvl="1" algn="just" defTabSz="457200" fontAlgn="base">
              <a:spcBef>
                <a:spcPct val="0"/>
              </a:spcBef>
              <a:spcAft>
                <a:spcPct val="0"/>
              </a:spcAft>
              <a:buClr>
                <a:srgbClr val="002060"/>
              </a:buClr>
              <a:buFont typeface="Wingdings" panose="05000000000000000000" pitchFamily="2" charset="2"/>
              <a:buChar char="ü"/>
            </a:pPr>
            <a:r>
              <a:rPr lang="fr-FR" sz="1100" dirty="0">
                <a:latin typeface="+mj-lt"/>
              </a:rPr>
              <a:t>u</a:t>
            </a:r>
            <a:r>
              <a:rPr lang="fr-FR" sz="1100" dirty="0" smtClean="0">
                <a:latin typeface="+mj-lt"/>
              </a:rPr>
              <a:t>ne augmentation de +3,06% sur le  programme 155</a:t>
            </a:r>
          </a:p>
          <a:p>
            <a:pPr marL="0" lvl="0" algn="just" defTabSz="457200" fontAlgn="base">
              <a:spcBef>
                <a:spcPct val="0"/>
              </a:spcBef>
              <a:spcAft>
                <a:spcPct val="0"/>
              </a:spcAft>
              <a:buClr>
                <a:srgbClr val="002060"/>
              </a:buClr>
            </a:pPr>
            <a:endParaRPr lang="fr-FR" sz="1200" dirty="0" smtClean="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pic>
        <p:nvPicPr>
          <p:cNvPr id="12" name="Image 11"/>
          <p:cNvPicPr>
            <a:picLocks noChangeAspect="1"/>
          </p:cNvPicPr>
          <p:nvPr/>
        </p:nvPicPr>
        <p:blipFill>
          <a:blip r:embed="rId2"/>
          <a:stretch>
            <a:fillRect/>
          </a:stretch>
        </p:blipFill>
        <p:spPr>
          <a:xfrm>
            <a:off x="2123728" y="2355726"/>
            <a:ext cx="4371975" cy="2152650"/>
          </a:xfrm>
          <a:prstGeom prst="rect">
            <a:avLst/>
          </a:prstGeom>
        </p:spPr>
      </p:pic>
    </p:spTree>
    <p:extLst>
      <p:ext uri="{BB962C8B-B14F-4D97-AF65-F5344CB8AC3E}">
        <p14:creationId xmlns:p14="http://schemas.microsoft.com/office/powerpoint/2010/main" val="3147635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995686"/>
            <a:ext cx="8424000" cy="936104"/>
          </a:xfrm>
          <a:solidFill>
            <a:srgbClr val="00B0F0"/>
          </a:solidFill>
        </p:spPr>
        <p:txBody>
          <a:bodyPr/>
          <a:lstStyle/>
          <a:p>
            <a:pPr algn="ctr"/>
            <a:endParaRPr lang="fr-FR" sz="1400" i="1" dirty="0" smtClean="0">
              <a:solidFill>
                <a:schemeClr val="bg1"/>
              </a:solidFill>
              <a:latin typeface="Helvetica-Bold"/>
              <a:cs typeface="FreesiaUPC" panose="020B0604020202020204" pitchFamily="34" charset="-34"/>
            </a:endParaRPr>
          </a:p>
          <a:p>
            <a:pPr algn="ctr"/>
            <a:r>
              <a:rPr lang="fr-FR" sz="1400" i="1" dirty="0" smtClean="0">
                <a:solidFill>
                  <a:schemeClr val="bg1"/>
                </a:solidFill>
                <a:latin typeface="Helvetica-Bold"/>
                <a:cs typeface="FreesiaUPC" panose="020B0604020202020204" pitchFamily="34" charset="-34"/>
              </a:rPr>
              <a:t>Mission </a:t>
            </a:r>
            <a:r>
              <a:rPr lang="fr-FR" sz="1400" i="1" dirty="0">
                <a:solidFill>
                  <a:schemeClr val="bg1"/>
                </a:solidFill>
                <a:latin typeface="Helvetica-Bold"/>
                <a:cs typeface="FreesiaUPC" panose="020B0604020202020204" pitchFamily="34" charset="-34"/>
              </a:rPr>
              <a:t>travail emploi </a:t>
            </a:r>
          </a:p>
          <a:p>
            <a:pPr algn="ctr"/>
            <a:r>
              <a:rPr lang="fr-FR" sz="2400" dirty="0">
                <a:solidFill>
                  <a:schemeClr val="bg1"/>
                </a:solidFill>
                <a:latin typeface="Helvetica-Bold"/>
                <a:cs typeface="FreesiaUPC" panose="020B0604020202020204" pitchFamily="34" charset="-34"/>
              </a:rPr>
              <a:t>Programme </a:t>
            </a:r>
            <a:r>
              <a:rPr lang="fr-FR" sz="2400" dirty="0" smtClean="0">
                <a:solidFill>
                  <a:schemeClr val="bg1"/>
                </a:solidFill>
                <a:latin typeface="Helvetica-Bold"/>
                <a:cs typeface="FreesiaUPC" panose="020B0604020202020204" pitchFamily="34" charset="-34"/>
              </a:rPr>
              <a:t>155</a:t>
            </a:r>
            <a:endParaRPr lang="fr-FR" sz="2400" dirty="0">
              <a:solidFill>
                <a:schemeClr val="bg1"/>
              </a:solidFill>
              <a:latin typeface="Helvetica-Bold"/>
              <a:cs typeface="FreesiaUPC" panose="020B0604020202020204" pitchFamily="34" charset="-34"/>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6</a:t>
            </a:fld>
            <a:endParaRPr lang="fr-FR" dirty="0"/>
          </a:p>
        </p:txBody>
      </p:sp>
      <p:sp>
        <p:nvSpPr>
          <p:cNvPr id="5" name="Larme 4"/>
          <p:cNvSpPr/>
          <p:nvPr/>
        </p:nvSpPr>
        <p:spPr>
          <a:xfrm>
            <a:off x="7143889" y="2931790"/>
            <a:ext cx="1603961" cy="1357652"/>
          </a:xfrm>
          <a:prstGeom prst="teardrop">
            <a:avLst/>
          </a:prstGeom>
          <a:solidFill>
            <a:schemeClr val="tx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smtClean="0">
                <a:solidFill>
                  <a:schemeClr val="bg1"/>
                </a:solidFill>
              </a:rPr>
              <a:t>P155</a:t>
            </a:r>
          </a:p>
          <a:p>
            <a:pPr algn="ctr"/>
            <a:r>
              <a:rPr lang="fr-FR" sz="1200" b="1" dirty="0" smtClean="0">
                <a:solidFill>
                  <a:schemeClr val="bg1"/>
                </a:solidFill>
              </a:rPr>
              <a:t>643 M€</a:t>
            </a:r>
          </a:p>
          <a:p>
            <a:pPr algn="ctr"/>
            <a:r>
              <a:rPr lang="fr-FR" sz="1100" dirty="0" smtClean="0">
                <a:solidFill>
                  <a:schemeClr val="bg1"/>
                </a:solidFill>
              </a:rPr>
              <a:t>en </a:t>
            </a:r>
            <a:r>
              <a:rPr lang="fr-FR" sz="1100" dirty="0">
                <a:solidFill>
                  <a:schemeClr val="bg1"/>
                </a:solidFill>
              </a:rPr>
              <a:t>CP en </a:t>
            </a:r>
            <a:r>
              <a:rPr lang="fr-FR" sz="1100" dirty="0" smtClean="0">
                <a:solidFill>
                  <a:schemeClr val="bg1"/>
                </a:solidFill>
              </a:rPr>
              <a:t>2022</a:t>
            </a:r>
            <a:endParaRPr lang="fr-FR" sz="1100" dirty="0">
              <a:solidFill>
                <a:schemeClr val="bg1"/>
              </a:solidFill>
            </a:endParaRPr>
          </a:p>
        </p:txBody>
      </p:sp>
    </p:spTree>
    <p:extLst>
      <p:ext uri="{BB962C8B-B14F-4D97-AF65-F5344CB8AC3E}">
        <p14:creationId xmlns:p14="http://schemas.microsoft.com/office/powerpoint/2010/main" val="3050050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a:bodyPr>
          <a:lstStyle/>
          <a:p>
            <a:pPr algn="ctr" defTabSz="457200">
              <a:defRPr/>
            </a:pPr>
            <a:r>
              <a:rPr lang="fr-FR" sz="2400" dirty="0" smtClean="0">
                <a:solidFill>
                  <a:schemeClr val="bg1"/>
                </a:solidFill>
                <a:latin typeface="Helvetica-Bold"/>
                <a:cs typeface="FreesiaUPC" panose="020B0604020202020204" pitchFamily="34" charset="-34"/>
              </a:rPr>
              <a:t>Programme 155 – Périmètre du programme</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49" y="1422114"/>
            <a:ext cx="8496664" cy="3237868"/>
          </a:xfrm>
        </p:spPr>
        <p:txBody>
          <a:bodyPr/>
          <a:lstStyle/>
          <a:p>
            <a:pPr marL="0" lvl="0" algn="just" defTabSz="457200" fontAlgn="base">
              <a:spcBef>
                <a:spcPct val="0"/>
              </a:spcBef>
              <a:spcAft>
                <a:spcPct val="0"/>
              </a:spcAft>
              <a:buClr>
                <a:srgbClr val="002060"/>
              </a:buClr>
            </a:pPr>
            <a:endParaRPr lang="fr-FR" sz="1200" dirty="0" smtClean="0">
              <a:latin typeface="+mj-lt"/>
            </a:endParaRPr>
          </a:p>
          <a:p>
            <a:pPr marL="0" lvl="0" algn="just" defTabSz="457200" fontAlgn="base">
              <a:spcBef>
                <a:spcPct val="0"/>
              </a:spcBef>
              <a:spcAft>
                <a:spcPct val="0"/>
              </a:spcAft>
              <a:buClr>
                <a:srgbClr val="002060"/>
              </a:buClr>
            </a:pPr>
            <a:endParaRPr lang="fr-FR" sz="1200" dirty="0">
              <a:latin typeface="+mj-lt"/>
            </a:endParaRPr>
          </a:p>
          <a:p>
            <a:pPr marL="0" lvl="0" algn="just" defTabSz="457200" fontAlgn="base">
              <a:spcBef>
                <a:spcPct val="0"/>
              </a:spcBef>
              <a:spcAft>
                <a:spcPct val="0"/>
              </a:spcAft>
              <a:buClr>
                <a:srgbClr val="002060"/>
              </a:buClr>
            </a:pPr>
            <a:endParaRPr lang="fr-FR" sz="1200" dirty="0" smtClean="0">
              <a:latin typeface="+mj-lt"/>
            </a:endParaRPr>
          </a:p>
          <a:p>
            <a:pPr marL="0" lvl="0" algn="just" defTabSz="457200" fontAlgn="base">
              <a:spcBef>
                <a:spcPct val="0"/>
              </a:spcBef>
              <a:spcAft>
                <a:spcPct val="0"/>
              </a:spcAft>
              <a:buClr>
                <a:srgbClr val="002060"/>
              </a:buClr>
            </a:pPr>
            <a:endParaRPr lang="fr-FR" sz="1200" dirty="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
        <p:nvSpPr>
          <p:cNvPr id="9" name="Rectangle 8"/>
          <p:cNvSpPr/>
          <p:nvPr/>
        </p:nvSpPr>
        <p:spPr>
          <a:xfrm>
            <a:off x="395536" y="1556088"/>
            <a:ext cx="8640960" cy="3000821"/>
          </a:xfrm>
          <a:prstGeom prst="rect">
            <a:avLst/>
          </a:prstGeom>
        </p:spPr>
        <p:txBody>
          <a:bodyPr wrap="square">
            <a:spAutoFit/>
          </a:bodyPr>
          <a:lstStyle/>
          <a:p>
            <a:r>
              <a:rPr lang="fr-FR" sz="1200" dirty="0" smtClean="0">
                <a:latin typeface="+mj-lt"/>
              </a:rPr>
              <a:t>Le P155 est le programme soutien du ministère. Il porte en 2022:</a:t>
            </a:r>
          </a:p>
          <a:p>
            <a:endParaRPr lang="fr-FR" sz="1200" dirty="0">
              <a:latin typeface="+mj-lt"/>
            </a:endParaRPr>
          </a:p>
          <a:p>
            <a:pPr marL="228600" indent="-228600">
              <a:buFont typeface="+mj-lt"/>
              <a:buAutoNum type="arabicPeriod"/>
            </a:pPr>
            <a:r>
              <a:rPr lang="fr-FR" sz="1200" b="1" dirty="0" smtClean="0">
                <a:latin typeface="+mj-lt"/>
              </a:rPr>
              <a:t>En </a:t>
            </a:r>
            <a:r>
              <a:rPr lang="fr-FR" sz="1200" b="1" dirty="0">
                <a:latin typeface="+mj-lt"/>
              </a:rPr>
              <a:t>emplois et masse salariale : </a:t>
            </a:r>
            <a:r>
              <a:rPr lang="fr-FR" sz="1200" b="1" dirty="0" smtClean="0">
                <a:latin typeface="+mj-lt"/>
              </a:rPr>
              <a:t>l’ensemble </a:t>
            </a:r>
            <a:r>
              <a:rPr lang="fr-FR" sz="1200" b="1" dirty="0">
                <a:latin typeface="+mj-lt"/>
              </a:rPr>
              <a:t>des emplois AC, cabinets, </a:t>
            </a:r>
            <a:r>
              <a:rPr lang="fr-FR" sz="1200" b="1" dirty="0" smtClean="0">
                <a:latin typeface="+mj-lt"/>
              </a:rPr>
              <a:t>SD</a:t>
            </a:r>
          </a:p>
          <a:p>
            <a:endParaRPr lang="fr-FR" sz="1200" b="1" dirty="0" smtClean="0">
              <a:latin typeface="+mj-lt"/>
            </a:endParaRPr>
          </a:p>
          <a:p>
            <a:pPr marL="228600" indent="-228600">
              <a:buFont typeface="+mj-lt"/>
              <a:buAutoNum type="arabicPeriod" startAt="2"/>
            </a:pPr>
            <a:r>
              <a:rPr lang="fr-FR" sz="1200" b="1" dirty="0" smtClean="0">
                <a:latin typeface="+mj-lt"/>
              </a:rPr>
              <a:t>En </a:t>
            </a:r>
            <a:r>
              <a:rPr lang="fr-FR" sz="1200" b="1" dirty="0">
                <a:latin typeface="+mj-lt"/>
              </a:rPr>
              <a:t>moyens de fonctionnement </a:t>
            </a:r>
            <a:r>
              <a:rPr lang="fr-FR" sz="1200" b="1" dirty="0" smtClean="0">
                <a:latin typeface="+mj-lt"/>
              </a:rPr>
              <a:t>:</a:t>
            </a:r>
          </a:p>
          <a:p>
            <a:endParaRPr lang="fr-FR" sz="1200" b="1" dirty="0" smtClean="0">
              <a:latin typeface="+mj-lt"/>
            </a:endParaRPr>
          </a:p>
          <a:p>
            <a:pPr marL="171450" indent="-171450">
              <a:buFont typeface="Arial" panose="020B0604020202020204" pitchFamily="34" charset="0"/>
              <a:buChar char="•"/>
            </a:pPr>
            <a:r>
              <a:rPr lang="fr-FR" sz="1200" dirty="0" smtClean="0">
                <a:latin typeface="+mj-lt"/>
                <a:cs typeface="Helvetica" panose="020B0604020202020204" pitchFamily="34" charset="0"/>
              </a:rPr>
              <a:t>une </a:t>
            </a:r>
            <a:r>
              <a:rPr lang="fr-FR" sz="1200" dirty="0">
                <a:latin typeface="+mj-lt"/>
                <a:cs typeface="Helvetica" panose="020B0604020202020204" pitchFamily="34" charset="0"/>
              </a:rPr>
              <a:t>partie des moyens de fonctionnement des services centraux et déconcentrés, en matière de politique des ressources humaines (action sociale et formation notamment), de systèmes d’information métier, de contentieux, de communication et de statistiques, études et </a:t>
            </a:r>
            <a:r>
              <a:rPr lang="fr-FR" sz="1200" dirty="0" smtClean="0">
                <a:latin typeface="+mj-lt"/>
                <a:cs typeface="Helvetica" panose="020B0604020202020204" pitchFamily="34" charset="0"/>
              </a:rPr>
              <a:t>recherche</a:t>
            </a:r>
          </a:p>
          <a:p>
            <a:pPr lvl="1"/>
            <a:r>
              <a:rPr lang="fr-FR" sz="1100" i="1" dirty="0" smtClean="0">
                <a:latin typeface="+mj-lt"/>
                <a:cs typeface="Helvetica" panose="020B0604020202020204" pitchFamily="34" charset="0"/>
              </a:rPr>
              <a:t>Nb </a:t>
            </a:r>
            <a:r>
              <a:rPr lang="fr-FR" sz="1100" i="1" dirty="0">
                <a:latin typeface="+mj-lt"/>
                <a:cs typeface="Helvetica" panose="020B0604020202020204" pitchFamily="34" charset="0"/>
              </a:rPr>
              <a:t>: </a:t>
            </a:r>
            <a:r>
              <a:rPr lang="fr-FR" sz="1100" i="1" dirty="0">
                <a:latin typeface="+mj-lt"/>
              </a:rPr>
              <a:t>Il faut rappeler que depuis la LFI 2018, une partie des moyens d’administration centrale du MTEI est mutualisée avec ceux du ministère des solidarités et de la santé sur le programme 124 (fonctionnement courant, immobilier, infrastructure informatique et bureautique)</a:t>
            </a:r>
          </a:p>
          <a:p>
            <a:endParaRPr lang="fr-FR" sz="1200" dirty="0">
              <a:latin typeface="+mj-lt"/>
              <a:cs typeface="Helvetica" panose="020B0604020202020204" pitchFamily="34" charset="0"/>
            </a:endParaRPr>
          </a:p>
          <a:p>
            <a:pPr marL="171450" indent="-171450">
              <a:buFont typeface="Arial" panose="020B0604020202020204" pitchFamily="34" charset="0"/>
              <a:buChar char="•"/>
            </a:pPr>
            <a:r>
              <a:rPr lang="fr-FR" sz="1200" dirty="0" smtClean="0">
                <a:latin typeface="+mj-lt"/>
                <a:cs typeface="Helvetica" panose="020B0604020202020204" pitchFamily="34" charset="0"/>
              </a:rPr>
              <a:t>les </a:t>
            </a:r>
            <a:r>
              <a:rPr lang="fr-FR" sz="1200" dirty="0">
                <a:latin typeface="+mj-lt"/>
                <a:cs typeface="Helvetica" panose="020B0604020202020204" pitchFamily="34" charset="0"/>
              </a:rPr>
              <a:t>emplois et subventions à l’Institut national du travail, de l’emploi et de la formation professionnelle (INTEFP) </a:t>
            </a:r>
            <a:r>
              <a:rPr lang="fr-FR" sz="1200" dirty="0" smtClean="0">
                <a:latin typeface="+mj-lt"/>
                <a:cs typeface="Helvetica" panose="020B0604020202020204" pitchFamily="34" charset="0"/>
              </a:rPr>
              <a:t>et au </a:t>
            </a:r>
            <a:r>
              <a:rPr lang="fr-FR" sz="1200" dirty="0">
                <a:latin typeface="+mj-lt"/>
                <a:cs typeface="Helvetica" panose="020B0604020202020204" pitchFamily="34" charset="0"/>
              </a:rPr>
              <a:t>Centre d'études et de recherches sur les qualifications (CEREQ) </a:t>
            </a:r>
            <a:r>
              <a:rPr lang="fr-FR" sz="1200" dirty="0" smtClean="0">
                <a:latin typeface="+mj-lt"/>
                <a:cs typeface="Helvetica" panose="020B0604020202020204" pitchFamily="34" charset="0"/>
              </a:rPr>
              <a:t>;</a:t>
            </a:r>
          </a:p>
          <a:p>
            <a:endParaRPr lang="fr-FR" sz="1200" dirty="0">
              <a:latin typeface="+mj-lt"/>
              <a:cs typeface="Helvetica" panose="020B0604020202020204" pitchFamily="34" charset="0"/>
            </a:endParaRPr>
          </a:p>
        </p:txBody>
      </p:sp>
    </p:spTree>
    <p:extLst>
      <p:ext uri="{BB962C8B-B14F-4D97-AF65-F5344CB8AC3E}">
        <p14:creationId xmlns:p14="http://schemas.microsoft.com/office/powerpoint/2010/main" val="3189095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a:bodyPr>
          <a:lstStyle/>
          <a:p>
            <a:pPr algn="ctr" defTabSz="457200">
              <a:defRPr/>
            </a:pPr>
            <a:r>
              <a:rPr lang="fr-FR" sz="2400" dirty="0" smtClean="0">
                <a:solidFill>
                  <a:schemeClr val="bg1"/>
                </a:solidFill>
                <a:latin typeface="Helvetica-Bold"/>
                <a:cs typeface="FreesiaUPC" panose="020B0604020202020204" pitchFamily="34" charset="-34"/>
              </a:rPr>
              <a:t>Programme 155 – Synthèse des crédits</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49" y="2716176"/>
            <a:ext cx="8496664" cy="1943806"/>
          </a:xfrm>
        </p:spPr>
        <p:txBody>
          <a:bodyPr/>
          <a:lstStyle/>
          <a:p>
            <a:pPr marL="0" lvl="0" algn="just" defTabSz="457200" fontAlgn="base">
              <a:spcBef>
                <a:spcPct val="0"/>
              </a:spcBef>
              <a:spcAft>
                <a:spcPct val="0"/>
              </a:spcAft>
              <a:buClr>
                <a:srgbClr val="002060"/>
              </a:buClr>
            </a:pPr>
            <a:endParaRPr lang="fr-FR" sz="1200" dirty="0" smtClean="0">
              <a:latin typeface="+mj-lt"/>
            </a:endParaRPr>
          </a:p>
          <a:p>
            <a:pPr marL="0" algn="just">
              <a:buClr>
                <a:srgbClr val="002060"/>
              </a:buClr>
            </a:pPr>
            <a:r>
              <a:rPr lang="fr-FR" sz="1200" b="1" dirty="0" smtClean="0">
                <a:latin typeface="+mj-lt"/>
                <a:cs typeface="Helvetica" panose="020B0604020202020204" pitchFamily="34" charset="0"/>
              </a:rPr>
              <a:t> </a:t>
            </a:r>
            <a:r>
              <a:rPr lang="fr-FR" sz="1200" b="1" dirty="0">
                <a:latin typeface="+mj-lt"/>
                <a:cs typeface="Helvetica" panose="020B0604020202020204" pitchFamily="34" charset="0"/>
              </a:rPr>
              <a:t>E</a:t>
            </a:r>
            <a:r>
              <a:rPr lang="fr-FR" sz="1200" b="1" dirty="0" smtClean="0">
                <a:latin typeface="+mj-lt"/>
                <a:cs typeface="Helvetica" panose="020B0604020202020204" pitchFamily="34" charset="0"/>
              </a:rPr>
              <a:t>n 2022, il est prévu sur le programme 155, programme soutien du MTEI : </a:t>
            </a:r>
          </a:p>
          <a:p>
            <a:pPr marL="171450" indent="-171450" algn="just">
              <a:buClr>
                <a:srgbClr val="002060"/>
              </a:buClr>
              <a:buFontTx/>
              <a:buChar char="-"/>
            </a:pPr>
            <a:r>
              <a:rPr lang="fr-FR" sz="1200" dirty="0" smtClean="0">
                <a:latin typeface="+mj-lt"/>
                <a:cs typeface="Helvetica" panose="020B0604020202020204" pitchFamily="34" charset="0"/>
              </a:rPr>
              <a:t>Un plafond d’emplois de 8 058 ETPT, soit une augmentation </a:t>
            </a:r>
            <a:r>
              <a:rPr lang="fr-FR" sz="1200" dirty="0" smtClean="0"/>
              <a:t>de </a:t>
            </a:r>
            <a:r>
              <a:rPr lang="fr-FR" sz="1200" dirty="0"/>
              <a:t>+254 </a:t>
            </a:r>
            <a:r>
              <a:rPr lang="fr-FR" sz="1200" dirty="0" smtClean="0"/>
              <a:t>ETPT</a:t>
            </a:r>
          </a:p>
          <a:p>
            <a:pPr marL="171450" indent="-171450" algn="just">
              <a:buClr>
                <a:srgbClr val="002060"/>
              </a:buClr>
              <a:buFontTx/>
              <a:buChar char="-"/>
            </a:pPr>
            <a:r>
              <a:rPr lang="fr-FR" sz="1200" dirty="0" smtClean="0"/>
              <a:t>Une masse salariale de 570,2 M€, en augmentation de +</a:t>
            </a:r>
            <a:r>
              <a:rPr lang="fr-FR" sz="1200" dirty="0"/>
              <a:t>2,4</a:t>
            </a:r>
            <a:r>
              <a:rPr lang="fr-FR" sz="1200" dirty="0" smtClean="0"/>
              <a:t>%</a:t>
            </a:r>
          </a:p>
          <a:p>
            <a:pPr marL="171450" indent="-171450" algn="just">
              <a:buClr>
                <a:srgbClr val="002060"/>
              </a:buClr>
              <a:buFontTx/>
              <a:buChar char="-"/>
            </a:pPr>
            <a:r>
              <a:rPr lang="fr-FR" sz="1200" dirty="0" smtClean="0"/>
              <a:t>Des crédits hors masse salariale (hors T2 – HT2) de 73,1 M€, en augmentation de +8,5%</a:t>
            </a:r>
          </a:p>
          <a:p>
            <a:pPr marL="0" algn="just">
              <a:buClr>
                <a:srgbClr val="002060"/>
              </a:buClr>
            </a:pPr>
            <a:endParaRPr lang="fr-FR" sz="1200" b="1" dirty="0">
              <a:latin typeface="+mj-lt"/>
              <a:cs typeface="Helvetica" panose="020B0604020202020204" pitchFamily="34" charset="0"/>
            </a:endParaRPr>
          </a:p>
          <a:p>
            <a:pPr marL="0" algn="just">
              <a:buClr>
                <a:srgbClr val="002060"/>
              </a:buClr>
            </a:pPr>
            <a:r>
              <a:rPr lang="fr-FR" sz="1200" b="1" dirty="0" smtClean="0">
                <a:latin typeface="+mj-lt"/>
                <a:cs typeface="Helvetica" panose="020B0604020202020204" pitchFamily="34" charset="0"/>
              </a:rPr>
              <a:t>Au global les moyens de soutien du ministère augmentent de +3% par rapport à la LFI 2021 retraitée au même périmètre que le PLF 2022.</a:t>
            </a:r>
          </a:p>
          <a:p>
            <a:pPr marL="0" algn="just">
              <a:buClr>
                <a:srgbClr val="002060"/>
              </a:buClr>
            </a:pPr>
            <a:endParaRPr lang="fr-FR" sz="1200" dirty="0" smtClean="0">
              <a:latin typeface="+mj-lt"/>
              <a:cs typeface="Helvetica" panose="020B0604020202020204" pitchFamily="34" charset="0"/>
            </a:endParaRPr>
          </a:p>
          <a:p>
            <a:pPr marL="0" lvl="0" algn="just" defTabSz="457200" fontAlgn="base">
              <a:spcBef>
                <a:spcPct val="0"/>
              </a:spcBef>
              <a:spcAft>
                <a:spcPct val="0"/>
              </a:spcAft>
              <a:buClr>
                <a:srgbClr val="002060"/>
              </a:buClr>
            </a:pPr>
            <a:r>
              <a:rPr lang="fr-FR" sz="1200" dirty="0" smtClean="0">
                <a:latin typeface="+mj-lt"/>
              </a:rPr>
              <a:t> </a:t>
            </a:r>
            <a:endParaRPr lang="fr-FR" sz="1200" dirty="0">
              <a:latin typeface="+mj-lt"/>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
        <p:nvSpPr>
          <p:cNvPr id="9" name="Rectangle 8"/>
          <p:cNvSpPr/>
          <p:nvPr/>
        </p:nvSpPr>
        <p:spPr>
          <a:xfrm>
            <a:off x="395536" y="1556088"/>
            <a:ext cx="8640960" cy="954107"/>
          </a:xfrm>
          <a:prstGeom prst="rect">
            <a:avLst/>
          </a:prstGeom>
        </p:spPr>
        <p:txBody>
          <a:bodyPr wrap="square">
            <a:spAutoFit/>
          </a:bodyPr>
          <a:lstStyle/>
          <a:p>
            <a:pPr algn="just">
              <a:buClr>
                <a:srgbClr val="002060"/>
              </a:buClr>
            </a:pPr>
            <a:endParaRPr lang="fr-FR" sz="1400" b="1" u="sng" dirty="0" smtClean="0">
              <a:latin typeface="Arial" panose="020B0604020202020204" pitchFamily="34" charset="0"/>
              <a:cs typeface="Arial" panose="020B0604020202020204" pitchFamily="34" charset="0"/>
            </a:endParaRPr>
          </a:p>
          <a:p>
            <a:pPr algn="just">
              <a:buClr>
                <a:srgbClr val="002060"/>
              </a:buClr>
            </a:pPr>
            <a:endParaRPr lang="fr-FR" sz="1400" b="1" u="sng" dirty="0" smtClean="0">
              <a:latin typeface="Arial" panose="020B0604020202020204" pitchFamily="34" charset="0"/>
              <a:cs typeface="Arial" panose="020B0604020202020204" pitchFamily="34" charset="0"/>
            </a:endParaRPr>
          </a:p>
          <a:p>
            <a:pPr algn="just">
              <a:buClr>
                <a:srgbClr val="002060"/>
              </a:buClr>
            </a:pPr>
            <a:endParaRPr lang="fr-FR" sz="1400" b="1" u="sng" dirty="0">
              <a:latin typeface="Arial" panose="020B0604020202020204" pitchFamily="34" charset="0"/>
              <a:cs typeface="Arial" panose="020B0604020202020204" pitchFamily="34" charset="0"/>
            </a:endParaRPr>
          </a:p>
          <a:p>
            <a:pPr algn="just">
              <a:buClr>
                <a:srgbClr val="002060"/>
              </a:buClr>
            </a:pPr>
            <a:endParaRPr lang="fr-FR" sz="1400" u="sng" dirty="0"/>
          </a:p>
        </p:txBody>
      </p:sp>
      <p:sp>
        <p:nvSpPr>
          <p:cNvPr id="10" name="Rectangle 9"/>
          <p:cNvSpPr/>
          <p:nvPr/>
        </p:nvSpPr>
        <p:spPr>
          <a:xfrm>
            <a:off x="6828243" y="2844623"/>
            <a:ext cx="2208253" cy="10316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000" i="1" dirty="0" smtClean="0">
                <a:solidFill>
                  <a:schemeClr val="bg2"/>
                </a:solidFill>
              </a:rPr>
              <a:t>Retraitement de 2021 au même périmètre que 2022 = application à la LFI 2021 des mêmes transferts que ceux intervenus en PLF 2022 </a:t>
            </a:r>
            <a:endParaRPr lang="fr-FR" sz="1000" i="1" dirty="0">
              <a:solidFill>
                <a:schemeClr val="bg2"/>
              </a:solidFill>
            </a:endParaRPr>
          </a:p>
        </p:txBody>
      </p:sp>
      <p:pic>
        <p:nvPicPr>
          <p:cNvPr id="4" name="Image 3"/>
          <p:cNvPicPr>
            <a:picLocks noChangeAspect="1"/>
          </p:cNvPicPr>
          <p:nvPr/>
        </p:nvPicPr>
        <p:blipFill>
          <a:blip r:embed="rId2"/>
          <a:stretch>
            <a:fillRect/>
          </a:stretch>
        </p:blipFill>
        <p:spPr>
          <a:xfrm>
            <a:off x="2123728" y="1455065"/>
            <a:ext cx="4371975" cy="1200150"/>
          </a:xfrm>
          <a:prstGeom prst="rect">
            <a:avLst/>
          </a:prstGeom>
        </p:spPr>
      </p:pic>
    </p:spTree>
    <p:extLst>
      <p:ext uri="{BB962C8B-B14F-4D97-AF65-F5344CB8AC3E}">
        <p14:creationId xmlns:p14="http://schemas.microsoft.com/office/powerpoint/2010/main" val="1972383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5" name="Titre 4"/>
          <p:cNvSpPr>
            <a:spLocks noGrp="1"/>
          </p:cNvSpPr>
          <p:nvPr>
            <p:ph type="title"/>
          </p:nvPr>
        </p:nvSpPr>
        <p:spPr>
          <a:xfrm>
            <a:off x="323850" y="682801"/>
            <a:ext cx="8424863" cy="667306"/>
          </a:xfrm>
          <a:solidFill>
            <a:srgbClr val="00B0F0"/>
          </a:solidFill>
        </p:spPr>
        <p:txBody>
          <a:bodyPr>
            <a:normAutofit/>
          </a:bodyPr>
          <a:lstStyle/>
          <a:p>
            <a:pPr algn="ctr" defTabSz="457200">
              <a:defRPr/>
            </a:pPr>
            <a:r>
              <a:rPr lang="fr-FR" sz="2400" dirty="0" smtClean="0">
                <a:solidFill>
                  <a:schemeClr val="bg1"/>
                </a:solidFill>
                <a:latin typeface="Helvetica-Bold"/>
                <a:cs typeface="FreesiaUPC" panose="020B0604020202020204" pitchFamily="34" charset="-34"/>
              </a:rPr>
              <a:t>P155 – Schéma et plafond d’emplois </a:t>
            </a:r>
            <a:endParaRPr lang="fr-FR" sz="2400" dirty="0">
              <a:solidFill>
                <a:schemeClr val="bg1"/>
              </a:solidFill>
              <a:latin typeface="Helvetica-Bold"/>
              <a:cs typeface="FreesiaUPC" panose="020B0604020202020204" pitchFamily="34" charset="-34"/>
            </a:endParaRPr>
          </a:p>
        </p:txBody>
      </p:sp>
      <p:sp>
        <p:nvSpPr>
          <p:cNvPr id="6" name="Espace réservé du texte 5"/>
          <p:cNvSpPr>
            <a:spLocks noGrp="1"/>
          </p:cNvSpPr>
          <p:nvPr>
            <p:ph type="body" sz="quarter" idx="14"/>
          </p:nvPr>
        </p:nvSpPr>
        <p:spPr>
          <a:xfrm>
            <a:off x="252049" y="1422114"/>
            <a:ext cx="8496664" cy="3237868"/>
          </a:xfrm>
        </p:spPr>
        <p:txBody>
          <a:bodyPr/>
          <a:lstStyle/>
          <a:p>
            <a:pPr marL="0" algn="just"/>
            <a:endParaRPr lang="it-IT" altLang="fr-FR" sz="1200" b="1" dirty="0" smtClean="0">
              <a:latin typeface="+mj-lt"/>
              <a:cs typeface="Arial" panose="020B0604020202020204" pitchFamily="34" charset="0"/>
            </a:endParaRPr>
          </a:p>
          <a:p>
            <a:pPr marL="0" algn="just"/>
            <a:r>
              <a:rPr lang="it-IT" altLang="fr-FR" sz="1200" dirty="0" smtClean="0">
                <a:latin typeface="+mj-lt"/>
                <a:cs typeface="Arial" panose="020B0604020202020204" pitchFamily="34" charset="0"/>
              </a:rPr>
              <a:t>En 2022, les emplois autorisés sur le programme 155 s’inscrivent dans le cadre suivant :</a:t>
            </a:r>
          </a:p>
          <a:p>
            <a:pPr marL="0" algn="just"/>
            <a:endParaRPr lang="it-IT" altLang="fr-FR" sz="1200" b="1" dirty="0">
              <a:latin typeface="+mj-lt"/>
              <a:cs typeface="Arial" panose="020B0604020202020204" pitchFamily="34" charset="0"/>
            </a:endParaRPr>
          </a:p>
          <a:p>
            <a:pPr marL="0" algn="just"/>
            <a:r>
              <a:rPr lang="it-IT" altLang="fr-FR" sz="1200" b="1" dirty="0" smtClean="0">
                <a:latin typeface="+mj-lt"/>
                <a:cs typeface="Arial" panose="020B0604020202020204" pitchFamily="34" charset="0"/>
              </a:rPr>
              <a:t>1) l’interruption des suppressions d’emplois </a:t>
            </a:r>
            <a:r>
              <a:rPr lang="it-IT" altLang="fr-FR" sz="1200" dirty="0" smtClean="0">
                <a:latin typeface="+mj-lt"/>
                <a:cs typeface="Arial" panose="020B0604020202020204" pitchFamily="34" charset="0"/>
              </a:rPr>
              <a:t>: </a:t>
            </a:r>
            <a:r>
              <a:rPr lang="it-IT" altLang="fr-FR" sz="1200" dirty="0">
                <a:latin typeface="+mj-lt"/>
                <a:cs typeface="Arial" panose="020B0604020202020204" pitchFamily="34" charset="0"/>
              </a:rPr>
              <a:t>le schéma d’emplois est nul, tandis qu’il était de -221 ETP en 2021</a:t>
            </a:r>
          </a:p>
          <a:p>
            <a:pPr marL="0" algn="just"/>
            <a:endParaRPr lang="it-IT" altLang="fr-FR" sz="1200" b="1" dirty="0" smtClean="0">
              <a:latin typeface="+mj-lt"/>
              <a:cs typeface="Arial" panose="020B0604020202020204" pitchFamily="34" charset="0"/>
            </a:endParaRPr>
          </a:p>
          <a:p>
            <a:pPr marL="0" algn="just"/>
            <a:r>
              <a:rPr lang="it-IT" altLang="fr-FR" sz="1200" b="1" dirty="0" smtClean="0">
                <a:latin typeface="+mj-lt"/>
                <a:cs typeface="Arial" panose="020B0604020202020204" pitchFamily="34" charset="0"/>
              </a:rPr>
              <a:t>2) l’augmentation du plafond d’emplois de +254 ETPT par rapport à 2021 </a:t>
            </a:r>
            <a:r>
              <a:rPr lang="it-IT" altLang="fr-FR" sz="1200" dirty="0">
                <a:latin typeface="+mj-lt"/>
                <a:cs typeface="Arial" panose="020B0604020202020204" pitchFamily="34" charset="0"/>
              </a:rPr>
              <a:t>: Le plafond d’emplois 2022 s’élève à 8 058 ETPT et</a:t>
            </a:r>
            <a:r>
              <a:rPr lang="fr-FR" altLang="fr-FR" sz="1200" dirty="0">
                <a:latin typeface="+mj-lt"/>
                <a:cs typeface="Arial" panose="020B0604020202020204" pitchFamily="34" charset="0"/>
              </a:rPr>
              <a:t> tient compte notamment :</a:t>
            </a:r>
          </a:p>
          <a:p>
            <a:pPr marL="171450" indent="-171450" algn="just">
              <a:buFontTx/>
              <a:buChar char="-"/>
            </a:pPr>
            <a:r>
              <a:rPr lang="fr-FR" altLang="fr-FR" sz="1200" dirty="0" smtClean="0">
                <a:latin typeface="+mj-lt"/>
                <a:cs typeface="Arial" panose="020B0604020202020204" pitchFamily="34" charset="0"/>
              </a:rPr>
              <a:t>de la décision de maintenir à un niveau élevé les renforts dans les DREETS au titre de la crise sanitaire et économique (210 ETPT) </a:t>
            </a:r>
            <a:r>
              <a:rPr lang="fr-FR" altLang="fr-FR" sz="1000" dirty="0" smtClean="0">
                <a:latin typeface="+mj-lt"/>
                <a:cs typeface="Arial" panose="020B0604020202020204" pitchFamily="34" charset="0"/>
              </a:rPr>
              <a:t>: </a:t>
            </a:r>
            <a:r>
              <a:rPr lang="fr-FR" altLang="fr-FR" sz="1200" dirty="0" smtClean="0">
                <a:latin typeface="+mj-lt"/>
                <a:cs typeface="Arial" panose="020B0604020202020204" pitchFamily="34" charset="0"/>
              </a:rPr>
              <a:t>appui aux mutations économiques, contrôle de l’activité partielle</a:t>
            </a:r>
          </a:p>
          <a:p>
            <a:pPr marL="171450" indent="-171450" algn="just">
              <a:buFontTx/>
              <a:buChar char="-"/>
            </a:pPr>
            <a:r>
              <a:rPr lang="fr-FR" altLang="fr-FR" sz="1200" dirty="0" smtClean="0">
                <a:latin typeface="+mj-lt"/>
                <a:cs typeface="Arial" panose="020B0604020202020204" pitchFamily="34" charset="0"/>
              </a:rPr>
              <a:t>de la prise en compte des écarts d’effectifs liés à la réforme OTE (160 ETPT)</a:t>
            </a:r>
          </a:p>
          <a:p>
            <a:pPr marL="0" algn="just"/>
            <a:r>
              <a:rPr lang="fr-FR" sz="1200" dirty="0" smtClean="0">
                <a:latin typeface="+mj-lt"/>
                <a:cs typeface="Arial" panose="020B0604020202020204" pitchFamily="34" charset="0"/>
              </a:rPr>
              <a:t>-  d’une stabilité par ailleurs </a:t>
            </a:r>
            <a:r>
              <a:rPr lang="fr-FR" sz="1200" dirty="0">
                <a:latin typeface="+mj-lt"/>
                <a:cs typeface="Arial" panose="020B0604020202020204" pitchFamily="34" charset="0"/>
              </a:rPr>
              <a:t>des emplois en </a:t>
            </a:r>
            <a:r>
              <a:rPr lang="fr-FR" sz="1200" dirty="0" smtClean="0">
                <a:latin typeface="+mj-lt"/>
                <a:cs typeface="Arial" panose="020B0604020202020204" pitchFamily="34" charset="0"/>
              </a:rPr>
              <a:t>2022.</a:t>
            </a:r>
            <a:endParaRPr lang="fr-FR" sz="1200" dirty="0">
              <a:latin typeface="+mj-lt"/>
              <a:cs typeface="Arial" panose="020B0604020202020204" pitchFamily="34" charset="0"/>
            </a:endParaRPr>
          </a:p>
        </p:txBody>
      </p:sp>
      <p:sp>
        <p:nvSpPr>
          <p:cNvPr id="7" name="Espace réservé du pied de page 6"/>
          <p:cNvSpPr>
            <a:spLocks noGrp="1"/>
          </p:cNvSpPr>
          <p:nvPr>
            <p:ph type="ftr" sz="quarter" idx="3"/>
          </p:nvPr>
        </p:nvSpPr>
        <p:spPr/>
        <p:txBody>
          <a:bodyPr/>
          <a:lstStyle/>
          <a:p>
            <a:r>
              <a:rPr lang="fr-FR" dirty="0" smtClean="0"/>
              <a:t>Secrétariat général</a:t>
            </a:r>
            <a:br>
              <a:rPr lang="fr-FR" dirty="0" smtClean="0"/>
            </a:br>
            <a:r>
              <a:rPr lang="fr-FR" dirty="0" smtClean="0"/>
              <a:t>Direction des finances, des achats et des services</a:t>
            </a:r>
            <a:endParaRPr lang="fr-FR" dirty="0"/>
          </a:p>
        </p:txBody>
      </p:sp>
      <p:sp>
        <p:nvSpPr>
          <p:cNvPr id="9" name="Rectangle 8"/>
          <p:cNvSpPr/>
          <p:nvPr/>
        </p:nvSpPr>
        <p:spPr>
          <a:xfrm>
            <a:off x="395536" y="1556088"/>
            <a:ext cx="8640960" cy="523220"/>
          </a:xfrm>
          <a:prstGeom prst="rect">
            <a:avLst/>
          </a:prstGeom>
        </p:spPr>
        <p:txBody>
          <a:bodyPr wrap="square">
            <a:spAutoFit/>
          </a:bodyPr>
          <a:lstStyle/>
          <a:p>
            <a:pPr algn="just">
              <a:buClr>
                <a:srgbClr val="002060"/>
              </a:buClr>
            </a:pPr>
            <a:endParaRPr lang="fr-FR" sz="1400" b="1" u="sng" dirty="0" smtClean="0">
              <a:latin typeface="Arial" panose="020B0604020202020204" pitchFamily="34" charset="0"/>
              <a:cs typeface="Arial" panose="020B0604020202020204" pitchFamily="34" charset="0"/>
            </a:endParaRPr>
          </a:p>
          <a:p>
            <a:endParaRPr lang="fr-FR" sz="1400" u="sng" dirty="0"/>
          </a:p>
        </p:txBody>
      </p:sp>
    </p:spTree>
    <p:extLst>
      <p:ext uri="{BB962C8B-B14F-4D97-AF65-F5344CB8AC3E}">
        <p14:creationId xmlns:p14="http://schemas.microsoft.com/office/powerpoint/2010/main" val="3485667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resentation ppt_DFA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Template_presentation ppt_DFAS</Template>
  <TotalTime>2263</TotalTime>
  <Words>2761</Words>
  <Application>Microsoft Office PowerPoint</Application>
  <PresentationFormat>Affichage à l'écran (16:9)</PresentationFormat>
  <Paragraphs>224</Paragraphs>
  <Slides>20</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20</vt:i4>
      </vt:variant>
    </vt:vector>
  </HeadingPairs>
  <TitlesOfParts>
    <vt:vector size="30" baseType="lpstr">
      <vt:lpstr>MS PGothic</vt:lpstr>
      <vt:lpstr>Arial</vt:lpstr>
      <vt:lpstr>Calibri</vt:lpstr>
      <vt:lpstr>Calibri Light</vt:lpstr>
      <vt:lpstr>FreesiaUPC</vt:lpstr>
      <vt:lpstr>Helvetica</vt:lpstr>
      <vt:lpstr>Helvetica-Bold</vt:lpstr>
      <vt:lpstr>Wingdings</vt:lpstr>
      <vt:lpstr>Template_presentation ppt_DFAS</vt:lpstr>
      <vt:lpstr>Thème Office</vt:lpstr>
      <vt:lpstr>d</vt:lpstr>
      <vt:lpstr>Principes de lecture et convention de présentation</vt:lpstr>
      <vt:lpstr>Sommaire</vt:lpstr>
      <vt:lpstr>Les grandes lignes du PLF 2022 pour le ministère du travail, de l’emploi et de l’insertion</vt:lpstr>
      <vt:lpstr>Les grandes lignes du PLF 2022 de la mission Travail et emploi</vt:lpstr>
      <vt:lpstr>Présentation PowerPoint</vt:lpstr>
      <vt:lpstr>Programme 155 – Périmètre du programme</vt:lpstr>
      <vt:lpstr>Programme 155 – Synthèse des crédits</vt:lpstr>
      <vt:lpstr>P155 – Schéma et plafond d’emplois </vt:lpstr>
      <vt:lpstr>P155 – Crédits de personnel (T2) </vt:lpstr>
      <vt:lpstr>P155 – Crédits de fonctionnement (HT2) </vt:lpstr>
      <vt:lpstr>Présentation PowerPoint</vt:lpstr>
      <vt:lpstr>Programme 111 « Amélioration de la qualité de l’emploi et des relations du travail » </vt:lpstr>
      <vt:lpstr>Programme 111 « Amélioration de la qualité de l’emploi et des relations du travail » </vt:lpstr>
      <vt:lpstr>Présentation PowerPoint</vt:lpstr>
      <vt:lpstr>Programme 102</vt:lpstr>
      <vt:lpstr>Présentation PowerPoint</vt:lpstr>
      <vt:lpstr>Programme 103</vt:lpstr>
      <vt:lpstr>Présentation PowerPoint</vt:lpstr>
      <vt:lpstr>Programme 364</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ABRAHAM, Pascal (DFAS/SDC2G)</dc:creator>
  <cp:lastModifiedBy>LE-GALLOU, Francis (DFAS)</cp:lastModifiedBy>
  <cp:revision>254</cp:revision>
  <cp:lastPrinted>2021-10-07T08:00:17Z</cp:lastPrinted>
  <dcterms:created xsi:type="dcterms:W3CDTF">2020-07-01T13:25:24Z</dcterms:created>
  <dcterms:modified xsi:type="dcterms:W3CDTF">2021-10-20T14:58:32Z</dcterms:modified>
</cp:coreProperties>
</file>