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3" r:id="rId5"/>
  </p:sldMasterIdLst>
  <p:notesMasterIdLst>
    <p:notesMasterId r:id="rId32"/>
  </p:notesMasterIdLst>
  <p:handoutMasterIdLst>
    <p:handoutMasterId r:id="rId33"/>
  </p:handoutMasterIdLst>
  <p:sldIdLst>
    <p:sldId id="264" r:id="rId6"/>
    <p:sldId id="258" r:id="rId7"/>
    <p:sldId id="306" r:id="rId8"/>
    <p:sldId id="297" r:id="rId9"/>
    <p:sldId id="309" r:id="rId10"/>
    <p:sldId id="300" r:id="rId11"/>
    <p:sldId id="319" r:id="rId12"/>
    <p:sldId id="314" r:id="rId13"/>
    <p:sldId id="332" r:id="rId14"/>
    <p:sldId id="322" r:id="rId15"/>
    <p:sldId id="331" r:id="rId16"/>
    <p:sldId id="323" r:id="rId17"/>
    <p:sldId id="299" r:id="rId18"/>
    <p:sldId id="315" r:id="rId19"/>
    <p:sldId id="316" r:id="rId20"/>
    <p:sldId id="333" r:id="rId21"/>
    <p:sldId id="334" r:id="rId22"/>
    <p:sldId id="335" r:id="rId23"/>
    <p:sldId id="321" r:id="rId24"/>
    <p:sldId id="324" r:id="rId25"/>
    <p:sldId id="325" r:id="rId26"/>
    <p:sldId id="326" r:id="rId27"/>
    <p:sldId id="327" r:id="rId28"/>
    <p:sldId id="328" r:id="rId29"/>
    <p:sldId id="329" r:id="rId30"/>
    <p:sldId id="330" r:id="rId31"/>
  </p:sldIdLst>
  <p:sldSz cx="9144000" cy="5143500" type="screen16x9"/>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6CA"/>
    <a:srgbClr val="DADAFF"/>
    <a:srgbClr val="B6B6FF"/>
    <a:srgbClr val="99CCFF"/>
    <a:srgbClr val="8ED6F6"/>
    <a:srgbClr val="66FF33"/>
    <a:srgbClr val="00FF00"/>
    <a:srgbClr val="99FF66"/>
    <a:srgbClr val="FFC000"/>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91" autoAdjust="0"/>
    <p:restoredTop sz="86679" autoAdjust="0"/>
  </p:normalViewPr>
  <p:slideViewPr>
    <p:cSldViewPr showGuides="1">
      <p:cViewPr varScale="1">
        <p:scale>
          <a:sx n="127" d="100"/>
          <a:sy n="127" d="100"/>
        </p:scale>
        <p:origin x="882" y="114"/>
      </p:cViewPr>
      <p:guideLst>
        <p:guide orient="horz" pos="1620"/>
        <p:guide orient="horz" pos="191"/>
        <p:guide orient="horz" pos="854"/>
        <p:guide orient="horz" pos="821"/>
        <p:guide orient="horz" pos="3049"/>
        <p:guide orient="horz" pos="3151"/>
        <p:guide pos="2880"/>
        <p:guide pos="476"/>
        <p:guide pos="5193"/>
        <p:guide pos="546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5908F7-B02B-4B92-8B44-324C5E5C2062}" type="doc">
      <dgm:prSet loTypeId="urn:microsoft.com/office/officeart/2005/8/layout/cycle2" loCatId="cycle" qsTypeId="urn:microsoft.com/office/officeart/2005/8/quickstyle/simple1" qsCatId="simple" csTypeId="urn:microsoft.com/office/officeart/2005/8/colors/colorful4" csCatId="colorful" phldr="1"/>
      <dgm:spPr/>
      <dgm:t>
        <a:bodyPr/>
        <a:lstStyle/>
        <a:p>
          <a:endParaRPr lang="fr-FR"/>
        </a:p>
      </dgm:t>
    </dgm:pt>
    <dgm:pt modelId="{0A1BED19-387C-4783-BA84-373D94B00B95}">
      <dgm:prSet phldrT="[Texte]" custT="1"/>
      <dgm:spPr>
        <a:solidFill>
          <a:srgbClr val="92D050"/>
        </a:solidFill>
      </dgm:spPr>
      <dgm:t>
        <a:bodyPr/>
        <a:lstStyle/>
        <a:p>
          <a:r>
            <a:rPr lang="fr-FR" sz="900" b="1" dirty="0" smtClean="0">
              <a:latin typeface="Marianne" panose="02000000000000000000" pitchFamily="2" charset="0"/>
            </a:rPr>
            <a:t>Commission de réforme</a:t>
          </a:r>
          <a:endParaRPr lang="fr-FR" sz="900" b="1" dirty="0">
            <a:latin typeface="Marianne" panose="02000000000000000000" pitchFamily="2" charset="0"/>
          </a:endParaRPr>
        </a:p>
      </dgm:t>
    </dgm:pt>
    <dgm:pt modelId="{5BE7C54E-BB6B-44E6-88EF-2129C887DDB1}" type="parTrans" cxnId="{45DD4D61-CAA6-4A65-9C95-87076DA382DA}">
      <dgm:prSet/>
      <dgm:spPr/>
      <dgm:t>
        <a:bodyPr/>
        <a:lstStyle/>
        <a:p>
          <a:endParaRPr lang="fr-FR"/>
        </a:p>
      </dgm:t>
    </dgm:pt>
    <dgm:pt modelId="{31F796E5-DA76-492A-8485-92C419DCBD6B}" type="sibTrans" cxnId="{45DD4D61-CAA6-4A65-9C95-87076DA382DA}">
      <dgm:prSet/>
      <dgm:spPr>
        <a:solidFill>
          <a:srgbClr val="92D050"/>
        </a:solidFill>
      </dgm:spPr>
      <dgm:t>
        <a:bodyPr/>
        <a:lstStyle/>
        <a:p>
          <a:endParaRPr lang="fr-FR"/>
        </a:p>
      </dgm:t>
    </dgm:pt>
    <dgm:pt modelId="{1916A58E-3E77-410E-8C74-8873EE13EA67}">
      <dgm:prSet phldrT="[Texte]" custT="1"/>
      <dgm:spPr>
        <a:solidFill>
          <a:schemeClr val="accent5">
            <a:lumMod val="40000"/>
            <a:lumOff val="60000"/>
          </a:schemeClr>
        </a:solidFill>
      </dgm:spPr>
      <dgm:t>
        <a:bodyPr/>
        <a:lstStyle/>
        <a:p>
          <a:r>
            <a:rPr lang="fr-FR" sz="900" b="1" dirty="0" smtClean="0">
              <a:latin typeface="Marianne" panose="02000000000000000000" pitchFamily="2" charset="0"/>
            </a:rPr>
            <a:t>Comité médical</a:t>
          </a:r>
          <a:endParaRPr lang="fr-FR" sz="900" b="1" dirty="0">
            <a:latin typeface="Marianne" panose="02000000000000000000" pitchFamily="2" charset="0"/>
          </a:endParaRPr>
        </a:p>
      </dgm:t>
    </dgm:pt>
    <dgm:pt modelId="{068347AE-EE84-474E-92C6-2879479F8749}" type="parTrans" cxnId="{1212B100-51C4-4015-9F1E-F301B27A6E9E}">
      <dgm:prSet/>
      <dgm:spPr/>
      <dgm:t>
        <a:bodyPr/>
        <a:lstStyle/>
        <a:p>
          <a:endParaRPr lang="fr-FR"/>
        </a:p>
      </dgm:t>
    </dgm:pt>
    <dgm:pt modelId="{2C85C6CC-E171-43CA-BD23-63BF1C221BC4}" type="sibTrans" cxnId="{1212B100-51C4-4015-9F1E-F301B27A6E9E}">
      <dgm:prSet/>
      <dgm:spPr>
        <a:solidFill>
          <a:schemeClr val="accent5">
            <a:lumMod val="40000"/>
            <a:lumOff val="60000"/>
          </a:schemeClr>
        </a:solidFill>
      </dgm:spPr>
      <dgm:t>
        <a:bodyPr/>
        <a:lstStyle/>
        <a:p>
          <a:endParaRPr lang="fr-FR"/>
        </a:p>
      </dgm:t>
    </dgm:pt>
    <dgm:pt modelId="{5F8337F6-CAA2-4810-9555-0DDB5BAEA41D}">
      <dgm:prSet phldrT="[Texte]" custT="1"/>
      <dgm:spPr>
        <a:solidFill>
          <a:schemeClr val="accent4"/>
        </a:solidFill>
      </dgm:spPr>
      <dgm:t>
        <a:bodyPr/>
        <a:lstStyle/>
        <a:p>
          <a:r>
            <a:rPr lang="fr-FR" sz="1400" b="1" dirty="0" smtClean="0">
              <a:latin typeface="Marianne" panose="02000000000000000000" pitchFamily="2" charset="0"/>
            </a:rPr>
            <a:t>Conseil médical</a:t>
          </a:r>
          <a:endParaRPr lang="fr-FR" sz="1400" b="1" dirty="0">
            <a:latin typeface="Marianne" panose="02000000000000000000" pitchFamily="2" charset="0"/>
          </a:endParaRPr>
        </a:p>
      </dgm:t>
    </dgm:pt>
    <dgm:pt modelId="{E7065F1A-2277-4F55-9638-6FC9DB5CA0B6}" type="parTrans" cxnId="{620299E2-6410-4C90-842E-1FD509321033}">
      <dgm:prSet/>
      <dgm:spPr/>
      <dgm:t>
        <a:bodyPr/>
        <a:lstStyle/>
        <a:p>
          <a:endParaRPr lang="fr-FR"/>
        </a:p>
      </dgm:t>
    </dgm:pt>
    <dgm:pt modelId="{F4711310-436B-444A-B7F3-1DFEBF1507F8}" type="sibTrans" cxnId="{620299E2-6410-4C90-842E-1FD509321033}">
      <dgm:prSet/>
      <dgm:spPr>
        <a:noFill/>
      </dgm:spPr>
      <dgm:t>
        <a:bodyPr/>
        <a:lstStyle/>
        <a:p>
          <a:endParaRPr lang="fr-FR" dirty="0"/>
        </a:p>
      </dgm:t>
    </dgm:pt>
    <dgm:pt modelId="{D694A30A-7CF0-4D79-8789-1A971D6173FB}" type="pres">
      <dgm:prSet presAssocID="{B75908F7-B02B-4B92-8B44-324C5E5C2062}" presName="cycle" presStyleCnt="0">
        <dgm:presLayoutVars>
          <dgm:dir/>
          <dgm:resizeHandles val="exact"/>
        </dgm:presLayoutVars>
      </dgm:prSet>
      <dgm:spPr/>
      <dgm:t>
        <a:bodyPr/>
        <a:lstStyle/>
        <a:p>
          <a:endParaRPr lang="fr-FR"/>
        </a:p>
      </dgm:t>
    </dgm:pt>
    <dgm:pt modelId="{D47F0796-3895-45F4-86BC-8B0C99058A2D}" type="pres">
      <dgm:prSet presAssocID="{0A1BED19-387C-4783-BA84-373D94B00B95}" presName="node" presStyleLbl="node1" presStyleIdx="0" presStyleCnt="3" custScaleX="95498" custScaleY="95498" custRadScaleRad="99455" custRadScaleInc="-189203">
        <dgm:presLayoutVars>
          <dgm:bulletEnabled val="1"/>
        </dgm:presLayoutVars>
      </dgm:prSet>
      <dgm:spPr/>
      <dgm:t>
        <a:bodyPr/>
        <a:lstStyle/>
        <a:p>
          <a:endParaRPr lang="fr-FR"/>
        </a:p>
      </dgm:t>
    </dgm:pt>
    <dgm:pt modelId="{8BC08FF0-97BE-4F54-9364-F5EE1DDBA437}" type="pres">
      <dgm:prSet presAssocID="{31F796E5-DA76-492A-8485-92C419DCBD6B}" presName="sibTrans" presStyleLbl="sibTrans2D1" presStyleIdx="0" presStyleCnt="3" custAng="3657499" custScaleX="336364" custScaleY="60429" custLinFactX="194411" custLinFactNeighborX="200000" custLinFactNeighborY="98179"/>
      <dgm:spPr/>
      <dgm:t>
        <a:bodyPr/>
        <a:lstStyle/>
        <a:p>
          <a:endParaRPr lang="fr-FR"/>
        </a:p>
      </dgm:t>
    </dgm:pt>
    <dgm:pt modelId="{9BD89178-C825-4368-8E42-57A3573E8E78}" type="pres">
      <dgm:prSet presAssocID="{31F796E5-DA76-492A-8485-92C419DCBD6B}" presName="connectorText" presStyleLbl="sibTrans2D1" presStyleIdx="0" presStyleCnt="3"/>
      <dgm:spPr/>
      <dgm:t>
        <a:bodyPr/>
        <a:lstStyle/>
        <a:p>
          <a:endParaRPr lang="fr-FR"/>
        </a:p>
      </dgm:t>
    </dgm:pt>
    <dgm:pt modelId="{C5B7DB1F-281D-4C20-B591-C32B9544C004}" type="pres">
      <dgm:prSet presAssocID="{1916A58E-3E77-410E-8C74-8873EE13EA67}" presName="node" presStyleLbl="node1" presStyleIdx="1" presStyleCnt="3" custScaleX="95498" custScaleY="95379" custRadScaleRad="131313" custRadScaleInc="-273306">
        <dgm:presLayoutVars>
          <dgm:bulletEnabled val="1"/>
        </dgm:presLayoutVars>
      </dgm:prSet>
      <dgm:spPr/>
      <dgm:t>
        <a:bodyPr/>
        <a:lstStyle/>
        <a:p>
          <a:endParaRPr lang="fr-FR"/>
        </a:p>
      </dgm:t>
    </dgm:pt>
    <dgm:pt modelId="{63A404E1-AC4C-400A-856D-FA33084F86A9}" type="pres">
      <dgm:prSet presAssocID="{2C85C6CC-E171-43CA-BD23-63BF1C221BC4}" presName="sibTrans" presStyleLbl="sibTrans2D1" presStyleIdx="1" presStyleCnt="3" custAng="8361923" custFlipHor="1" custScaleX="159710" custScaleY="63905" custLinFactNeighborX="-55235" custLinFactNeighborY="-12616"/>
      <dgm:spPr/>
      <dgm:t>
        <a:bodyPr/>
        <a:lstStyle/>
        <a:p>
          <a:endParaRPr lang="fr-FR"/>
        </a:p>
      </dgm:t>
    </dgm:pt>
    <dgm:pt modelId="{A2ACC580-7282-4D06-BE2D-095F4B5BC66A}" type="pres">
      <dgm:prSet presAssocID="{2C85C6CC-E171-43CA-BD23-63BF1C221BC4}" presName="connectorText" presStyleLbl="sibTrans2D1" presStyleIdx="1" presStyleCnt="3"/>
      <dgm:spPr/>
      <dgm:t>
        <a:bodyPr/>
        <a:lstStyle/>
        <a:p>
          <a:endParaRPr lang="fr-FR"/>
        </a:p>
      </dgm:t>
    </dgm:pt>
    <dgm:pt modelId="{F81F2284-311D-484D-9EE8-627BA4814CFC}" type="pres">
      <dgm:prSet presAssocID="{5F8337F6-CAA2-4810-9555-0DDB5BAEA41D}" presName="node" presStyleLbl="node1" presStyleIdx="2" presStyleCnt="3" custScaleX="119185" custScaleY="120692" custRadScaleRad="72643" custRadScaleInc="-296895">
        <dgm:presLayoutVars>
          <dgm:bulletEnabled val="1"/>
        </dgm:presLayoutVars>
      </dgm:prSet>
      <dgm:spPr/>
      <dgm:t>
        <a:bodyPr/>
        <a:lstStyle/>
        <a:p>
          <a:endParaRPr lang="fr-FR"/>
        </a:p>
      </dgm:t>
    </dgm:pt>
    <dgm:pt modelId="{CF399AE0-9491-4B6F-B820-A9985B7BEC15}" type="pres">
      <dgm:prSet presAssocID="{F4711310-436B-444A-B7F3-1DFEBF1507F8}" presName="sibTrans" presStyleLbl="sibTrans2D1" presStyleIdx="2" presStyleCnt="3" custAng="4072828" custFlipHor="1" custScaleX="53228" custScaleY="63905" custLinFactX="500000" custLinFactY="-100000" custLinFactNeighborX="560841" custLinFactNeighborY="-166164"/>
      <dgm:spPr/>
      <dgm:t>
        <a:bodyPr/>
        <a:lstStyle/>
        <a:p>
          <a:endParaRPr lang="fr-FR"/>
        </a:p>
      </dgm:t>
    </dgm:pt>
    <dgm:pt modelId="{B994AD0A-C642-4328-94FD-0B5FE395817F}" type="pres">
      <dgm:prSet presAssocID="{F4711310-436B-444A-B7F3-1DFEBF1507F8}" presName="connectorText" presStyleLbl="sibTrans2D1" presStyleIdx="2" presStyleCnt="3"/>
      <dgm:spPr/>
      <dgm:t>
        <a:bodyPr/>
        <a:lstStyle/>
        <a:p>
          <a:endParaRPr lang="fr-FR"/>
        </a:p>
      </dgm:t>
    </dgm:pt>
  </dgm:ptLst>
  <dgm:cxnLst>
    <dgm:cxn modelId="{1212B100-51C4-4015-9F1E-F301B27A6E9E}" srcId="{B75908F7-B02B-4B92-8B44-324C5E5C2062}" destId="{1916A58E-3E77-410E-8C74-8873EE13EA67}" srcOrd="1" destOrd="0" parTransId="{068347AE-EE84-474E-92C6-2879479F8749}" sibTransId="{2C85C6CC-E171-43CA-BD23-63BF1C221BC4}"/>
    <dgm:cxn modelId="{AA89C735-3F0F-4936-A251-E2B0523521E1}" type="presOf" srcId="{F4711310-436B-444A-B7F3-1DFEBF1507F8}" destId="{CF399AE0-9491-4B6F-B820-A9985B7BEC15}" srcOrd="0" destOrd="0" presId="urn:microsoft.com/office/officeart/2005/8/layout/cycle2"/>
    <dgm:cxn modelId="{620299E2-6410-4C90-842E-1FD509321033}" srcId="{B75908F7-B02B-4B92-8B44-324C5E5C2062}" destId="{5F8337F6-CAA2-4810-9555-0DDB5BAEA41D}" srcOrd="2" destOrd="0" parTransId="{E7065F1A-2277-4F55-9638-6FC9DB5CA0B6}" sibTransId="{F4711310-436B-444A-B7F3-1DFEBF1507F8}"/>
    <dgm:cxn modelId="{183A34F6-E38D-4F02-BA46-81548F895A75}" type="presOf" srcId="{31F796E5-DA76-492A-8485-92C419DCBD6B}" destId="{9BD89178-C825-4368-8E42-57A3573E8E78}" srcOrd="1" destOrd="0" presId="urn:microsoft.com/office/officeart/2005/8/layout/cycle2"/>
    <dgm:cxn modelId="{AB15BCA7-85CB-4E55-B65D-6E52B1168B17}" type="presOf" srcId="{1916A58E-3E77-410E-8C74-8873EE13EA67}" destId="{C5B7DB1F-281D-4C20-B591-C32B9544C004}" srcOrd="0" destOrd="0" presId="urn:microsoft.com/office/officeart/2005/8/layout/cycle2"/>
    <dgm:cxn modelId="{72B6E70E-AA4D-492E-B428-6E9D0BB59F57}" type="presOf" srcId="{F4711310-436B-444A-B7F3-1DFEBF1507F8}" destId="{B994AD0A-C642-4328-94FD-0B5FE395817F}" srcOrd="1" destOrd="0" presId="urn:microsoft.com/office/officeart/2005/8/layout/cycle2"/>
    <dgm:cxn modelId="{A5AF0325-46D7-44B4-BBE7-4AF1BFF49909}" type="presOf" srcId="{31F796E5-DA76-492A-8485-92C419DCBD6B}" destId="{8BC08FF0-97BE-4F54-9364-F5EE1DDBA437}" srcOrd="0" destOrd="0" presId="urn:microsoft.com/office/officeart/2005/8/layout/cycle2"/>
    <dgm:cxn modelId="{D2C1D668-B810-4C4B-81FD-25FEEE60BCF9}" type="presOf" srcId="{0A1BED19-387C-4783-BA84-373D94B00B95}" destId="{D47F0796-3895-45F4-86BC-8B0C99058A2D}" srcOrd="0" destOrd="0" presId="urn:microsoft.com/office/officeart/2005/8/layout/cycle2"/>
    <dgm:cxn modelId="{45DD4D61-CAA6-4A65-9C95-87076DA382DA}" srcId="{B75908F7-B02B-4B92-8B44-324C5E5C2062}" destId="{0A1BED19-387C-4783-BA84-373D94B00B95}" srcOrd="0" destOrd="0" parTransId="{5BE7C54E-BB6B-44E6-88EF-2129C887DDB1}" sibTransId="{31F796E5-DA76-492A-8485-92C419DCBD6B}"/>
    <dgm:cxn modelId="{93DFE5F3-47E9-4A42-80B8-E4F91C666048}" type="presOf" srcId="{2C85C6CC-E171-43CA-BD23-63BF1C221BC4}" destId="{63A404E1-AC4C-400A-856D-FA33084F86A9}" srcOrd="0" destOrd="0" presId="urn:microsoft.com/office/officeart/2005/8/layout/cycle2"/>
    <dgm:cxn modelId="{F7AE18BE-4EEC-4D08-B10A-FC20C7CF064A}" type="presOf" srcId="{2C85C6CC-E171-43CA-BD23-63BF1C221BC4}" destId="{A2ACC580-7282-4D06-BE2D-095F4B5BC66A}" srcOrd="1" destOrd="0" presId="urn:microsoft.com/office/officeart/2005/8/layout/cycle2"/>
    <dgm:cxn modelId="{6885554B-C8D1-46BF-A830-B542DBBFF404}" type="presOf" srcId="{B75908F7-B02B-4B92-8B44-324C5E5C2062}" destId="{D694A30A-7CF0-4D79-8789-1A971D6173FB}" srcOrd="0" destOrd="0" presId="urn:microsoft.com/office/officeart/2005/8/layout/cycle2"/>
    <dgm:cxn modelId="{E88CFBA1-CCCA-4D0E-9CB3-4378AC0F8C59}" type="presOf" srcId="{5F8337F6-CAA2-4810-9555-0DDB5BAEA41D}" destId="{F81F2284-311D-484D-9EE8-627BA4814CFC}" srcOrd="0" destOrd="0" presId="urn:microsoft.com/office/officeart/2005/8/layout/cycle2"/>
    <dgm:cxn modelId="{CE6CAD7B-77B4-41BC-A994-B12B257C02BA}" type="presParOf" srcId="{D694A30A-7CF0-4D79-8789-1A971D6173FB}" destId="{D47F0796-3895-45F4-86BC-8B0C99058A2D}" srcOrd="0" destOrd="0" presId="urn:microsoft.com/office/officeart/2005/8/layout/cycle2"/>
    <dgm:cxn modelId="{3B0986F6-F957-4DA9-B94A-56A2E8489625}" type="presParOf" srcId="{D694A30A-7CF0-4D79-8789-1A971D6173FB}" destId="{8BC08FF0-97BE-4F54-9364-F5EE1DDBA437}" srcOrd="1" destOrd="0" presId="urn:microsoft.com/office/officeart/2005/8/layout/cycle2"/>
    <dgm:cxn modelId="{180A737B-99A8-4AF2-B463-FE1889BD8F4D}" type="presParOf" srcId="{8BC08FF0-97BE-4F54-9364-F5EE1DDBA437}" destId="{9BD89178-C825-4368-8E42-57A3573E8E78}" srcOrd="0" destOrd="0" presId="urn:microsoft.com/office/officeart/2005/8/layout/cycle2"/>
    <dgm:cxn modelId="{4D3EE6D4-B01F-4CA8-9420-F5D021AB6723}" type="presParOf" srcId="{D694A30A-7CF0-4D79-8789-1A971D6173FB}" destId="{C5B7DB1F-281D-4C20-B591-C32B9544C004}" srcOrd="2" destOrd="0" presId="urn:microsoft.com/office/officeart/2005/8/layout/cycle2"/>
    <dgm:cxn modelId="{FBDD93E7-22C3-41D2-B627-0EC413BE6927}" type="presParOf" srcId="{D694A30A-7CF0-4D79-8789-1A971D6173FB}" destId="{63A404E1-AC4C-400A-856D-FA33084F86A9}" srcOrd="3" destOrd="0" presId="urn:microsoft.com/office/officeart/2005/8/layout/cycle2"/>
    <dgm:cxn modelId="{E21942F4-30F0-4273-A193-C6F2A6EB9A0F}" type="presParOf" srcId="{63A404E1-AC4C-400A-856D-FA33084F86A9}" destId="{A2ACC580-7282-4D06-BE2D-095F4B5BC66A}" srcOrd="0" destOrd="0" presId="urn:microsoft.com/office/officeart/2005/8/layout/cycle2"/>
    <dgm:cxn modelId="{3B1A40C9-347E-4F6D-8455-40DF550BFBE9}" type="presParOf" srcId="{D694A30A-7CF0-4D79-8789-1A971D6173FB}" destId="{F81F2284-311D-484D-9EE8-627BA4814CFC}" srcOrd="4" destOrd="0" presId="urn:microsoft.com/office/officeart/2005/8/layout/cycle2"/>
    <dgm:cxn modelId="{FB7BB119-D5AA-4AB7-B766-DEE0FA7F4BB8}" type="presParOf" srcId="{D694A30A-7CF0-4D79-8789-1A971D6173FB}" destId="{CF399AE0-9491-4B6F-B820-A9985B7BEC15}" srcOrd="5" destOrd="0" presId="urn:microsoft.com/office/officeart/2005/8/layout/cycle2"/>
    <dgm:cxn modelId="{FD738748-32D2-4C02-B8FF-5AFAC65DD41A}" type="presParOf" srcId="{CF399AE0-9491-4B6F-B820-A9985B7BEC15}" destId="{B994AD0A-C642-4328-94FD-0B5FE395817F}"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CFEE7F-EB16-4826-A303-860B16E7A81B}" type="doc">
      <dgm:prSet loTypeId="urn:microsoft.com/office/officeart/2005/8/layout/hList9" loCatId="list" qsTypeId="urn:microsoft.com/office/officeart/2005/8/quickstyle/simple1" qsCatId="simple" csTypeId="urn:microsoft.com/office/officeart/2005/8/colors/colorful3" csCatId="colorful" phldr="1"/>
      <dgm:spPr/>
      <dgm:t>
        <a:bodyPr/>
        <a:lstStyle/>
        <a:p>
          <a:endParaRPr lang="fr-FR"/>
        </a:p>
      </dgm:t>
    </dgm:pt>
    <dgm:pt modelId="{750449D4-63C3-4294-AB3D-E9E710799705}">
      <dgm:prSet phldrT="[Texte]" custT="1"/>
      <dgm:spPr/>
      <dgm:t>
        <a:bodyPr/>
        <a:lstStyle/>
        <a:p>
          <a:r>
            <a:rPr lang="fr-FR" sz="900" b="1" dirty="0" smtClean="0">
              <a:latin typeface="Marianne" panose="02000000000000000000" pitchFamily="2" charset="0"/>
            </a:rPr>
            <a:t>Formation restreinte</a:t>
          </a:r>
          <a:endParaRPr lang="fr-FR" sz="900" b="1" dirty="0">
            <a:latin typeface="Marianne" panose="02000000000000000000" pitchFamily="2" charset="0"/>
          </a:endParaRPr>
        </a:p>
      </dgm:t>
    </dgm:pt>
    <dgm:pt modelId="{FB8DF18D-EA99-4BD1-8DD5-7D7CA088C20F}" type="parTrans" cxnId="{D153C68A-A9E3-4BD0-8848-47EFBB8761AF}">
      <dgm:prSet/>
      <dgm:spPr/>
      <dgm:t>
        <a:bodyPr/>
        <a:lstStyle/>
        <a:p>
          <a:endParaRPr lang="fr-FR"/>
        </a:p>
      </dgm:t>
    </dgm:pt>
    <dgm:pt modelId="{D7504153-2879-49F6-BFA0-574FCE449EEC}" type="sibTrans" cxnId="{D153C68A-A9E3-4BD0-8848-47EFBB8761AF}">
      <dgm:prSet/>
      <dgm:spPr/>
      <dgm:t>
        <a:bodyPr/>
        <a:lstStyle/>
        <a:p>
          <a:endParaRPr lang="fr-FR"/>
        </a:p>
      </dgm:t>
    </dgm:pt>
    <dgm:pt modelId="{B00D89D4-C9B5-4C17-A121-BE20A0F4096E}">
      <dgm:prSet phldrT="[Texte]" custT="1"/>
      <dgm:spPr/>
      <dgm:t>
        <a:bodyPr/>
        <a:lstStyle/>
        <a:p>
          <a:r>
            <a:rPr lang="fr-FR" sz="1000" b="1" dirty="0" smtClean="0">
              <a:latin typeface="Marianne" panose="02000000000000000000" pitchFamily="2" charset="0"/>
            </a:rPr>
            <a:t>Essentiellement compétente dans le domaine de la maladie non professionnelle</a:t>
          </a:r>
        </a:p>
      </dgm:t>
    </dgm:pt>
    <dgm:pt modelId="{A3EA8072-D75C-44A3-A177-5DA33E1CA41D}" type="parTrans" cxnId="{B19B802F-9A35-4FD7-A0D7-6ABC480C4EA5}">
      <dgm:prSet/>
      <dgm:spPr/>
      <dgm:t>
        <a:bodyPr/>
        <a:lstStyle/>
        <a:p>
          <a:endParaRPr lang="fr-FR"/>
        </a:p>
      </dgm:t>
    </dgm:pt>
    <dgm:pt modelId="{A84A8262-11AF-4A79-8D46-1B3A7EBCB37A}" type="sibTrans" cxnId="{B19B802F-9A35-4FD7-A0D7-6ABC480C4EA5}">
      <dgm:prSet/>
      <dgm:spPr/>
      <dgm:t>
        <a:bodyPr/>
        <a:lstStyle/>
        <a:p>
          <a:endParaRPr lang="fr-FR"/>
        </a:p>
      </dgm:t>
    </dgm:pt>
    <dgm:pt modelId="{E4CE7677-56E7-4282-9823-24848974015C}">
      <dgm:prSet phldrT="[Texte]" custT="1"/>
      <dgm:spPr/>
      <dgm:t>
        <a:bodyPr/>
        <a:lstStyle/>
        <a:p>
          <a:pPr algn="just"/>
          <a:r>
            <a:rPr lang="fr-FR" sz="1000" b="1" dirty="0" smtClean="0">
              <a:latin typeface="Marianne" panose="02000000000000000000" pitchFamily="2" charset="0"/>
            </a:rPr>
            <a:t>3 médecins titulaires et 3 (ou plus) médecins suppléants </a:t>
          </a:r>
          <a:r>
            <a:rPr lang="fr-FR" sz="1000" dirty="0" smtClean="0">
              <a:latin typeface="Marianne" panose="02000000000000000000" pitchFamily="2" charset="0"/>
            </a:rPr>
            <a:t>(désignés par le ministre pour le comité médical ministériel  et par le préfet pour le comité médical départemental)</a:t>
          </a:r>
        </a:p>
      </dgm:t>
    </dgm:pt>
    <dgm:pt modelId="{E2F9519D-4EB8-443B-8AB2-6628915CFE02}" type="parTrans" cxnId="{18406E9E-EA64-477C-8EE0-176F46869418}">
      <dgm:prSet/>
      <dgm:spPr/>
      <dgm:t>
        <a:bodyPr/>
        <a:lstStyle/>
        <a:p>
          <a:endParaRPr lang="fr-FR"/>
        </a:p>
      </dgm:t>
    </dgm:pt>
    <dgm:pt modelId="{12300597-08CA-475E-B288-768DF2FD297F}" type="sibTrans" cxnId="{18406E9E-EA64-477C-8EE0-176F46869418}">
      <dgm:prSet/>
      <dgm:spPr/>
      <dgm:t>
        <a:bodyPr/>
        <a:lstStyle/>
        <a:p>
          <a:endParaRPr lang="fr-FR"/>
        </a:p>
      </dgm:t>
    </dgm:pt>
    <dgm:pt modelId="{8037A6AE-E9BF-4033-9B44-B40D5BFA10A7}">
      <dgm:prSet custT="1"/>
      <dgm:spPr/>
      <dgm:t>
        <a:bodyPr/>
        <a:lstStyle/>
        <a:p>
          <a:pPr algn="just"/>
          <a:r>
            <a:rPr lang="fr-FR" sz="1000" b="1" dirty="0" smtClean="0">
              <a:latin typeface="Marianne" panose="02000000000000000000" pitchFamily="2" charset="0"/>
            </a:rPr>
            <a:t>Règle de quorum : </a:t>
          </a:r>
          <a:r>
            <a:rPr lang="fr-FR" sz="1000" dirty="0" smtClean="0">
              <a:latin typeface="Marianne" panose="02000000000000000000" pitchFamily="2" charset="0"/>
            </a:rPr>
            <a:t>au moins deux médecins (en cas d’absence de quorum, délibération valable sans condition de quorum après une nouvelle convocation envoyée dans le délai de 8 jours). Chaque membre du conseil peut donner pouvoir à un autre membre.</a:t>
          </a:r>
          <a:endParaRPr lang="fr-FR" sz="1000" dirty="0">
            <a:latin typeface="Marianne" panose="02000000000000000000" pitchFamily="2" charset="0"/>
          </a:endParaRPr>
        </a:p>
      </dgm:t>
    </dgm:pt>
    <dgm:pt modelId="{FCAD7A8A-920E-40D6-9D18-0CD351762182}" type="parTrans" cxnId="{C35F5AEB-A885-47C6-8DD6-BB35FCC0C298}">
      <dgm:prSet/>
      <dgm:spPr/>
      <dgm:t>
        <a:bodyPr/>
        <a:lstStyle/>
        <a:p>
          <a:endParaRPr lang="fr-FR"/>
        </a:p>
      </dgm:t>
    </dgm:pt>
    <dgm:pt modelId="{C1262505-95C4-4DE7-9264-3CAB4F4DF91D}" type="sibTrans" cxnId="{C35F5AEB-A885-47C6-8DD6-BB35FCC0C298}">
      <dgm:prSet/>
      <dgm:spPr/>
      <dgm:t>
        <a:bodyPr/>
        <a:lstStyle/>
        <a:p>
          <a:endParaRPr lang="fr-FR"/>
        </a:p>
      </dgm:t>
    </dgm:pt>
    <dgm:pt modelId="{E82684EA-F17A-4C75-B743-64F9832573A8}" type="pres">
      <dgm:prSet presAssocID="{2ECFEE7F-EB16-4826-A303-860B16E7A81B}" presName="list" presStyleCnt="0">
        <dgm:presLayoutVars>
          <dgm:dir/>
          <dgm:animLvl val="lvl"/>
        </dgm:presLayoutVars>
      </dgm:prSet>
      <dgm:spPr/>
      <dgm:t>
        <a:bodyPr/>
        <a:lstStyle/>
        <a:p>
          <a:endParaRPr lang="fr-FR"/>
        </a:p>
      </dgm:t>
    </dgm:pt>
    <dgm:pt modelId="{EEB6F420-9AEC-4E0C-87FA-73F9ADA87AB4}" type="pres">
      <dgm:prSet presAssocID="{750449D4-63C3-4294-AB3D-E9E710799705}" presName="posSpace" presStyleCnt="0"/>
      <dgm:spPr/>
      <dgm:t>
        <a:bodyPr/>
        <a:lstStyle/>
        <a:p>
          <a:endParaRPr lang="fr-FR"/>
        </a:p>
      </dgm:t>
    </dgm:pt>
    <dgm:pt modelId="{6CD26D9A-D69C-41E7-B449-B907377A7824}" type="pres">
      <dgm:prSet presAssocID="{750449D4-63C3-4294-AB3D-E9E710799705}" presName="vertFlow" presStyleCnt="0"/>
      <dgm:spPr/>
      <dgm:t>
        <a:bodyPr/>
        <a:lstStyle/>
        <a:p>
          <a:endParaRPr lang="fr-FR"/>
        </a:p>
      </dgm:t>
    </dgm:pt>
    <dgm:pt modelId="{07FBBE87-5BDC-4DAD-94F4-3056BD6E2C23}" type="pres">
      <dgm:prSet presAssocID="{750449D4-63C3-4294-AB3D-E9E710799705}" presName="topSpace" presStyleCnt="0"/>
      <dgm:spPr/>
      <dgm:t>
        <a:bodyPr/>
        <a:lstStyle/>
        <a:p>
          <a:endParaRPr lang="fr-FR"/>
        </a:p>
      </dgm:t>
    </dgm:pt>
    <dgm:pt modelId="{83C3B53B-7990-48E6-B8EF-3B910921AD72}" type="pres">
      <dgm:prSet presAssocID="{750449D4-63C3-4294-AB3D-E9E710799705}" presName="firstComp" presStyleCnt="0"/>
      <dgm:spPr/>
      <dgm:t>
        <a:bodyPr/>
        <a:lstStyle/>
        <a:p>
          <a:endParaRPr lang="fr-FR"/>
        </a:p>
      </dgm:t>
    </dgm:pt>
    <dgm:pt modelId="{1E50FCC7-CA39-4AEF-B62E-D7734CFBBF1D}" type="pres">
      <dgm:prSet presAssocID="{750449D4-63C3-4294-AB3D-E9E710799705}" presName="firstChild" presStyleLbl="bgAccFollowNode1" presStyleIdx="0" presStyleCnt="3" custScaleX="199604" custLinFactNeighborX="-53" custLinFactNeighborY="-903"/>
      <dgm:spPr/>
      <dgm:t>
        <a:bodyPr/>
        <a:lstStyle/>
        <a:p>
          <a:endParaRPr lang="fr-FR"/>
        </a:p>
      </dgm:t>
    </dgm:pt>
    <dgm:pt modelId="{DBA9BB81-3E75-492E-AE1D-C0798AFC3D2E}" type="pres">
      <dgm:prSet presAssocID="{750449D4-63C3-4294-AB3D-E9E710799705}" presName="firstChildTx" presStyleLbl="bgAccFollowNode1" presStyleIdx="0" presStyleCnt="3">
        <dgm:presLayoutVars>
          <dgm:bulletEnabled val="1"/>
        </dgm:presLayoutVars>
      </dgm:prSet>
      <dgm:spPr/>
      <dgm:t>
        <a:bodyPr/>
        <a:lstStyle/>
        <a:p>
          <a:endParaRPr lang="fr-FR"/>
        </a:p>
      </dgm:t>
    </dgm:pt>
    <dgm:pt modelId="{B4A28A99-AA99-4392-A666-937AFAED30DC}" type="pres">
      <dgm:prSet presAssocID="{E4CE7677-56E7-4282-9823-24848974015C}" presName="comp" presStyleCnt="0"/>
      <dgm:spPr/>
      <dgm:t>
        <a:bodyPr/>
        <a:lstStyle/>
        <a:p>
          <a:endParaRPr lang="fr-FR"/>
        </a:p>
      </dgm:t>
    </dgm:pt>
    <dgm:pt modelId="{4FF1A738-1ACF-4510-8906-9C52D4356FFD}" type="pres">
      <dgm:prSet presAssocID="{E4CE7677-56E7-4282-9823-24848974015C}" presName="child" presStyleLbl="bgAccFollowNode1" presStyleIdx="1" presStyleCnt="3" custScaleX="199677" custLinFactNeighborX="-53" custLinFactNeighborY="-903"/>
      <dgm:spPr/>
      <dgm:t>
        <a:bodyPr/>
        <a:lstStyle/>
        <a:p>
          <a:endParaRPr lang="fr-FR"/>
        </a:p>
      </dgm:t>
    </dgm:pt>
    <dgm:pt modelId="{D8559ED6-8F49-4BB5-AC8D-4636AE2CEECC}" type="pres">
      <dgm:prSet presAssocID="{E4CE7677-56E7-4282-9823-24848974015C}" presName="childTx" presStyleLbl="bgAccFollowNode1" presStyleIdx="1" presStyleCnt="3">
        <dgm:presLayoutVars>
          <dgm:bulletEnabled val="1"/>
        </dgm:presLayoutVars>
      </dgm:prSet>
      <dgm:spPr/>
      <dgm:t>
        <a:bodyPr/>
        <a:lstStyle/>
        <a:p>
          <a:endParaRPr lang="fr-FR"/>
        </a:p>
      </dgm:t>
    </dgm:pt>
    <dgm:pt modelId="{935794B5-F241-4A55-8646-120B7D94DF33}" type="pres">
      <dgm:prSet presAssocID="{8037A6AE-E9BF-4033-9B44-B40D5BFA10A7}" presName="comp" presStyleCnt="0"/>
      <dgm:spPr/>
    </dgm:pt>
    <dgm:pt modelId="{CB33CC2A-2140-439E-98CB-887C6CCA4D2D}" type="pres">
      <dgm:prSet presAssocID="{8037A6AE-E9BF-4033-9B44-B40D5BFA10A7}" presName="child" presStyleLbl="bgAccFollowNode1" presStyleIdx="2" presStyleCnt="3" custScaleX="199493"/>
      <dgm:spPr/>
      <dgm:t>
        <a:bodyPr/>
        <a:lstStyle/>
        <a:p>
          <a:endParaRPr lang="fr-FR"/>
        </a:p>
      </dgm:t>
    </dgm:pt>
    <dgm:pt modelId="{F3F0F76F-A367-4281-A1C2-65F0C9B91F96}" type="pres">
      <dgm:prSet presAssocID="{8037A6AE-E9BF-4033-9B44-B40D5BFA10A7}" presName="childTx" presStyleLbl="bgAccFollowNode1" presStyleIdx="2" presStyleCnt="3">
        <dgm:presLayoutVars>
          <dgm:bulletEnabled val="1"/>
        </dgm:presLayoutVars>
      </dgm:prSet>
      <dgm:spPr/>
      <dgm:t>
        <a:bodyPr/>
        <a:lstStyle/>
        <a:p>
          <a:endParaRPr lang="fr-FR"/>
        </a:p>
      </dgm:t>
    </dgm:pt>
    <dgm:pt modelId="{F202E538-BC77-4CEF-B816-092B44CFAACD}" type="pres">
      <dgm:prSet presAssocID="{750449D4-63C3-4294-AB3D-E9E710799705}" presName="negSpace" presStyleCnt="0"/>
      <dgm:spPr/>
      <dgm:t>
        <a:bodyPr/>
        <a:lstStyle/>
        <a:p>
          <a:endParaRPr lang="fr-FR"/>
        </a:p>
      </dgm:t>
    </dgm:pt>
    <dgm:pt modelId="{DBEE7885-E078-4338-BD11-926913F04A37}" type="pres">
      <dgm:prSet presAssocID="{750449D4-63C3-4294-AB3D-E9E710799705}" presName="circle" presStyleLbl="node1" presStyleIdx="0" presStyleCnt="1" custScaleX="110096" custScaleY="110096" custLinFactX="-100000" custLinFactNeighborX="-139904" custLinFactNeighborY="-6796"/>
      <dgm:spPr/>
      <dgm:t>
        <a:bodyPr/>
        <a:lstStyle/>
        <a:p>
          <a:endParaRPr lang="fr-FR"/>
        </a:p>
      </dgm:t>
    </dgm:pt>
  </dgm:ptLst>
  <dgm:cxnLst>
    <dgm:cxn modelId="{18406E9E-EA64-477C-8EE0-176F46869418}" srcId="{750449D4-63C3-4294-AB3D-E9E710799705}" destId="{E4CE7677-56E7-4282-9823-24848974015C}" srcOrd="1" destOrd="0" parTransId="{E2F9519D-4EB8-443B-8AB2-6628915CFE02}" sibTransId="{12300597-08CA-475E-B288-768DF2FD297F}"/>
    <dgm:cxn modelId="{C6D73F25-B944-455F-97D1-C612A3A9E1E7}" type="presOf" srcId="{8037A6AE-E9BF-4033-9B44-B40D5BFA10A7}" destId="{F3F0F76F-A367-4281-A1C2-65F0C9B91F96}" srcOrd="1" destOrd="0" presId="urn:microsoft.com/office/officeart/2005/8/layout/hList9"/>
    <dgm:cxn modelId="{82FF30A6-1233-442C-AFC9-146A5617EE28}" type="presOf" srcId="{750449D4-63C3-4294-AB3D-E9E710799705}" destId="{DBEE7885-E078-4338-BD11-926913F04A37}" srcOrd="0" destOrd="0" presId="urn:microsoft.com/office/officeart/2005/8/layout/hList9"/>
    <dgm:cxn modelId="{DC26D9CB-9739-41F7-ABCA-FF4E046E2CB9}" type="presOf" srcId="{2ECFEE7F-EB16-4826-A303-860B16E7A81B}" destId="{E82684EA-F17A-4C75-B743-64F9832573A8}" srcOrd="0" destOrd="0" presId="urn:microsoft.com/office/officeart/2005/8/layout/hList9"/>
    <dgm:cxn modelId="{545DF49B-D87F-45E9-B690-3A932A3307E1}" type="presOf" srcId="{E4CE7677-56E7-4282-9823-24848974015C}" destId="{D8559ED6-8F49-4BB5-AC8D-4636AE2CEECC}" srcOrd="1" destOrd="0" presId="urn:microsoft.com/office/officeart/2005/8/layout/hList9"/>
    <dgm:cxn modelId="{0FC1644D-362A-4DC7-882D-53441E1795A6}" type="presOf" srcId="{E4CE7677-56E7-4282-9823-24848974015C}" destId="{4FF1A738-1ACF-4510-8906-9C52D4356FFD}" srcOrd="0" destOrd="0" presId="urn:microsoft.com/office/officeart/2005/8/layout/hList9"/>
    <dgm:cxn modelId="{F0BAF93A-1F67-4175-BDBB-BE113B3285F7}" type="presOf" srcId="{B00D89D4-C9B5-4C17-A121-BE20A0F4096E}" destId="{1E50FCC7-CA39-4AEF-B62E-D7734CFBBF1D}" srcOrd="0" destOrd="0" presId="urn:microsoft.com/office/officeart/2005/8/layout/hList9"/>
    <dgm:cxn modelId="{E3DC2909-201E-46C8-90DF-231C490AB6DC}" type="presOf" srcId="{8037A6AE-E9BF-4033-9B44-B40D5BFA10A7}" destId="{CB33CC2A-2140-439E-98CB-887C6CCA4D2D}" srcOrd="0" destOrd="0" presId="urn:microsoft.com/office/officeart/2005/8/layout/hList9"/>
    <dgm:cxn modelId="{AC980371-226B-4AF5-854F-47463B4B8DA5}" type="presOf" srcId="{B00D89D4-C9B5-4C17-A121-BE20A0F4096E}" destId="{DBA9BB81-3E75-492E-AE1D-C0798AFC3D2E}" srcOrd="1" destOrd="0" presId="urn:microsoft.com/office/officeart/2005/8/layout/hList9"/>
    <dgm:cxn modelId="{B19B802F-9A35-4FD7-A0D7-6ABC480C4EA5}" srcId="{750449D4-63C3-4294-AB3D-E9E710799705}" destId="{B00D89D4-C9B5-4C17-A121-BE20A0F4096E}" srcOrd="0" destOrd="0" parTransId="{A3EA8072-D75C-44A3-A177-5DA33E1CA41D}" sibTransId="{A84A8262-11AF-4A79-8D46-1B3A7EBCB37A}"/>
    <dgm:cxn modelId="{D153C68A-A9E3-4BD0-8848-47EFBB8761AF}" srcId="{2ECFEE7F-EB16-4826-A303-860B16E7A81B}" destId="{750449D4-63C3-4294-AB3D-E9E710799705}" srcOrd="0" destOrd="0" parTransId="{FB8DF18D-EA99-4BD1-8DD5-7D7CA088C20F}" sibTransId="{D7504153-2879-49F6-BFA0-574FCE449EEC}"/>
    <dgm:cxn modelId="{C35F5AEB-A885-47C6-8DD6-BB35FCC0C298}" srcId="{750449D4-63C3-4294-AB3D-E9E710799705}" destId="{8037A6AE-E9BF-4033-9B44-B40D5BFA10A7}" srcOrd="2" destOrd="0" parTransId="{FCAD7A8A-920E-40D6-9D18-0CD351762182}" sibTransId="{C1262505-95C4-4DE7-9264-3CAB4F4DF91D}"/>
    <dgm:cxn modelId="{C34D02C8-791D-45A5-9220-DC1373CB07AD}" type="presParOf" srcId="{E82684EA-F17A-4C75-B743-64F9832573A8}" destId="{EEB6F420-9AEC-4E0C-87FA-73F9ADA87AB4}" srcOrd="0" destOrd="0" presId="urn:microsoft.com/office/officeart/2005/8/layout/hList9"/>
    <dgm:cxn modelId="{7F6E30AA-5801-431D-A38B-69314A8423FF}" type="presParOf" srcId="{E82684EA-F17A-4C75-B743-64F9832573A8}" destId="{6CD26D9A-D69C-41E7-B449-B907377A7824}" srcOrd="1" destOrd="0" presId="urn:microsoft.com/office/officeart/2005/8/layout/hList9"/>
    <dgm:cxn modelId="{803ECEC9-7531-4B23-8CB0-BAAD2AB94B4B}" type="presParOf" srcId="{6CD26D9A-D69C-41E7-B449-B907377A7824}" destId="{07FBBE87-5BDC-4DAD-94F4-3056BD6E2C23}" srcOrd="0" destOrd="0" presId="urn:microsoft.com/office/officeart/2005/8/layout/hList9"/>
    <dgm:cxn modelId="{CA8FEE1F-C31F-410A-AF81-6D76854C6D79}" type="presParOf" srcId="{6CD26D9A-D69C-41E7-B449-B907377A7824}" destId="{83C3B53B-7990-48E6-B8EF-3B910921AD72}" srcOrd="1" destOrd="0" presId="urn:microsoft.com/office/officeart/2005/8/layout/hList9"/>
    <dgm:cxn modelId="{9F9BC579-C27C-4021-A842-69C2E4C0513F}" type="presParOf" srcId="{83C3B53B-7990-48E6-B8EF-3B910921AD72}" destId="{1E50FCC7-CA39-4AEF-B62E-D7734CFBBF1D}" srcOrd="0" destOrd="0" presId="urn:microsoft.com/office/officeart/2005/8/layout/hList9"/>
    <dgm:cxn modelId="{38F4427E-690D-4AEA-B0F9-62FAF2FDD495}" type="presParOf" srcId="{83C3B53B-7990-48E6-B8EF-3B910921AD72}" destId="{DBA9BB81-3E75-492E-AE1D-C0798AFC3D2E}" srcOrd="1" destOrd="0" presId="urn:microsoft.com/office/officeart/2005/8/layout/hList9"/>
    <dgm:cxn modelId="{167C11D5-2D3D-4BF6-82CF-0AF1451AB82C}" type="presParOf" srcId="{6CD26D9A-D69C-41E7-B449-B907377A7824}" destId="{B4A28A99-AA99-4392-A666-937AFAED30DC}" srcOrd="2" destOrd="0" presId="urn:microsoft.com/office/officeart/2005/8/layout/hList9"/>
    <dgm:cxn modelId="{D3100FC7-8105-4F5E-A825-98D83093DF97}" type="presParOf" srcId="{B4A28A99-AA99-4392-A666-937AFAED30DC}" destId="{4FF1A738-1ACF-4510-8906-9C52D4356FFD}" srcOrd="0" destOrd="0" presId="urn:microsoft.com/office/officeart/2005/8/layout/hList9"/>
    <dgm:cxn modelId="{F023F648-47C4-40A8-98B5-F813DE0CB2B6}" type="presParOf" srcId="{B4A28A99-AA99-4392-A666-937AFAED30DC}" destId="{D8559ED6-8F49-4BB5-AC8D-4636AE2CEECC}" srcOrd="1" destOrd="0" presId="urn:microsoft.com/office/officeart/2005/8/layout/hList9"/>
    <dgm:cxn modelId="{2E291062-E304-4D3F-9EEA-54EFE6A21841}" type="presParOf" srcId="{6CD26D9A-D69C-41E7-B449-B907377A7824}" destId="{935794B5-F241-4A55-8646-120B7D94DF33}" srcOrd="3" destOrd="0" presId="urn:microsoft.com/office/officeart/2005/8/layout/hList9"/>
    <dgm:cxn modelId="{817B09D4-2B2E-4C38-A372-3C94DA3BBB45}" type="presParOf" srcId="{935794B5-F241-4A55-8646-120B7D94DF33}" destId="{CB33CC2A-2140-439E-98CB-887C6CCA4D2D}" srcOrd="0" destOrd="0" presId="urn:microsoft.com/office/officeart/2005/8/layout/hList9"/>
    <dgm:cxn modelId="{99A7626C-DA97-40F0-A983-87A5BC2343F0}" type="presParOf" srcId="{935794B5-F241-4A55-8646-120B7D94DF33}" destId="{F3F0F76F-A367-4281-A1C2-65F0C9B91F96}" srcOrd="1" destOrd="0" presId="urn:microsoft.com/office/officeart/2005/8/layout/hList9"/>
    <dgm:cxn modelId="{DB923D3E-C0ED-4F1E-82A0-F0B50B993B15}" type="presParOf" srcId="{E82684EA-F17A-4C75-B743-64F9832573A8}" destId="{F202E538-BC77-4CEF-B816-092B44CFAACD}" srcOrd="2" destOrd="0" presId="urn:microsoft.com/office/officeart/2005/8/layout/hList9"/>
    <dgm:cxn modelId="{C97F4264-F38E-4D72-AFEA-681F0A3C8B43}" type="presParOf" srcId="{E82684EA-F17A-4C75-B743-64F9832573A8}" destId="{DBEE7885-E078-4338-BD11-926913F04A37}" srcOrd="3"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ECFEE7F-EB16-4826-A303-860B16E7A81B}" type="doc">
      <dgm:prSet loTypeId="urn:microsoft.com/office/officeart/2005/8/layout/hList9" loCatId="list" qsTypeId="urn:microsoft.com/office/officeart/2005/8/quickstyle/simple1" qsCatId="simple" csTypeId="urn:microsoft.com/office/officeart/2005/8/colors/colorful4" csCatId="colorful" phldr="1"/>
      <dgm:spPr/>
      <dgm:t>
        <a:bodyPr/>
        <a:lstStyle/>
        <a:p>
          <a:endParaRPr lang="fr-FR"/>
        </a:p>
      </dgm:t>
    </dgm:pt>
    <dgm:pt modelId="{750449D4-63C3-4294-AB3D-E9E710799705}">
      <dgm:prSet phldrT="[Texte]" custT="1"/>
      <dgm:spPr/>
      <dgm:t>
        <a:bodyPr/>
        <a:lstStyle/>
        <a:p>
          <a:r>
            <a:rPr lang="fr-FR" sz="900" b="1" dirty="0" smtClean="0">
              <a:latin typeface="Marianne" panose="02000000000000000000" pitchFamily="2" charset="0"/>
            </a:rPr>
            <a:t>Formation plénière</a:t>
          </a:r>
          <a:endParaRPr lang="fr-FR" sz="900" b="1" dirty="0">
            <a:latin typeface="Marianne" panose="02000000000000000000" pitchFamily="2" charset="0"/>
          </a:endParaRPr>
        </a:p>
      </dgm:t>
    </dgm:pt>
    <dgm:pt modelId="{FB8DF18D-EA99-4BD1-8DD5-7D7CA088C20F}" type="parTrans" cxnId="{D153C68A-A9E3-4BD0-8848-47EFBB8761AF}">
      <dgm:prSet/>
      <dgm:spPr/>
      <dgm:t>
        <a:bodyPr/>
        <a:lstStyle/>
        <a:p>
          <a:endParaRPr lang="fr-FR"/>
        </a:p>
      </dgm:t>
    </dgm:pt>
    <dgm:pt modelId="{D7504153-2879-49F6-BFA0-574FCE449EEC}" type="sibTrans" cxnId="{D153C68A-A9E3-4BD0-8848-47EFBB8761AF}">
      <dgm:prSet/>
      <dgm:spPr/>
      <dgm:t>
        <a:bodyPr/>
        <a:lstStyle/>
        <a:p>
          <a:endParaRPr lang="fr-FR"/>
        </a:p>
      </dgm:t>
    </dgm:pt>
    <dgm:pt modelId="{B00D89D4-C9B5-4C17-A121-BE20A0F4096E}">
      <dgm:prSet phldrT="[Texte]" custT="1"/>
      <dgm:spPr/>
      <dgm:t>
        <a:bodyPr/>
        <a:lstStyle/>
        <a:p>
          <a:r>
            <a:rPr lang="fr-FR" sz="1000" b="1" dirty="0" smtClean="0">
              <a:latin typeface="Marianne" panose="02000000000000000000" pitchFamily="2" charset="0"/>
            </a:rPr>
            <a:t>Intervient en matière d’accidents et de maladies professionnels ainsi que sur l’invalidité des fonctionnaires</a:t>
          </a:r>
        </a:p>
      </dgm:t>
    </dgm:pt>
    <dgm:pt modelId="{A3EA8072-D75C-44A3-A177-5DA33E1CA41D}" type="parTrans" cxnId="{B19B802F-9A35-4FD7-A0D7-6ABC480C4EA5}">
      <dgm:prSet/>
      <dgm:spPr/>
      <dgm:t>
        <a:bodyPr/>
        <a:lstStyle/>
        <a:p>
          <a:endParaRPr lang="fr-FR"/>
        </a:p>
      </dgm:t>
    </dgm:pt>
    <dgm:pt modelId="{A84A8262-11AF-4A79-8D46-1B3A7EBCB37A}" type="sibTrans" cxnId="{B19B802F-9A35-4FD7-A0D7-6ABC480C4EA5}">
      <dgm:prSet/>
      <dgm:spPr/>
      <dgm:t>
        <a:bodyPr/>
        <a:lstStyle/>
        <a:p>
          <a:endParaRPr lang="fr-FR"/>
        </a:p>
      </dgm:t>
    </dgm:pt>
    <dgm:pt modelId="{E4CE7677-56E7-4282-9823-24848974015C}">
      <dgm:prSet phldrT="[Texte]" custT="1"/>
      <dgm:spPr/>
      <dgm:t>
        <a:bodyPr/>
        <a:lstStyle/>
        <a:p>
          <a:pPr algn="just"/>
          <a:r>
            <a:rPr lang="fr-FR" sz="1000" b="1" dirty="0" smtClean="0">
              <a:latin typeface="Marianne" panose="02000000000000000000" pitchFamily="2" charset="0"/>
            </a:rPr>
            <a:t>Médecins membres de la formation restreinte</a:t>
          </a:r>
        </a:p>
        <a:p>
          <a:pPr algn="just"/>
          <a:r>
            <a:rPr lang="fr-FR" sz="1000" b="1" dirty="0" smtClean="0">
              <a:latin typeface="Marianne" panose="02000000000000000000" pitchFamily="2" charset="0"/>
            </a:rPr>
            <a:t>2 représentants de l’administration </a:t>
          </a:r>
          <a:r>
            <a:rPr lang="fr-FR" sz="1000" dirty="0" smtClean="0">
              <a:latin typeface="Marianne" panose="02000000000000000000" pitchFamily="2" charset="0"/>
            </a:rPr>
            <a:t>(désignés par le chef de service dont dépend l’agent)</a:t>
          </a:r>
        </a:p>
        <a:p>
          <a:pPr algn="just"/>
          <a:r>
            <a:rPr lang="fr-FR" sz="1000" b="1" dirty="0" smtClean="0">
              <a:latin typeface="Marianne" panose="02000000000000000000" pitchFamily="2" charset="0"/>
            </a:rPr>
            <a:t>2 représentants du personnel </a:t>
          </a:r>
          <a:r>
            <a:rPr lang="fr-FR" sz="1000" dirty="0" smtClean="0">
              <a:latin typeface="Marianne" panose="02000000000000000000" pitchFamily="2" charset="0"/>
            </a:rPr>
            <a:t>(inscrits sur une liste établie par les représentants du personnel élus au comité social dont relève l’agent concerné)</a:t>
          </a:r>
        </a:p>
      </dgm:t>
    </dgm:pt>
    <dgm:pt modelId="{E2F9519D-4EB8-443B-8AB2-6628915CFE02}" type="parTrans" cxnId="{18406E9E-EA64-477C-8EE0-176F46869418}">
      <dgm:prSet/>
      <dgm:spPr/>
      <dgm:t>
        <a:bodyPr/>
        <a:lstStyle/>
        <a:p>
          <a:endParaRPr lang="fr-FR"/>
        </a:p>
      </dgm:t>
    </dgm:pt>
    <dgm:pt modelId="{12300597-08CA-475E-B288-768DF2FD297F}" type="sibTrans" cxnId="{18406E9E-EA64-477C-8EE0-176F46869418}">
      <dgm:prSet/>
      <dgm:spPr/>
      <dgm:t>
        <a:bodyPr/>
        <a:lstStyle/>
        <a:p>
          <a:endParaRPr lang="fr-FR"/>
        </a:p>
      </dgm:t>
    </dgm:pt>
    <dgm:pt modelId="{8037A6AE-E9BF-4033-9B44-B40D5BFA10A7}">
      <dgm:prSet custT="1"/>
      <dgm:spPr/>
      <dgm:t>
        <a:bodyPr/>
        <a:lstStyle/>
        <a:p>
          <a:pPr algn="just"/>
          <a:r>
            <a:rPr lang="fr-FR" sz="1000" b="1" dirty="0" smtClean="0">
              <a:latin typeface="Marianne" panose="02000000000000000000" pitchFamily="2" charset="0"/>
            </a:rPr>
            <a:t>Règle de quorum : </a:t>
          </a:r>
          <a:r>
            <a:rPr lang="fr-FR" sz="1000" dirty="0" smtClean="0">
              <a:latin typeface="Marianne" panose="02000000000000000000" pitchFamily="2" charset="0"/>
            </a:rPr>
            <a:t>au moins quatre membres dont au moins deux médecins et un représentant du personnel (en cas d’absence de quorum, délibération valable sans condition de quorum après une nouvelle convocation envoyée dans le délai de 8 jours). Chaque membre du conseil peut donner pouvoir à un autre membre.</a:t>
          </a:r>
          <a:endParaRPr lang="fr-FR" sz="1000" dirty="0">
            <a:latin typeface="Marianne" panose="02000000000000000000" pitchFamily="2" charset="0"/>
          </a:endParaRPr>
        </a:p>
      </dgm:t>
    </dgm:pt>
    <dgm:pt modelId="{FCAD7A8A-920E-40D6-9D18-0CD351762182}" type="parTrans" cxnId="{C35F5AEB-A885-47C6-8DD6-BB35FCC0C298}">
      <dgm:prSet/>
      <dgm:spPr/>
      <dgm:t>
        <a:bodyPr/>
        <a:lstStyle/>
        <a:p>
          <a:endParaRPr lang="fr-FR"/>
        </a:p>
      </dgm:t>
    </dgm:pt>
    <dgm:pt modelId="{C1262505-95C4-4DE7-9264-3CAB4F4DF91D}" type="sibTrans" cxnId="{C35F5AEB-A885-47C6-8DD6-BB35FCC0C298}">
      <dgm:prSet/>
      <dgm:spPr/>
      <dgm:t>
        <a:bodyPr/>
        <a:lstStyle/>
        <a:p>
          <a:endParaRPr lang="fr-FR"/>
        </a:p>
      </dgm:t>
    </dgm:pt>
    <dgm:pt modelId="{E82684EA-F17A-4C75-B743-64F9832573A8}" type="pres">
      <dgm:prSet presAssocID="{2ECFEE7F-EB16-4826-A303-860B16E7A81B}" presName="list" presStyleCnt="0">
        <dgm:presLayoutVars>
          <dgm:dir/>
          <dgm:animLvl val="lvl"/>
        </dgm:presLayoutVars>
      </dgm:prSet>
      <dgm:spPr/>
      <dgm:t>
        <a:bodyPr/>
        <a:lstStyle/>
        <a:p>
          <a:endParaRPr lang="fr-FR"/>
        </a:p>
      </dgm:t>
    </dgm:pt>
    <dgm:pt modelId="{EEB6F420-9AEC-4E0C-87FA-73F9ADA87AB4}" type="pres">
      <dgm:prSet presAssocID="{750449D4-63C3-4294-AB3D-E9E710799705}" presName="posSpace" presStyleCnt="0"/>
      <dgm:spPr/>
      <dgm:t>
        <a:bodyPr/>
        <a:lstStyle/>
        <a:p>
          <a:endParaRPr lang="fr-FR"/>
        </a:p>
      </dgm:t>
    </dgm:pt>
    <dgm:pt modelId="{6CD26D9A-D69C-41E7-B449-B907377A7824}" type="pres">
      <dgm:prSet presAssocID="{750449D4-63C3-4294-AB3D-E9E710799705}" presName="vertFlow" presStyleCnt="0"/>
      <dgm:spPr/>
      <dgm:t>
        <a:bodyPr/>
        <a:lstStyle/>
        <a:p>
          <a:endParaRPr lang="fr-FR"/>
        </a:p>
      </dgm:t>
    </dgm:pt>
    <dgm:pt modelId="{07FBBE87-5BDC-4DAD-94F4-3056BD6E2C23}" type="pres">
      <dgm:prSet presAssocID="{750449D4-63C3-4294-AB3D-E9E710799705}" presName="topSpace" presStyleCnt="0"/>
      <dgm:spPr/>
      <dgm:t>
        <a:bodyPr/>
        <a:lstStyle/>
        <a:p>
          <a:endParaRPr lang="fr-FR"/>
        </a:p>
      </dgm:t>
    </dgm:pt>
    <dgm:pt modelId="{83C3B53B-7990-48E6-B8EF-3B910921AD72}" type="pres">
      <dgm:prSet presAssocID="{750449D4-63C3-4294-AB3D-E9E710799705}" presName="firstComp" presStyleCnt="0"/>
      <dgm:spPr/>
      <dgm:t>
        <a:bodyPr/>
        <a:lstStyle/>
        <a:p>
          <a:endParaRPr lang="fr-FR"/>
        </a:p>
      </dgm:t>
    </dgm:pt>
    <dgm:pt modelId="{1E50FCC7-CA39-4AEF-B62E-D7734CFBBF1D}" type="pres">
      <dgm:prSet presAssocID="{750449D4-63C3-4294-AB3D-E9E710799705}" presName="firstChild" presStyleLbl="bgAccFollowNode1" presStyleIdx="0" presStyleCnt="3" custScaleX="209613" custLinFactNeighborX="-53" custLinFactNeighborY="-903"/>
      <dgm:spPr/>
      <dgm:t>
        <a:bodyPr/>
        <a:lstStyle/>
        <a:p>
          <a:endParaRPr lang="fr-FR"/>
        </a:p>
      </dgm:t>
    </dgm:pt>
    <dgm:pt modelId="{DBA9BB81-3E75-492E-AE1D-C0798AFC3D2E}" type="pres">
      <dgm:prSet presAssocID="{750449D4-63C3-4294-AB3D-E9E710799705}" presName="firstChildTx" presStyleLbl="bgAccFollowNode1" presStyleIdx="0" presStyleCnt="3">
        <dgm:presLayoutVars>
          <dgm:bulletEnabled val="1"/>
        </dgm:presLayoutVars>
      </dgm:prSet>
      <dgm:spPr/>
      <dgm:t>
        <a:bodyPr/>
        <a:lstStyle/>
        <a:p>
          <a:endParaRPr lang="fr-FR"/>
        </a:p>
      </dgm:t>
    </dgm:pt>
    <dgm:pt modelId="{B4A28A99-AA99-4392-A666-937AFAED30DC}" type="pres">
      <dgm:prSet presAssocID="{E4CE7677-56E7-4282-9823-24848974015C}" presName="comp" presStyleCnt="0"/>
      <dgm:spPr/>
      <dgm:t>
        <a:bodyPr/>
        <a:lstStyle/>
        <a:p>
          <a:endParaRPr lang="fr-FR"/>
        </a:p>
      </dgm:t>
    </dgm:pt>
    <dgm:pt modelId="{4FF1A738-1ACF-4510-8906-9C52D4356FFD}" type="pres">
      <dgm:prSet presAssocID="{E4CE7677-56E7-4282-9823-24848974015C}" presName="child" presStyleLbl="bgAccFollowNode1" presStyleIdx="1" presStyleCnt="3" custScaleX="209689" custLinFactNeighborX="-53" custLinFactNeighborY="-903"/>
      <dgm:spPr/>
      <dgm:t>
        <a:bodyPr/>
        <a:lstStyle/>
        <a:p>
          <a:endParaRPr lang="fr-FR"/>
        </a:p>
      </dgm:t>
    </dgm:pt>
    <dgm:pt modelId="{D8559ED6-8F49-4BB5-AC8D-4636AE2CEECC}" type="pres">
      <dgm:prSet presAssocID="{E4CE7677-56E7-4282-9823-24848974015C}" presName="childTx" presStyleLbl="bgAccFollowNode1" presStyleIdx="1" presStyleCnt="3">
        <dgm:presLayoutVars>
          <dgm:bulletEnabled val="1"/>
        </dgm:presLayoutVars>
      </dgm:prSet>
      <dgm:spPr/>
      <dgm:t>
        <a:bodyPr/>
        <a:lstStyle/>
        <a:p>
          <a:endParaRPr lang="fr-FR"/>
        </a:p>
      </dgm:t>
    </dgm:pt>
    <dgm:pt modelId="{935794B5-F241-4A55-8646-120B7D94DF33}" type="pres">
      <dgm:prSet presAssocID="{8037A6AE-E9BF-4033-9B44-B40D5BFA10A7}" presName="comp" presStyleCnt="0"/>
      <dgm:spPr/>
      <dgm:t>
        <a:bodyPr/>
        <a:lstStyle/>
        <a:p>
          <a:endParaRPr lang="fr-FR"/>
        </a:p>
      </dgm:t>
    </dgm:pt>
    <dgm:pt modelId="{CB33CC2A-2140-439E-98CB-887C6CCA4D2D}" type="pres">
      <dgm:prSet presAssocID="{8037A6AE-E9BF-4033-9B44-B40D5BFA10A7}" presName="child" presStyleLbl="bgAccFollowNode1" presStyleIdx="2" presStyleCnt="3" custScaleX="209496"/>
      <dgm:spPr/>
      <dgm:t>
        <a:bodyPr/>
        <a:lstStyle/>
        <a:p>
          <a:endParaRPr lang="fr-FR"/>
        </a:p>
      </dgm:t>
    </dgm:pt>
    <dgm:pt modelId="{F3F0F76F-A367-4281-A1C2-65F0C9B91F96}" type="pres">
      <dgm:prSet presAssocID="{8037A6AE-E9BF-4033-9B44-B40D5BFA10A7}" presName="childTx" presStyleLbl="bgAccFollowNode1" presStyleIdx="2" presStyleCnt="3">
        <dgm:presLayoutVars>
          <dgm:bulletEnabled val="1"/>
        </dgm:presLayoutVars>
      </dgm:prSet>
      <dgm:spPr/>
      <dgm:t>
        <a:bodyPr/>
        <a:lstStyle/>
        <a:p>
          <a:endParaRPr lang="fr-FR"/>
        </a:p>
      </dgm:t>
    </dgm:pt>
    <dgm:pt modelId="{F202E538-BC77-4CEF-B816-092B44CFAACD}" type="pres">
      <dgm:prSet presAssocID="{750449D4-63C3-4294-AB3D-E9E710799705}" presName="negSpace" presStyleCnt="0"/>
      <dgm:spPr/>
      <dgm:t>
        <a:bodyPr/>
        <a:lstStyle/>
        <a:p>
          <a:endParaRPr lang="fr-FR"/>
        </a:p>
      </dgm:t>
    </dgm:pt>
    <dgm:pt modelId="{DBEE7885-E078-4338-BD11-926913F04A37}" type="pres">
      <dgm:prSet presAssocID="{750449D4-63C3-4294-AB3D-E9E710799705}" presName="circle" presStyleLbl="node1" presStyleIdx="0" presStyleCnt="1" custScaleX="110096" custScaleY="110096" custLinFactX="-100000" custLinFactNeighborX="-167049" custLinFactNeighborY="-18641"/>
      <dgm:spPr/>
      <dgm:t>
        <a:bodyPr/>
        <a:lstStyle/>
        <a:p>
          <a:endParaRPr lang="fr-FR"/>
        </a:p>
      </dgm:t>
    </dgm:pt>
  </dgm:ptLst>
  <dgm:cxnLst>
    <dgm:cxn modelId="{18406E9E-EA64-477C-8EE0-176F46869418}" srcId="{750449D4-63C3-4294-AB3D-E9E710799705}" destId="{E4CE7677-56E7-4282-9823-24848974015C}" srcOrd="1" destOrd="0" parTransId="{E2F9519D-4EB8-443B-8AB2-6628915CFE02}" sibTransId="{12300597-08CA-475E-B288-768DF2FD297F}"/>
    <dgm:cxn modelId="{C6D73F25-B944-455F-97D1-C612A3A9E1E7}" type="presOf" srcId="{8037A6AE-E9BF-4033-9B44-B40D5BFA10A7}" destId="{F3F0F76F-A367-4281-A1C2-65F0C9B91F96}" srcOrd="1" destOrd="0" presId="urn:microsoft.com/office/officeart/2005/8/layout/hList9"/>
    <dgm:cxn modelId="{82FF30A6-1233-442C-AFC9-146A5617EE28}" type="presOf" srcId="{750449D4-63C3-4294-AB3D-E9E710799705}" destId="{DBEE7885-E078-4338-BD11-926913F04A37}" srcOrd="0" destOrd="0" presId="urn:microsoft.com/office/officeart/2005/8/layout/hList9"/>
    <dgm:cxn modelId="{DC26D9CB-9739-41F7-ABCA-FF4E046E2CB9}" type="presOf" srcId="{2ECFEE7F-EB16-4826-A303-860B16E7A81B}" destId="{E82684EA-F17A-4C75-B743-64F9832573A8}" srcOrd="0" destOrd="0" presId="urn:microsoft.com/office/officeart/2005/8/layout/hList9"/>
    <dgm:cxn modelId="{545DF49B-D87F-45E9-B690-3A932A3307E1}" type="presOf" srcId="{E4CE7677-56E7-4282-9823-24848974015C}" destId="{D8559ED6-8F49-4BB5-AC8D-4636AE2CEECC}" srcOrd="1" destOrd="0" presId="urn:microsoft.com/office/officeart/2005/8/layout/hList9"/>
    <dgm:cxn modelId="{0FC1644D-362A-4DC7-882D-53441E1795A6}" type="presOf" srcId="{E4CE7677-56E7-4282-9823-24848974015C}" destId="{4FF1A738-1ACF-4510-8906-9C52D4356FFD}" srcOrd="0" destOrd="0" presId="urn:microsoft.com/office/officeart/2005/8/layout/hList9"/>
    <dgm:cxn modelId="{F0BAF93A-1F67-4175-BDBB-BE113B3285F7}" type="presOf" srcId="{B00D89D4-C9B5-4C17-A121-BE20A0F4096E}" destId="{1E50FCC7-CA39-4AEF-B62E-D7734CFBBF1D}" srcOrd="0" destOrd="0" presId="urn:microsoft.com/office/officeart/2005/8/layout/hList9"/>
    <dgm:cxn modelId="{E3DC2909-201E-46C8-90DF-231C490AB6DC}" type="presOf" srcId="{8037A6AE-E9BF-4033-9B44-B40D5BFA10A7}" destId="{CB33CC2A-2140-439E-98CB-887C6CCA4D2D}" srcOrd="0" destOrd="0" presId="urn:microsoft.com/office/officeart/2005/8/layout/hList9"/>
    <dgm:cxn modelId="{AC980371-226B-4AF5-854F-47463B4B8DA5}" type="presOf" srcId="{B00D89D4-C9B5-4C17-A121-BE20A0F4096E}" destId="{DBA9BB81-3E75-492E-AE1D-C0798AFC3D2E}" srcOrd="1" destOrd="0" presId="urn:microsoft.com/office/officeart/2005/8/layout/hList9"/>
    <dgm:cxn modelId="{B19B802F-9A35-4FD7-A0D7-6ABC480C4EA5}" srcId="{750449D4-63C3-4294-AB3D-E9E710799705}" destId="{B00D89D4-C9B5-4C17-A121-BE20A0F4096E}" srcOrd="0" destOrd="0" parTransId="{A3EA8072-D75C-44A3-A177-5DA33E1CA41D}" sibTransId="{A84A8262-11AF-4A79-8D46-1B3A7EBCB37A}"/>
    <dgm:cxn modelId="{D153C68A-A9E3-4BD0-8848-47EFBB8761AF}" srcId="{2ECFEE7F-EB16-4826-A303-860B16E7A81B}" destId="{750449D4-63C3-4294-AB3D-E9E710799705}" srcOrd="0" destOrd="0" parTransId="{FB8DF18D-EA99-4BD1-8DD5-7D7CA088C20F}" sibTransId="{D7504153-2879-49F6-BFA0-574FCE449EEC}"/>
    <dgm:cxn modelId="{C35F5AEB-A885-47C6-8DD6-BB35FCC0C298}" srcId="{750449D4-63C3-4294-AB3D-E9E710799705}" destId="{8037A6AE-E9BF-4033-9B44-B40D5BFA10A7}" srcOrd="2" destOrd="0" parTransId="{FCAD7A8A-920E-40D6-9D18-0CD351762182}" sibTransId="{C1262505-95C4-4DE7-9264-3CAB4F4DF91D}"/>
    <dgm:cxn modelId="{C34D02C8-791D-45A5-9220-DC1373CB07AD}" type="presParOf" srcId="{E82684EA-F17A-4C75-B743-64F9832573A8}" destId="{EEB6F420-9AEC-4E0C-87FA-73F9ADA87AB4}" srcOrd="0" destOrd="0" presId="urn:microsoft.com/office/officeart/2005/8/layout/hList9"/>
    <dgm:cxn modelId="{7F6E30AA-5801-431D-A38B-69314A8423FF}" type="presParOf" srcId="{E82684EA-F17A-4C75-B743-64F9832573A8}" destId="{6CD26D9A-D69C-41E7-B449-B907377A7824}" srcOrd="1" destOrd="0" presId="urn:microsoft.com/office/officeart/2005/8/layout/hList9"/>
    <dgm:cxn modelId="{803ECEC9-7531-4B23-8CB0-BAAD2AB94B4B}" type="presParOf" srcId="{6CD26D9A-D69C-41E7-B449-B907377A7824}" destId="{07FBBE87-5BDC-4DAD-94F4-3056BD6E2C23}" srcOrd="0" destOrd="0" presId="urn:microsoft.com/office/officeart/2005/8/layout/hList9"/>
    <dgm:cxn modelId="{CA8FEE1F-C31F-410A-AF81-6D76854C6D79}" type="presParOf" srcId="{6CD26D9A-D69C-41E7-B449-B907377A7824}" destId="{83C3B53B-7990-48E6-B8EF-3B910921AD72}" srcOrd="1" destOrd="0" presId="urn:microsoft.com/office/officeart/2005/8/layout/hList9"/>
    <dgm:cxn modelId="{9F9BC579-C27C-4021-A842-69C2E4C0513F}" type="presParOf" srcId="{83C3B53B-7990-48E6-B8EF-3B910921AD72}" destId="{1E50FCC7-CA39-4AEF-B62E-D7734CFBBF1D}" srcOrd="0" destOrd="0" presId="urn:microsoft.com/office/officeart/2005/8/layout/hList9"/>
    <dgm:cxn modelId="{38F4427E-690D-4AEA-B0F9-62FAF2FDD495}" type="presParOf" srcId="{83C3B53B-7990-48E6-B8EF-3B910921AD72}" destId="{DBA9BB81-3E75-492E-AE1D-C0798AFC3D2E}" srcOrd="1" destOrd="0" presId="urn:microsoft.com/office/officeart/2005/8/layout/hList9"/>
    <dgm:cxn modelId="{167C11D5-2D3D-4BF6-82CF-0AF1451AB82C}" type="presParOf" srcId="{6CD26D9A-D69C-41E7-B449-B907377A7824}" destId="{B4A28A99-AA99-4392-A666-937AFAED30DC}" srcOrd="2" destOrd="0" presId="urn:microsoft.com/office/officeart/2005/8/layout/hList9"/>
    <dgm:cxn modelId="{D3100FC7-8105-4F5E-A825-98D83093DF97}" type="presParOf" srcId="{B4A28A99-AA99-4392-A666-937AFAED30DC}" destId="{4FF1A738-1ACF-4510-8906-9C52D4356FFD}" srcOrd="0" destOrd="0" presId="urn:microsoft.com/office/officeart/2005/8/layout/hList9"/>
    <dgm:cxn modelId="{F023F648-47C4-40A8-98B5-F813DE0CB2B6}" type="presParOf" srcId="{B4A28A99-AA99-4392-A666-937AFAED30DC}" destId="{D8559ED6-8F49-4BB5-AC8D-4636AE2CEECC}" srcOrd="1" destOrd="0" presId="urn:microsoft.com/office/officeart/2005/8/layout/hList9"/>
    <dgm:cxn modelId="{2E291062-E304-4D3F-9EEA-54EFE6A21841}" type="presParOf" srcId="{6CD26D9A-D69C-41E7-B449-B907377A7824}" destId="{935794B5-F241-4A55-8646-120B7D94DF33}" srcOrd="3" destOrd="0" presId="urn:microsoft.com/office/officeart/2005/8/layout/hList9"/>
    <dgm:cxn modelId="{817B09D4-2B2E-4C38-A372-3C94DA3BBB45}" type="presParOf" srcId="{935794B5-F241-4A55-8646-120B7D94DF33}" destId="{CB33CC2A-2140-439E-98CB-887C6CCA4D2D}" srcOrd="0" destOrd="0" presId="urn:microsoft.com/office/officeart/2005/8/layout/hList9"/>
    <dgm:cxn modelId="{99A7626C-DA97-40F0-A983-87A5BC2343F0}" type="presParOf" srcId="{935794B5-F241-4A55-8646-120B7D94DF33}" destId="{F3F0F76F-A367-4281-A1C2-65F0C9B91F96}" srcOrd="1" destOrd="0" presId="urn:microsoft.com/office/officeart/2005/8/layout/hList9"/>
    <dgm:cxn modelId="{DB923D3E-C0ED-4F1E-82A0-F0B50B993B15}" type="presParOf" srcId="{E82684EA-F17A-4C75-B743-64F9832573A8}" destId="{F202E538-BC77-4CEF-B816-092B44CFAACD}" srcOrd="2" destOrd="0" presId="urn:microsoft.com/office/officeart/2005/8/layout/hList9"/>
    <dgm:cxn modelId="{C97F4264-F38E-4D72-AFEA-681F0A3C8B43}" type="presParOf" srcId="{E82684EA-F17A-4C75-B743-64F9832573A8}" destId="{DBEE7885-E078-4338-BD11-926913F04A37}" srcOrd="3"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75908F7-B02B-4B92-8B44-324C5E5C2062}" type="doc">
      <dgm:prSet loTypeId="urn:microsoft.com/office/officeart/2005/8/layout/cycle2" loCatId="cycle" qsTypeId="urn:microsoft.com/office/officeart/2005/8/quickstyle/simple1" qsCatId="simple" csTypeId="urn:microsoft.com/office/officeart/2005/8/colors/colorful4" csCatId="colorful" phldr="1"/>
      <dgm:spPr/>
      <dgm:t>
        <a:bodyPr/>
        <a:lstStyle/>
        <a:p>
          <a:endParaRPr lang="fr-FR"/>
        </a:p>
      </dgm:t>
    </dgm:pt>
    <dgm:pt modelId="{1916A58E-3E77-410E-8C74-8873EE13EA67}">
      <dgm:prSet phldrT="[Texte]" custT="1"/>
      <dgm:spPr>
        <a:solidFill>
          <a:schemeClr val="tx2">
            <a:lumMod val="20000"/>
            <a:lumOff val="80000"/>
          </a:schemeClr>
        </a:solidFill>
      </dgm:spPr>
      <dgm:t>
        <a:bodyPr/>
        <a:lstStyle/>
        <a:p>
          <a:r>
            <a:rPr lang="fr-FR" sz="900" b="1" dirty="0" smtClean="0">
              <a:latin typeface="Marianne" panose="02000000000000000000" pitchFamily="2" charset="0"/>
            </a:rPr>
            <a:t>Comité médical supérieur</a:t>
          </a:r>
          <a:endParaRPr lang="fr-FR" sz="900" b="1" dirty="0">
            <a:latin typeface="Marianne" panose="02000000000000000000" pitchFamily="2" charset="0"/>
          </a:endParaRPr>
        </a:p>
      </dgm:t>
    </dgm:pt>
    <dgm:pt modelId="{068347AE-EE84-474E-92C6-2879479F8749}" type="parTrans" cxnId="{1212B100-51C4-4015-9F1E-F301B27A6E9E}">
      <dgm:prSet/>
      <dgm:spPr/>
      <dgm:t>
        <a:bodyPr/>
        <a:lstStyle/>
        <a:p>
          <a:endParaRPr lang="fr-FR"/>
        </a:p>
      </dgm:t>
    </dgm:pt>
    <dgm:pt modelId="{2C85C6CC-E171-43CA-BD23-63BF1C221BC4}" type="sibTrans" cxnId="{1212B100-51C4-4015-9F1E-F301B27A6E9E}">
      <dgm:prSet/>
      <dgm:spPr>
        <a:solidFill>
          <a:schemeClr val="tx2">
            <a:lumMod val="20000"/>
            <a:lumOff val="80000"/>
          </a:schemeClr>
        </a:solidFill>
      </dgm:spPr>
      <dgm:t>
        <a:bodyPr/>
        <a:lstStyle/>
        <a:p>
          <a:endParaRPr lang="fr-FR"/>
        </a:p>
      </dgm:t>
    </dgm:pt>
    <dgm:pt modelId="{5F8337F6-CAA2-4810-9555-0DDB5BAEA41D}">
      <dgm:prSet phldrT="[Texte]" custT="1"/>
      <dgm:spPr>
        <a:solidFill>
          <a:schemeClr val="tx2">
            <a:lumMod val="40000"/>
            <a:lumOff val="60000"/>
          </a:schemeClr>
        </a:solidFill>
      </dgm:spPr>
      <dgm:t>
        <a:bodyPr/>
        <a:lstStyle/>
        <a:p>
          <a:r>
            <a:rPr lang="fr-FR" sz="1400" b="1" dirty="0" smtClean="0">
              <a:latin typeface="Marianne" panose="02000000000000000000" pitchFamily="2" charset="0"/>
            </a:rPr>
            <a:t>Conseil médical supérieur</a:t>
          </a:r>
          <a:endParaRPr lang="fr-FR" sz="1400" b="1" dirty="0">
            <a:latin typeface="Marianne" panose="02000000000000000000" pitchFamily="2" charset="0"/>
          </a:endParaRPr>
        </a:p>
      </dgm:t>
    </dgm:pt>
    <dgm:pt modelId="{E7065F1A-2277-4F55-9638-6FC9DB5CA0B6}" type="parTrans" cxnId="{620299E2-6410-4C90-842E-1FD509321033}">
      <dgm:prSet/>
      <dgm:spPr/>
      <dgm:t>
        <a:bodyPr/>
        <a:lstStyle/>
        <a:p>
          <a:endParaRPr lang="fr-FR"/>
        </a:p>
      </dgm:t>
    </dgm:pt>
    <dgm:pt modelId="{F4711310-436B-444A-B7F3-1DFEBF1507F8}" type="sibTrans" cxnId="{620299E2-6410-4C90-842E-1FD509321033}">
      <dgm:prSet/>
      <dgm:spPr>
        <a:noFill/>
      </dgm:spPr>
      <dgm:t>
        <a:bodyPr/>
        <a:lstStyle/>
        <a:p>
          <a:endParaRPr lang="fr-FR" dirty="0"/>
        </a:p>
      </dgm:t>
    </dgm:pt>
    <dgm:pt modelId="{D694A30A-7CF0-4D79-8789-1A971D6173FB}" type="pres">
      <dgm:prSet presAssocID="{B75908F7-B02B-4B92-8B44-324C5E5C2062}" presName="cycle" presStyleCnt="0">
        <dgm:presLayoutVars>
          <dgm:dir/>
          <dgm:resizeHandles val="exact"/>
        </dgm:presLayoutVars>
      </dgm:prSet>
      <dgm:spPr/>
      <dgm:t>
        <a:bodyPr/>
        <a:lstStyle/>
        <a:p>
          <a:endParaRPr lang="fr-FR"/>
        </a:p>
      </dgm:t>
    </dgm:pt>
    <dgm:pt modelId="{C5B7DB1F-281D-4C20-B591-C32B9544C004}" type="pres">
      <dgm:prSet presAssocID="{1916A58E-3E77-410E-8C74-8873EE13EA67}" presName="node" presStyleLbl="node1" presStyleIdx="0" presStyleCnt="2" custScaleX="95498" custScaleY="95379" custRadScaleRad="97082" custRadScaleInc="-49065">
        <dgm:presLayoutVars>
          <dgm:bulletEnabled val="1"/>
        </dgm:presLayoutVars>
      </dgm:prSet>
      <dgm:spPr/>
      <dgm:t>
        <a:bodyPr/>
        <a:lstStyle/>
        <a:p>
          <a:endParaRPr lang="fr-FR"/>
        </a:p>
      </dgm:t>
    </dgm:pt>
    <dgm:pt modelId="{63A404E1-AC4C-400A-856D-FA33084F86A9}" type="pres">
      <dgm:prSet presAssocID="{2C85C6CC-E171-43CA-BD23-63BF1C221BC4}" presName="sibTrans" presStyleLbl="sibTrans2D1" presStyleIdx="0" presStyleCnt="2" custAng="16089042" custFlipHor="1" custScaleX="55369" custScaleY="63905" custLinFactY="34614" custLinFactNeighborX="36438" custLinFactNeighborY="100000"/>
      <dgm:spPr/>
      <dgm:t>
        <a:bodyPr/>
        <a:lstStyle/>
        <a:p>
          <a:endParaRPr lang="fr-FR"/>
        </a:p>
      </dgm:t>
    </dgm:pt>
    <dgm:pt modelId="{A2ACC580-7282-4D06-BE2D-095F4B5BC66A}" type="pres">
      <dgm:prSet presAssocID="{2C85C6CC-E171-43CA-BD23-63BF1C221BC4}" presName="connectorText" presStyleLbl="sibTrans2D1" presStyleIdx="0" presStyleCnt="2"/>
      <dgm:spPr/>
      <dgm:t>
        <a:bodyPr/>
        <a:lstStyle/>
        <a:p>
          <a:endParaRPr lang="fr-FR"/>
        </a:p>
      </dgm:t>
    </dgm:pt>
    <dgm:pt modelId="{F81F2284-311D-484D-9EE8-627BA4814CFC}" type="pres">
      <dgm:prSet presAssocID="{5F8337F6-CAA2-4810-9555-0DDB5BAEA41D}" presName="node" presStyleLbl="node1" presStyleIdx="1" presStyleCnt="2" custScaleX="119185" custScaleY="120692" custRadScaleRad="97056" custRadScaleInc="-44169">
        <dgm:presLayoutVars>
          <dgm:bulletEnabled val="1"/>
        </dgm:presLayoutVars>
      </dgm:prSet>
      <dgm:spPr/>
      <dgm:t>
        <a:bodyPr/>
        <a:lstStyle/>
        <a:p>
          <a:endParaRPr lang="fr-FR"/>
        </a:p>
      </dgm:t>
    </dgm:pt>
    <dgm:pt modelId="{CF399AE0-9491-4B6F-B820-A9985B7BEC15}" type="pres">
      <dgm:prSet presAssocID="{F4711310-436B-444A-B7F3-1DFEBF1507F8}" presName="sibTrans" presStyleLbl="sibTrans2D1" presStyleIdx="1" presStyleCnt="2" custAng="4072828" custFlipHor="1" custScaleX="53228" custScaleY="63905" custLinFactX="500000" custLinFactY="-100000" custLinFactNeighborX="560841" custLinFactNeighborY="-166164"/>
      <dgm:spPr/>
      <dgm:t>
        <a:bodyPr/>
        <a:lstStyle/>
        <a:p>
          <a:endParaRPr lang="fr-FR"/>
        </a:p>
      </dgm:t>
    </dgm:pt>
    <dgm:pt modelId="{B994AD0A-C642-4328-94FD-0B5FE395817F}" type="pres">
      <dgm:prSet presAssocID="{F4711310-436B-444A-B7F3-1DFEBF1507F8}" presName="connectorText" presStyleLbl="sibTrans2D1" presStyleIdx="1" presStyleCnt="2"/>
      <dgm:spPr/>
      <dgm:t>
        <a:bodyPr/>
        <a:lstStyle/>
        <a:p>
          <a:endParaRPr lang="fr-FR"/>
        </a:p>
      </dgm:t>
    </dgm:pt>
  </dgm:ptLst>
  <dgm:cxnLst>
    <dgm:cxn modelId="{72B6E70E-AA4D-492E-B428-6E9D0BB59F57}" type="presOf" srcId="{F4711310-436B-444A-B7F3-1DFEBF1507F8}" destId="{B994AD0A-C642-4328-94FD-0B5FE395817F}" srcOrd="1" destOrd="0" presId="urn:microsoft.com/office/officeart/2005/8/layout/cycle2"/>
    <dgm:cxn modelId="{6885554B-C8D1-46BF-A830-B542DBBFF404}" type="presOf" srcId="{B75908F7-B02B-4B92-8B44-324C5E5C2062}" destId="{D694A30A-7CF0-4D79-8789-1A971D6173FB}" srcOrd="0" destOrd="0" presId="urn:microsoft.com/office/officeart/2005/8/layout/cycle2"/>
    <dgm:cxn modelId="{AB15BCA7-85CB-4E55-B65D-6E52B1168B17}" type="presOf" srcId="{1916A58E-3E77-410E-8C74-8873EE13EA67}" destId="{C5B7DB1F-281D-4C20-B591-C32B9544C004}" srcOrd="0" destOrd="0" presId="urn:microsoft.com/office/officeart/2005/8/layout/cycle2"/>
    <dgm:cxn modelId="{1212B100-51C4-4015-9F1E-F301B27A6E9E}" srcId="{B75908F7-B02B-4B92-8B44-324C5E5C2062}" destId="{1916A58E-3E77-410E-8C74-8873EE13EA67}" srcOrd="0" destOrd="0" parTransId="{068347AE-EE84-474E-92C6-2879479F8749}" sibTransId="{2C85C6CC-E171-43CA-BD23-63BF1C221BC4}"/>
    <dgm:cxn modelId="{93DFE5F3-47E9-4A42-80B8-E4F91C666048}" type="presOf" srcId="{2C85C6CC-E171-43CA-BD23-63BF1C221BC4}" destId="{63A404E1-AC4C-400A-856D-FA33084F86A9}" srcOrd="0" destOrd="0" presId="urn:microsoft.com/office/officeart/2005/8/layout/cycle2"/>
    <dgm:cxn modelId="{620299E2-6410-4C90-842E-1FD509321033}" srcId="{B75908F7-B02B-4B92-8B44-324C5E5C2062}" destId="{5F8337F6-CAA2-4810-9555-0DDB5BAEA41D}" srcOrd="1" destOrd="0" parTransId="{E7065F1A-2277-4F55-9638-6FC9DB5CA0B6}" sibTransId="{F4711310-436B-444A-B7F3-1DFEBF1507F8}"/>
    <dgm:cxn modelId="{F7AE18BE-4EEC-4D08-B10A-FC20C7CF064A}" type="presOf" srcId="{2C85C6CC-E171-43CA-BD23-63BF1C221BC4}" destId="{A2ACC580-7282-4D06-BE2D-095F4B5BC66A}" srcOrd="1" destOrd="0" presId="urn:microsoft.com/office/officeart/2005/8/layout/cycle2"/>
    <dgm:cxn modelId="{AA89C735-3F0F-4936-A251-E2B0523521E1}" type="presOf" srcId="{F4711310-436B-444A-B7F3-1DFEBF1507F8}" destId="{CF399AE0-9491-4B6F-B820-A9985B7BEC15}" srcOrd="0" destOrd="0" presId="urn:microsoft.com/office/officeart/2005/8/layout/cycle2"/>
    <dgm:cxn modelId="{E88CFBA1-CCCA-4D0E-9CB3-4378AC0F8C59}" type="presOf" srcId="{5F8337F6-CAA2-4810-9555-0DDB5BAEA41D}" destId="{F81F2284-311D-484D-9EE8-627BA4814CFC}" srcOrd="0" destOrd="0" presId="urn:microsoft.com/office/officeart/2005/8/layout/cycle2"/>
    <dgm:cxn modelId="{4D3EE6D4-B01F-4CA8-9420-F5D021AB6723}" type="presParOf" srcId="{D694A30A-7CF0-4D79-8789-1A971D6173FB}" destId="{C5B7DB1F-281D-4C20-B591-C32B9544C004}" srcOrd="0" destOrd="0" presId="urn:microsoft.com/office/officeart/2005/8/layout/cycle2"/>
    <dgm:cxn modelId="{FBDD93E7-22C3-41D2-B627-0EC413BE6927}" type="presParOf" srcId="{D694A30A-7CF0-4D79-8789-1A971D6173FB}" destId="{63A404E1-AC4C-400A-856D-FA33084F86A9}" srcOrd="1" destOrd="0" presId="urn:microsoft.com/office/officeart/2005/8/layout/cycle2"/>
    <dgm:cxn modelId="{E21942F4-30F0-4273-A193-C6F2A6EB9A0F}" type="presParOf" srcId="{63A404E1-AC4C-400A-856D-FA33084F86A9}" destId="{A2ACC580-7282-4D06-BE2D-095F4B5BC66A}" srcOrd="0" destOrd="0" presId="urn:microsoft.com/office/officeart/2005/8/layout/cycle2"/>
    <dgm:cxn modelId="{3B1A40C9-347E-4F6D-8455-40DF550BFBE9}" type="presParOf" srcId="{D694A30A-7CF0-4D79-8789-1A971D6173FB}" destId="{F81F2284-311D-484D-9EE8-627BA4814CFC}" srcOrd="2" destOrd="0" presId="urn:microsoft.com/office/officeart/2005/8/layout/cycle2"/>
    <dgm:cxn modelId="{FB7BB119-D5AA-4AB7-B766-DEE0FA7F4BB8}" type="presParOf" srcId="{D694A30A-7CF0-4D79-8789-1A971D6173FB}" destId="{CF399AE0-9491-4B6F-B820-A9985B7BEC15}" srcOrd="3" destOrd="0" presId="urn:microsoft.com/office/officeart/2005/8/layout/cycle2"/>
    <dgm:cxn modelId="{FD738748-32D2-4C02-B8FF-5AFAC65DD41A}" type="presParOf" srcId="{CF399AE0-9491-4B6F-B820-A9985B7BEC15}" destId="{B994AD0A-C642-4328-94FD-0B5FE395817F}"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F0796-3895-45F4-86BC-8B0C99058A2D}">
      <dsp:nvSpPr>
        <dsp:cNvPr id="0" name=""/>
        <dsp:cNvSpPr/>
      </dsp:nvSpPr>
      <dsp:spPr>
        <a:xfrm>
          <a:off x="72005" y="1664406"/>
          <a:ext cx="1345326" cy="1345326"/>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fr-FR" sz="900" b="1" kern="1200" dirty="0" smtClean="0">
              <a:latin typeface="Marianne" panose="02000000000000000000" pitchFamily="2" charset="0"/>
            </a:rPr>
            <a:t>Commission de réforme</a:t>
          </a:r>
          <a:endParaRPr lang="fr-FR" sz="900" b="1" kern="1200" dirty="0">
            <a:latin typeface="Marianne" panose="02000000000000000000" pitchFamily="2" charset="0"/>
          </a:endParaRPr>
        </a:p>
      </dsp:txBody>
      <dsp:txXfrm>
        <a:off x="269023" y="1861424"/>
        <a:ext cx="951290" cy="951290"/>
      </dsp:txXfrm>
    </dsp:sp>
    <dsp:sp modelId="{8BC08FF0-97BE-4F54-9364-F5EE1DDBA437}">
      <dsp:nvSpPr>
        <dsp:cNvPr id="0" name=""/>
        <dsp:cNvSpPr/>
      </dsp:nvSpPr>
      <dsp:spPr>
        <a:xfrm rot="19857511">
          <a:off x="1096385" y="1845277"/>
          <a:ext cx="522938" cy="287311"/>
        </a:xfrm>
        <a:prstGeom prst="rightArrow">
          <a:avLst>
            <a:gd name="adj1" fmla="val 60000"/>
            <a:gd name="adj2" fmla="val 50000"/>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fr-FR" sz="1300" kern="1200"/>
        </a:p>
      </dsp:txBody>
      <dsp:txXfrm>
        <a:off x="1101804" y="1923660"/>
        <a:ext cx="436745" cy="172387"/>
      </dsp:txXfrm>
    </dsp:sp>
    <dsp:sp modelId="{C5B7DB1F-281D-4C20-B591-C32B9544C004}">
      <dsp:nvSpPr>
        <dsp:cNvPr id="0" name=""/>
        <dsp:cNvSpPr/>
      </dsp:nvSpPr>
      <dsp:spPr>
        <a:xfrm>
          <a:off x="72010" y="27420"/>
          <a:ext cx="1345326" cy="1343650"/>
        </a:xfrm>
        <a:prstGeom prst="ellipse">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fr-FR" sz="900" b="1" kern="1200" dirty="0" smtClean="0">
              <a:latin typeface="Marianne" panose="02000000000000000000" pitchFamily="2" charset="0"/>
            </a:rPr>
            <a:t>Comité médical</a:t>
          </a:r>
          <a:endParaRPr lang="fr-FR" sz="900" b="1" kern="1200" dirty="0">
            <a:latin typeface="Marianne" panose="02000000000000000000" pitchFamily="2" charset="0"/>
          </a:endParaRPr>
        </a:p>
      </dsp:txBody>
      <dsp:txXfrm>
        <a:off x="269028" y="224193"/>
        <a:ext cx="951290" cy="950104"/>
      </dsp:txXfrm>
    </dsp:sp>
    <dsp:sp modelId="{63A404E1-AC4C-400A-856D-FA33084F86A9}">
      <dsp:nvSpPr>
        <dsp:cNvPr id="0" name=""/>
        <dsp:cNvSpPr/>
      </dsp:nvSpPr>
      <dsp:spPr>
        <a:xfrm rot="11965873" flipH="1">
          <a:off x="1234723" y="821670"/>
          <a:ext cx="439494" cy="303838"/>
        </a:xfrm>
        <a:prstGeom prst="rightArrow">
          <a:avLst>
            <a:gd name="adj1" fmla="val 60000"/>
            <a:gd name="adj2" fmla="val 50000"/>
          </a:avLst>
        </a:prstGeom>
        <a:solidFill>
          <a:schemeClr val="accent5">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fr-FR" sz="1300" kern="1200"/>
        </a:p>
      </dsp:txBody>
      <dsp:txXfrm>
        <a:off x="1237319" y="867276"/>
        <a:ext cx="348343" cy="182302"/>
      </dsp:txXfrm>
    </dsp:sp>
    <dsp:sp modelId="{F81F2284-311D-484D-9EE8-627BA4814CFC}">
      <dsp:nvSpPr>
        <dsp:cNvPr id="0" name=""/>
        <dsp:cNvSpPr/>
      </dsp:nvSpPr>
      <dsp:spPr>
        <a:xfrm>
          <a:off x="1800202" y="584287"/>
          <a:ext cx="1679017" cy="1700247"/>
        </a:xfrm>
        <a:prstGeom prst="ellipse">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b="1" kern="1200" dirty="0" smtClean="0">
              <a:latin typeface="Marianne" panose="02000000000000000000" pitchFamily="2" charset="0"/>
            </a:rPr>
            <a:t>Conseil médical</a:t>
          </a:r>
          <a:endParaRPr lang="fr-FR" sz="1400" b="1" kern="1200" dirty="0">
            <a:latin typeface="Marianne" panose="02000000000000000000" pitchFamily="2" charset="0"/>
          </a:endParaRPr>
        </a:p>
      </dsp:txBody>
      <dsp:txXfrm>
        <a:off x="2046088" y="833282"/>
        <a:ext cx="1187245" cy="1202257"/>
      </dsp:txXfrm>
    </dsp:sp>
    <dsp:sp modelId="{CF399AE0-9491-4B6F-B820-A9985B7BEC15}">
      <dsp:nvSpPr>
        <dsp:cNvPr id="0" name=""/>
        <dsp:cNvSpPr/>
      </dsp:nvSpPr>
      <dsp:spPr>
        <a:xfrm rot="8255354" flipH="1">
          <a:off x="3466222" y="500854"/>
          <a:ext cx="165015" cy="30383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fr-FR" sz="1300" kern="1200" dirty="0"/>
        </a:p>
      </dsp:txBody>
      <dsp:txXfrm rot="10800000">
        <a:off x="3472699" y="578316"/>
        <a:ext cx="115511" cy="1823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50FCC7-CA39-4AEF-B62E-D7734CFBBF1D}">
      <dsp:nvSpPr>
        <dsp:cNvPr id="0" name=""/>
        <dsp:cNvSpPr/>
      </dsp:nvSpPr>
      <dsp:spPr>
        <a:xfrm>
          <a:off x="1950554" y="319952"/>
          <a:ext cx="4887171" cy="817873"/>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71120" rIns="71120" bIns="71120" numCol="1" spcCol="1270" anchor="ctr" anchorCtr="0">
          <a:noAutofit/>
        </a:bodyPr>
        <a:lstStyle/>
        <a:p>
          <a:pPr lvl="0" algn="l" defTabSz="444500">
            <a:lnSpc>
              <a:spcPct val="90000"/>
            </a:lnSpc>
            <a:spcBef>
              <a:spcPct val="0"/>
            </a:spcBef>
            <a:spcAft>
              <a:spcPct val="35000"/>
            </a:spcAft>
          </a:pPr>
          <a:r>
            <a:rPr lang="fr-FR" sz="1000" b="1" kern="1200" dirty="0" smtClean="0">
              <a:latin typeface="Marianne" panose="02000000000000000000" pitchFamily="2" charset="0"/>
            </a:rPr>
            <a:t>Essentiellement compétente dans le domaine de la maladie non professionnelle</a:t>
          </a:r>
        </a:p>
      </dsp:txBody>
      <dsp:txXfrm>
        <a:off x="2732501" y="319952"/>
        <a:ext cx="4105223" cy="817873"/>
      </dsp:txXfrm>
    </dsp:sp>
    <dsp:sp modelId="{4FF1A738-1ACF-4510-8906-9C52D4356FFD}">
      <dsp:nvSpPr>
        <dsp:cNvPr id="0" name=""/>
        <dsp:cNvSpPr/>
      </dsp:nvSpPr>
      <dsp:spPr>
        <a:xfrm>
          <a:off x="1949660" y="1137825"/>
          <a:ext cx="4888958" cy="817873"/>
        </a:xfrm>
        <a:prstGeom prst="rect">
          <a:avLst/>
        </a:prstGeom>
        <a:solidFill>
          <a:schemeClr val="accent3">
            <a:tint val="40000"/>
            <a:alpha val="90000"/>
            <a:hueOff val="-1112107"/>
            <a:satOff val="-14064"/>
            <a:lumOff val="-601"/>
            <a:alphaOff val="0"/>
          </a:schemeClr>
        </a:solidFill>
        <a:ln w="25400" cap="flat" cmpd="sng" algn="ctr">
          <a:solidFill>
            <a:schemeClr val="accent3">
              <a:tint val="40000"/>
              <a:alpha val="90000"/>
              <a:hueOff val="-1112107"/>
              <a:satOff val="-14064"/>
              <a:lumOff val="-60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71120" rIns="71120" bIns="71120" numCol="1" spcCol="1270" anchor="ctr" anchorCtr="0">
          <a:noAutofit/>
        </a:bodyPr>
        <a:lstStyle/>
        <a:p>
          <a:pPr lvl="0" algn="just" defTabSz="444500">
            <a:lnSpc>
              <a:spcPct val="90000"/>
            </a:lnSpc>
            <a:spcBef>
              <a:spcPct val="0"/>
            </a:spcBef>
            <a:spcAft>
              <a:spcPct val="35000"/>
            </a:spcAft>
          </a:pPr>
          <a:r>
            <a:rPr lang="fr-FR" sz="1000" b="1" kern="1200" dirty="0" smtClean="0">
              <a:latin typeface="Marianne" panose="02000000000000000000" pitchFamily="2" charset="0"/>
            </a:rPr>
            <a:t>3 médecins titulaires et 3 (ou plus) médecins suppléants </a:t>
          </a:r>
          <a:r>
            <a:rPr lang="fr-FR" sz="1000" kern="1200" dirty="0" smtClean="0">
              <a:latin typeface="Marianne" panose="02000000000000000000" pitchFamily="2" charset="0"/>
            </a:rPr>
            <a:t>(désignés par le ministre pour le comité médical ministériel  et par le préfet pour le comité médical départemental)</a:t>
          </a:r>
        </a:p>
      </dsp:txBody>
      <dsp:txXfrm>
        <a:off x="2731893" y="1137825"/>
        <a:ext cx="4106725" cy="817873"/>
      </dsp:txXfrm>
    </dsp:sp>
    <dsp:sp modelId="{CB33CC2A-2140-439E-98CB-887C6CCA4D2D}">
      <dsp:nvSpPr>
        <dsp:cNvPr id="0" name=""/>
        <dsp:cNvSpPr/>
      </dsp:nvSpPr>
      <dsp:spPr>
        <a:xfrm>
          <a:off x="1953210" y="1963084"/>
          <a:ext cx="4884453" cy="817873"/>
        </a:xfrm>
        <a:prstGeom prst="rect">
          <a:avLst/>
        </a:prstGeom>
        <a:solidFill>
          <a:schemeClr val="accent3">
            <a:tint val="40000"/>
            <a:alpha val="90000"/>
            <a:hueOff val="-2224214"/>
            <a:satOff val="-28128"/>
            <a:lumOff val="-1202"/>
            <a:alphaOff val="0"/>
          </a:schemeClr>
        </a:solidFill>
        <a:ln w="25400" cap="flat" cmpd="sng" algn="ctr">
          <a:solidFill>
            <a:schemeClr val="accent3">
              <a:tint val="40000"/>
              <a:alpha val="90000"/>
              <a:hueOff val="-2224214"/>
              <a:satOff val="-28128"/>
              <a:lumOff val="-120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71120" rIns="71120" bIns="71120" numCol="1" spcCol="1270" anchor="ctr" anchorCtr="0">
          <a:noAutofit/>
        </a:bodyPr>
        <a:lstStyle/>
        <a:p>
          <a:pPr lvl="0" algn="just" defTabSz="444500">
            <a:lnSpc>
              <a:spcPct val="90000"/>
            </a:lnSpc>
            <a:spcBef>
              <a:spcPct val="0"/>
            </a:spcBef>
            <a:spcAft>
              <a:spcPct val="35000"/>
            </a:spcAft>
          </a:pPr>
          <a:r>
            <a:rPr lang="fr-FR" sz="1000" b="1" kern="1200" dirty="0" smtClean="0">
              <a:latin typeface="Marianne" panose="02000000000000000000" pitchFamily="2" charset="0"/>
            </a:rPr>
            <a:t>Règle de quorum : </a:t>
          </a:r>
          <a:r>
            <a:rPr lang="fr-FR" sz="1000" kern="1200" dirty="0" smtClean="0">
              <a:latin typeface="Marianne" panose="02000000000000000000" pitchFamily="2" charset="0"/>
            </a:rPr>
            <a:t>au moins deux médecins (en cas d’absence de quorum, délibération valable sans condition de quorum après une nouvelle convocation envoyée dans le délai de 8 jours). Chaque membre du conseil peut donner pouvoir à un autre membre.</a:t>
          </a:r>
          <a:endParaRPr lang="fr-FR" sz="1000" kern="1200" dirty="0">
            <a:latin typeface="Marianne" panose="02000000000000000000" pitchFamily="2" charset="0"/>
          </a:endParaRPr>
        </a:p>
      </dsp:txBody>
      <dsp:txXfrm>
        <a:off x="2734723" y="1963084"/>
        <a:ext cx="4102941" cy="817873"/>
      </dsp:txXfrm>
    </dsp:sp>
    <dsp:sp modelId="{DBEE7885-E078-4338-BD11-926913F04A37}">
      <dsp:nvSpPr>
        <dsp:cNvPr id="0" name=""/>
        <dsp:cNvSpPr/>
      </dsp:nvSpPr>
      <dsp:spPr>
        <a:xfrm>
          <a:off x="1511851" y="0"/>
          <a:ext cx="899995" cy="899995"/>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r>
            <a:rPr lang="fr-FR" sz="900" b="1" kern="1200" dirty="0" smtClean="0">
              <a:latin typeface="Marianne" panose="02000000000000000000" pitchFamily="2" charset="0"/>
            </a:rPr>
            <a:t>Formation restreinte</a:t>
          </a:r>
          <a:endParaRPr lang="fr-FR" sz="900" b="1" kern="1200" dirty="0">
            <a:latin typeface="Marianne" panose="02000000000000000000" pitchFamily="2" charset="0"/>
          </a:endParaRPr>
        </a:p>
      </dsp:txBody>
      <dsp:txXfrm>
        <a:off x="1643652" y="131801"/>
        <a:ext cx="636393" cy="6363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50FCC7-CA39-4AEF-B62E-D7734CFBBF1D}">
      <dsp:nvSpPr>
        <dsp:cNvPr id="0" name=""/>
        <dsp:cNvSpPr/>
      </dsp:nvSpPr>
      <dsp:spPr>
        <a:xfrm>
          <a:off x="1296011" y="367900"/>
          <a:ext cx="6203498" cy="941387"/>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71120" rIns="71120" bIns="71120" numCol="1" spcCol="1270" anchor="ctr" anchorCtr="0">
          <a:noAutofit/>
        </a:bodyPr>
        <a:lstStyle/>
        <a:p>
          <a:pPr lvl="0" algn="l" defTabSz="444500">
            <a:lnSpc>
              <a:spcPct val="90000"/>
            </a:lnSpc>
            <a:spcBef>
              <a:spcPct val="0"/>
            </a:spcBef>
            <a:spcAft>
              <a:spcPct val="35000"/>
            </a:spcAft>
          </a:pPr>
          <a:r>
            <a:rPr lang="fr-FR" sz="1000" b="1" kern="1200" dirty="0" smtClean="0">
              <a:latin typeface="Marianne" panose="02000000000000000000" pitchFamily="2" charset="0"/>
            </a:rPr>
            <a:t>Intervient en matière d’accidents et de maladies professionnels ainsi que sur l’invalidité des fonctionnaires</a:t>
          </a:r>
        </a:p>
      </dsp:txBody>
      <dsp:txXfrm>
        <a:off x="2288571" y="367900"/>
        <a:ext cx="5210938" cy="941387"/>
      </dsp:txXfrm>
    </dsp:sp>
    <dsp:sp modelId="{4FF1A738-1ACF-4510-8906-9C52D4356FFD}">
      <dsp:nvSpPr>
        <dsp:cNvPr id="0" name=""/>
        <dsp:cNvSpPr/>
      </dsp:nvSpPr>
      <dsp:spPr>
        <a:xfrm>
          <a:off x="1294887" y="1309288"/>
          <a:ext cx="6205747" cy="941387"/>
        </a:xfrm>
        <a:prstGeom prst="rect">
          <a:avLst/>
        </a:prstGeom>
        <a:solidFill>
          <a:schemeClr val="accent4">
            <a:tint val="40000"/>
            <a:alpha val="90000"/>
            <a:hueOff val="10488743"/>
            <a:satOff val="-27820"/>
            <a:lumOff val="-2881"/>
            <a:alphaOff val="0"/>
          </a:schemeClr>
        </a:solidFill>
        <a:ln w="25400" cap="flat" cmpd="sng" algn="ctr">
          <a:solidFill>
            <a:schemeClr val="accent4">
              <a:tint val="40000"/>
              <a:alpha val="90000"/>
              <a:hueOff val="10488743"/>
              <a:satOff val="-27820"/>
              <a:lumOff val="-288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71120" rIns="71120" bIns="71120" numCol="1" spcCol="1270" anchor="ctr" anchorCtr="0">
          <a:noAutofit/>
        </a:bodyPr>
        <a:lstStyle/>
        <a:p>
          <a:pPr lvl="0" algn="just" defTabSz="444500">
            <a:lnSpc>
              <a:spcPct val="90000"/>
            </a:lnSpc>
            <a:spcBef>
              <a:spcPct val="0"/>
            </a:spcBef>
            <a:spcAft>
              <a:spcPct val="35000"/>
            </a:spcAft>
          </a:pPr>
          <a:r>
            <a:rPr lang="fr-FR" sz="1000" b="1" kern="1200" dirty="0" smtClean="0">
              <a:latin typeface="Marianne" panose="02000000000000000000" pitchFamily="2" charset="0"/>
            </a:rPr>
            <a:t>Médecins membres de la formation restreinte</a:t>
          </a:r>
        </a:p>
        <a:p>
          <a:pPr lvl="0" algn="just" defTabSz="444500">
            <a:lnSpc>
              <a:spcPct val="90000"/>
            </a:lnSpc>
            <a:spcBef>
              <a:spcPct val="0"/>
            </a:spcBef>
            <a:spcAft>
              <a:spcPct val="35000"/>
            </a:spcAft>
          </a:pPr>
          <a:r>
            <a:rPr lang="fr-FR" sz="1000" b="1" kern="1200" dirty="0" smtClean="0">
              <a:latin typeface="Marianne" panose="02000000000000000000" pitchFamily="2" charset="0"/>
            </a:rPr>
            <a:t>2 représentants de l’administration </a:t>
          </a:r>
          <a:r>
            <a:rPr lang="fr-FR" sz="1000" kern="1200" dirty="0" smtClean="0">
              <a:latin typeface="Marianne" panose="02000000000000000000" pitchFamily="2" charset="0"/>
            </a:rPr>
            <a:t>(désignés par le chef de service dont dépend l’agent)</a:t>
          </a:r>
        </a:p>
        <a:p>
          <a:pPr lvl="0" algn="just" defTabSz="444500">
            <a:lnSpc>
              <a:spcPct val="90000"/>
            </a:lnSpc>
            <a:spcBef>
              <a:spcPct val="0"/>
            </a:spcBef>
            <a:spcAft>
              <a:spcPct val="35000"/>
            </a:spcAft>
          </a:pPr>
          <a:r>
            <a:rPr lang="fr-FR" sz="1000" b="1" kern="1200" dirty="0" smtClean="0">
              <a:latin typeface="Marianne" panose="02000000000000000000" pitchFamily="2" charset="0"/>
            </a:rPr>
            <a:t>2 représentants du personnel </a:t>
          </a:r>
          <a:r>
            <a:rPr lang="fr-FR" sz="1000" kern="1200" dirty="0" smtClean="0">
              <a:latin typeface="Marianne" panose="02000000000000000000" pitchFamily="2" charset="0"/>
            </a:rPr>
            <a:t>(inscrits sur une liste établie par les représentants du personnel élus au comité social dont relève l’agent concerné)</a:t>
          </a:r>
        </a:p>
      </dsp:txBody>
      <dsp:txXfrm>
        <a:off x="2287806" y="1309288"/>
        <a:ext cx="5212827" cy="941387"/>
      </dsp:txXfrm>
    </dsp:sp>
    <dsp:sp modelId="{CB33CC2A-2140-439E-98CB-887C6CCA4D2D}">
      <dsp:nvSpPr>
        <dsp:cNvPr id="0" name=""/>
        <dsp:cNvSpPr/>
      </dsp:nvSpPr>
      <dsp:spPr>
        <a:xfrm>
          <a:off x="1299311" y="2259176"/>
          <a:ext cx="6200035" cy="941387"/>
        </a:xfrm>
        <a:prstGeom prst="rect">
          <a:avLst/>
        </a:prstGeom>
        <a:solidFill>
          <a:schemeClr val="accent4">
            <a:tint val="40000"/>
            <a:alpha val="90000"/>
            <a:hueOff val="20977485"/>
            <a:satOff val="-55640"/>
            <a:lumOff val="-5762"/>
            <a:alphaOff val="0"/>
          </a:schemeClr>
        </a:solidFill>
        <a:ln w="25400" cap="flat" cmpd="sng" algn="ctr">
          <a:solidFill>
            <a:schemeClr val="accent4">
              <a:tint val="40000"/>
              <a:alpha val="90000"/>
              <a:hueOff val="20977485"/>
              <a:satOff val="-55640"/>
              <a:lumOff val="-576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71120" rIns="71120" bIns="71120" numCol="1" spcCol="1270" anchor="ctr" anchorCtr="0">
          <a:noAutofit/>
        </a:bodyPr>
        <a:lstStyle/>
        <a:p>
          <a:pPr lvl="0" algn="just" defTabSz="444500">
            <a:lnSpc>
              <a:spcPct val="90000"/>
            </a:lnSpc>
            <a:spcBef>
              <a:spcPct val="0"/>
            </a:spcBef>
            <a:spcAft>
              <a:spcPct val="35000"/>
            </a:spcAft>
          </a:pPr>
          <a:r>
            <a:rPr lang="fr-FR" sz="1000" b="1" kern="1200" dirty="0" smtClean="0">
              <a:latin typeface="Marianne" panose="02000000000000000000" pitchFamily="2" charset="0"/>
            </a:rPr>
            <a:t>Règle de quorum : </a:t>
          </a:r>
          <a:r>
            <a:rPr lang="fr-FR" sz="1000" kern="1200" dirty="0" smtClean="0">
              <a:latin typeface="Marianne" panose="02000000000000000000" pitchFamily="2" charset="0"/>
            </a:rPr>
            <a:t>au moins quatre membres dont au moins deux médecins et un représentant du personnel (en cas d’absence de quorum, délibération valable sans condition de quorum après une nouvelle convocation envoyée dans le délai de 8 jours). Chaque membre du conseil peut donner pouvoir à un autre membre.</a:t>
          </a:r>
          <a:endParaRPr lang="fr-FR" sz="1000" kern="1200" dirty="0">
            <a:latin typeface="Marianne" panose="02000000000000000000" pitchFamily="2" charset="0"/>
          </a:endParaRPr>
        </a:p>
      </dsp:txBody>
      <dsp:txXfrm>
        <a:off x="2291317" y="2259176"/>
        <a:ext cx="5208029" cy="941387"/>
      </dsp:txXfrm>
    </dsp:sp>
    <dsp:sp modelId="{DBEE7885-E078-4338-BD11-926913F04A37}">
      <dsp:nvSpPr>
        <dsp:cNvPr id="0" name=""/>
        <dsp:cNvSpPr/>
      </dsp:nvSpPr>
      <dsp:spPr>
        <a:xfrm>
          <a:off x="782050" y="0"/>
          <a:ext cx="1035912" cy="103591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r>
            <a:rPr lang="fr-FR" sz="900" b="1" kern="1200" dirty="0" smtClean="0">
              <a:latin typeface="Marianne" panose="02000000000000000000" pitchFamily="2" charset="0"/>
            </a:rPr>
            <a:t>Formation plénière</a:t>
          </a:r>
          <a:endParaRPr lang="fr-FR" sz="900" b="1" kern="1200" dirty="0">
            <a:latin typeface="Marianne" panose="02000000000000000000" pitchFamily="2" charset="0"/>
          </a:endParaRPr>
        </a:p>
      </dsp:txBody>
      <dsp:txXfrm>
        <a:off x="933756" y="151706"/>
        <a:ext cx="732500" cy="7325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B7DB1F-281D-4C20-B591-C32B9544C004}">
      <dsp:nvSpPr>
        <dsp:cNvPr id="0" name=""/>
        <dsp:cNvSpPr/>
      </dsp:nvSpPr>
      <dsp:spPr>
        <a:xfrm>
          <a:off x="288034" y="1664404"/>
          <a:ext cx="1353600" cy="1351914"/>
        </a:xfrm>
        <a:prstGeom prst="ellipse">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fr-FR" sz="900" b="1" kern="1200" dirty="0" smtClean="0">
              <a:latin typeface="Marianne" panose="02000000000000000000" pitchFamily="2" charset="0"/>
            </a:rPr>
            <a:t>Comité médical supérieur</a:t>
          </a:r>
          <a:endParaRPr lang="fr-FR" sz="900" b="1" kern="1200" dirty="0">
            <a:latin typeface="Marianne" panose="02000000000000000000" pitchFamily="2" charset="0"/>
          </a:endParaRPr>
        </a:p>
      </dsp:txBody>
      <dsp:txXfrm>
        <a:off x="486264" y="1862387"/>
        <a:ext cx="957140" cy="955948"/>
      </dsp:txXfrm>
    </dsp:sp>
    <dsp:sp modelId="{63A404E1-AC4C-400A-856D-FA33084F86A9}">
      <dsp:nvSpPr>
        <dsp:cNvPr id="0" name=""/>
        <dsp:cNvSpPr/>
      </dsp:nvSpPr>
      <dsp:spPr>
        <a:xfrm rot="8331772" flipH="1">
          <a:off x="1267712" y="1661978"/>
          <a:ext cx="461639" cy="305706"/>
        </a:xfrm>
        <a:prstGeom prst="rightArrow">
          <a:avLst>
            <a:gd name="adj1" fmla="val 60000"/>
            <a:gd name="adj2" fmla="val 50000"/>
          </a:avLst>
        </a:prstGeom>
        <a:solidFill>
          <a:schemeClr val="tx2">
            <a:lumMod val="20000"/>
            <a:lumOff val="8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fr-FR" sz="1300" kern="1200"/>
        </a:p>
      </dsp:txBody>
      <dsp:txXfrm>
        <a:off x="1279032" y="1753286"/>
        <a:ext cx="369927" cy="183424"/>
      </dsp:txXfrm>
    </dsp:sp>
    <dsp:sp modelId="{F81F2284-311D-484D-9EE8-627BA4814CFC}">
      <dsp:nvSpPr>
        <dsp:cNvPr id="0" name=""/>
        <dsp:cNvSpPr/>
      </dsp:nvSpPr>
      <dsp:spPr>
        <a:xfrm>
          <a:off x="1656177" y="104129"/>
          <a:ext cx="1689343" cy="1710703"/>
        </a:xfrm>
        <a:prstGeom prst="ellipse">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b="1" kern="1200" dirty="0" smtClean="0">
              <a:latin typeface="Marianne" panose="02000000000000000000" pitchFamily="2" charset="0"/>
            </a:rPr>
            <a:t>Conseil médical supérieur</a:t>
          </a:r>
          <a:endParaRPr lang="fr-FR" sz="1400" b="1" kern="1200" dirty="0">
            <a:latin typeface="Marianne" panose="02000000000000000000" pitchFamily="2" charset="0"/>
          </a:endParaRPr>
        </a:p>
      </dsp:txBody>
      <dsp:txXfrm>
        <a:off x="1903576" y="354656"/>
        <a:ext cx="1194545" cy="1209649"/>
      </dsp:txXfrm>
    </dsp:sp>
    <dsp:sp modelId="{CF399AE0-9491-4B6F-B820-A9985B7BEC15}">
      <dsp:nvSpPr>
        <dsp:cNvPr id="0" name=""/>
        <dsp:cNvSpPr/>
      </dsp:nvSpPr>
      <dsp:spPr>
        <a:xfrm rot="8939734" flipH="1">
          <a:off x="3342245" y="769981"/>
          <a:ext cx="412969" cy="30570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fr-FR" sz="1300" kern="1200" dirty="0"/>
        </a:p>
      </dsp:txBody>
      <dsp:txXfrm rot="10800000">
        <a:off x="3348797" y="854743"/>
        <a:ext cx="321257" cy="18342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A74F3DA3-6F4D-421B-99D6-F3B705B3876B}" type="datetimeFigureOut">
              <a:rPr lang="fr-FR" smtClean="0"/>
              <a:t>07/04/2022</a:t>
            </a:fld>
            <a:endParaRPr lang="fr-FR"/>
          </a:p>
        </p:txBody>
      </p:sp>
      <p:sp>
        <p:nvSpPr>
          <p:cNvPr id="4" name="Espace réservé du pied de page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780D2203-322F-425C-BE5D-B3069900C62B}" type="slidenum">
              <a:rPr lang="fr-FR" smtClean="0"/>
              <a:t>‹N°›</a:t>
            </a:fld>
            <a:endParaRPr lang="fr-FR"/>
          </a:p>
        </p:txBody>
      </p:sp>
    </p:spTree>
    <p:extLst>
      <p:ext uri="{BB962C8B-B14F-4D97-AF65-F5344CB8AC3E}">
        <p14:creationId xmlns:p14="http://schemas.microsoft.com/office/powerpoint/2010/main" val="15954295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07/04/2022</a:t>
            </a:fld>
            <a:endParaRPr lang="fr-FR" dirty="0"/>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3</a:t>
            </a:fld>
            <a:endParaRPr lang="fr-FR" dirty="0"/>
          </a:p>
        </p:txBody>
      </p:sp>
    </p:spTree>
    <p:extLst>
      <p:ext uri="{BB962C8B-B14F-4D97-AF65-F5344CB8AC3E}">
        <p14:creationId xmlns:p14="http://schemas.microsoft.com/office/powerpoint/2010/main" val="1718333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12</a:t>
            </a:fld>
            <a:endParaRPr lang="fr-FR" dirty="0"/>
          </a:p>
        </p:txBody>
      </p:sp>
    </p:spTree>
    <p:extLst>
      <p:ext uri="{BB962C8B-B14F-4D97-AF65-F5344CB8AC3E}">
        <p14:creationId xmlns:p14="http://schemas.microsoft.com/office/powerpoint/2010/main" val="252163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13</a:t>
            </a:fld>
            <a:endParaRPr lang="fr-FR" dirty="0"/>
          </a:p>
        </p:txBody>
      </p:sp>
    </p:spTree>
    <p:extLst>
      <p:ext uri="{BB962C8B-B14F-4D97-AF65-F5344CB8AC3E}">
        <p14:creationId xmlns:p14="http://schemas.microsoft.com/office/powerpoint/2010/main" val="2136600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14</a:t>
            </a:fld>
            <a:endParaRPr lang="fr-FR" dirty="0"/>
          </a:p>
        </p:txBody>
      </p:sp>
    </p:spTree>
    <p:extLst>
      <p:ext uri="{BB962C8B-B14F-4D97-AF65-F5344CB8AC3E}">
        <p14:creationId xmlns:p14="http://schemas.microsoft.com/office/powerpoint/2010/main" val="2454168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15</a:t>
            </a:fld>
            <a:endParaRPr lang="fr-FR" dirty="0"/>
          </a:p>
        </p:txBody>
      </p:sp>
    </p:spTree>
    <p:extLst>
      <p:ext uri="{BB962C8B-B14F-4D97-AF65-F5344CB8AC3E}">
        <p14:creationId xmlns:p14="http://schemas.microsoft.com/office/powerpoint/2010/main" val="20631629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16</a:t>
            </a:fld>
            <a:endParaRPr lang="fr-FR" dirty="0"/>
          </a:p>
        </p:txBody>
      </p:sp>
    </p:spTree>
    <p:extLst>
      <p:ext uri="{BB962C8B-B14F-4D97-AF65-F5344CB8AC3E}">
        <p14:creationId xmlns:p14="http://schemas.microsoft.com/office/powerpoint/2010/main" val="2345524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17</a:t>
            </a:fld>
            <a:endParaRPr lang="fr-FR" dirty="0"/>
          </a:p>
        </p:txBody>
      </p:sp>
    </p:spTree>
    <p:extLst>
      <p:ext uri="{BB962C8B-B14F-4D97-AF65-F5344CB8AC3E}">
        <p14:creationId xmlns:p14="http://schemas.microsoft.com/office/powerpoint/2010/main" val="41325993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18</a:t>
            </a:fld>
            <a:endParaRPr lang="fr-FR" dirty="0"/>
          </a:p>
        </p:txBody>
      </p:sp>
    </p:spTree>
    <p:extLst>
      <p:ext uri="{BB962C8B-B14F-4D97-AF65-F5344CB8AC3E}">
        <p14:creationId xmlns:p14="http://schemas.microsoft.com/office/powerpoint/2010/main" val="1972006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19</a:t>
            </a:fld>
            <a:endParaRPr lang="fr-FR" dirty="0"/>
          </a:p>
        </p:txBody>
      </p:sp>
    </p:spTree>
    <p:extLst>
      <p:ext uri="{BB962C8B-B14F-4D97-AF65-F5344CB8AC3E}">
        <p14:creationId xmlns:p14="http://schemas.microsoft.com/office/powerpoint/2010/main" val="868457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20</a:t>
            </a:fld>
            <a:endParaRPr lang="fr-FR" dirty="0"/>
          </a:p>
        </p:txBody>
      </p:sp>
    </p:spTree>
    <p:extLst>
      <p:ext uri="{BB962C8B-B14F-4D97-AF65-F5344CB8AC3E}">
        <p14:creationId xmlns:p14="http://schemas.microsoft.com/office/powerpoint/2010/main" val="14660424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21</a:t>
            </a:fld>
            <a:endParaRPr lang="fr-FR" dirty="0"/>
          </a:p>
        </p:txBody>
      </p:sp>
    </p:spTree>
    <p:extLst>
      <p:ext uri="{BB962C8B-B14F-4D97-AF65-F5344CB8AC3E}">
        <p14:creationId xmlns:p14="http://schemas.microsoft.com/office/powerpoint/2010/main" val="2665682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4</a:t>
            </a:fld>
            <a:endParaRPr lang="fr-FR" dirty="0"/>
          </a:p>
        </p:txBody>
      </p:sp>
    </p:spTree>
    <p:extLst>
      <p:ext uri="{BB962C8B-B14F-4D97-AF65-F5344CB8AC3E}">
        <p14:creationId xmlns:p14="http://schemas.microsoft.com/office/powerpoint/2010/main" val="40942310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22</a:t>
            </a:fld>
            <a:endParaRPr lang="fr-FR" dirty="0"/>
          </a:p>
        </p:txBody>
      </p:sp>
    </p:spTree>
    <p:extLst>
      <p:ext uri="{BB962C8B-B14F-4D97-AF65-F5344CB8AC3E}">
        <p14:creationId xmlns:p14="http://schemas.microsoft.com/office/powerpoint/2010/main" val="2242263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23</a:t>
            </a:fld>
            <a:endParaRPr lang="fr-FR" dirty="0"/>
          </a:p>
        </p:txBody>
      </p:sp>
    </p:spTree>
    <p:extLst>
      <p:ext uri="{BB962C8B-B14F-4D97-AF65-F5344CB8AC3E}">
        <p14:creationId xmlns:p14="http://schemas.microsoft.com/office/powerpoint/2010/main" val="10123411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24</a:t>
            </a:fld>
            <a:endParaRPr lang="fr-FR" dirty="0"/>
          </a:p>
        </p:txBody>
      </p:sp>
    </p:spTree>
    <p:extLst>
      <p:ext uri="{BB962C8B-B14F-4D97-AF65-F5344CB8AC3E}">
        <p14:creationId xmlns:p14="http://schemas.microsoft.com/office/powerpoint/2010/main" val="10407127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25</a:t>
            </a:fld>
            <a:endParaRPr lang="fr-FR" dirty="0"/>
          </a:p>
        </p:txBody>
      </p:sp>
    </p:spTree>
    <p:extLst>
      <p:ext uri="{BB962C8B-B14F-4D97-AF65-F5344CB8AC3E}">
        <p14:creationId xmlns:p14="http://schemas.microsoft.com/office/powerpoint/2010/main" val="14243471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26</a:t>
            </a:fld>
            <a:endParaRPr lang="fr-FR" dirty="0"/>
          </a:p>
        </p:txBody>
      </p:sp>
    </p:spTree>
    <p:extLst>
      <p:ext uri="{BB962C8B-B14F-4D97-AF65-F5344CB8AC3E}">
        <p14:creationId xmlns:p14="http://schemas.microsoft.com/office/powerpoint/2010/main" val="1187606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5</a:t>
            </a:fld>
            <a:endParaRPr lang="fr-FR" dirty="0"/>
          </a:p>
        </p:txBody>
      </p:sp>
    </p:spTree>
    <p:extLst>
      <p:ext uri="{BB962C8B-B14F-4D97-AF65-F5344CB8AC3E}">
        <p14:creationId xmlns:p14="http://schemas.microsoft.com/office/powerpoint/2010/main" val="41901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6</a:t>
            </a:fld>
            <a:endParaRPr lang="fr-FR" dirty="0"/>
          </a:p>
        </p:txBody>
      </p:sp>
    </p:spTree>
    <p:extLst>
      <p:ext uri="{BB962C8B-B14F-4D97-AF65-F5344CB8AC3E}">
        <p14:creationId xmlns:p14="http://schemas.microsoft.com/office/powerpoint/2010/main" val="385869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7</a:t>
            </a:fld>
            <a:endParaRPr lang="fr-FR" dirty="0"/>
          </a:p>
        </p:txBody>
      </p:sp>
    </p:spTree>
    <p:extLst>
      <p:ext uri="{BB962C8B-B14F-4D97-AF65-F5344CB8AC3E}">
        <p14:creationId xmlns:p14="http://schemas.microsoft.com/office/powerpoint/2010/main" val="1664254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8</a:t>
            </a:fld>
            <a:endParaRPr lang="fr-FR" dirty="0"/>
          </a:p>
        </p:txBody>
      </p:sp>
    </p:spTree>
    <p:extLst>
      <p:ext uri="{BB962C8B-B14F-4D97-AF65-F5344CB8AC3E}">
        <p14:creationId xmlns:p14="http://schemas.microsoft.com/office/powerpoint/2010/main" val="887859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9</a:t>
            </a:fld>
            <a:endParaRPr lang="fr-FR" dirty="0"/>
          </a:p>
        </p:txBody>
      </p:sp>
    </p:spTree>
    <p:extLst>
      <p:ext uri="{BB962C8B-B14F-4D97-AF65-F5344CB8AC3E}">
        <p14:creationId xmlns:p14="http://schemas.microsoft.com/office/powerpoint/2010/main" val="1374076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10</a:t>
            </a:fld>
            <a:endParaRPr lang="fr-FR" dirty="0"/>
          </a:p>
        </p:txBody>
      </p:sp>
    </p:spTree>
    <p:extLst>
      <p:ext uri="{BB962C8B-B14F-4D97-AF65-F5344CB8AC3E}">
        <p14:creationId xmlns:p14="http://schemas.microsoft.com/office/powerpoint/2010/main" val="921367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11</a:t>
            </a:fld>
            <a:endParaRPr lang="fr-FR" dirty="0"/>
          </a:p>
        </p:txBody>
      </p:sp>
    </p:spTree>
    <p:extLst>
      <p:ext uri="{BB962C8B-B14F-4D97-AF65-F5344CB8AC3E}">
        <p14:creationId xmlns:p14="http://schemas.microsoft.com/office/powerpoint/2010/main" val="2893073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 sous-titre /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pPr/>
              <a:t>‹N°›</a:t>
            </a:fld>
            <a:endParaRPr lang="fr-FR" dirty="0"/>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323850" y="4797631"/>
            <a:ext cx="1170000" cy="345869"/>
          </a:xfrm>
          <a:prstGeom prst="rect">
            <a:avLst/>
          </a:prstGeom>
        </p:spPr>
        <p:txBody>
          <a:bodyPr vert="horz" lIns="0" tIns="0" rIns="0" bIns="0" rtlCol="0" anchor="ctr" anchorCtr="0">
            <a:noAutofit/>
          </a:bodyPr>
          <a:lstStyle>
            <a:lvl1pPr algn="l">
              <a:defRPr sz="750" b="1">
                <a:solidFill>
                  <a:schemeClr val="tx1"/>
                </a:solidFill>
              </a:defRPr>
            </a:lvl1pPr>
          </a:lstStyle>
          <a:p>
            <a:fld id="{6A4A60EE-9D13-3442-9796-E718C6343EC1}" type="datetime1">
              <a:rPr lang="fr-FR" cap="all" smtClean="0"/>
              <a:pPr/>
              <a:t>07/04/2022</a:t>
            </a:fld>
            <a:endParaRPr lang="fr-FR" cap="all" dirty="0"/>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323851" y="1248679"/>
            <a:ext cx="8424614" cy="242951"/>
          </a:xfrm>
        </p:spPr>
        <p:txBody>
          <a:bodyPr/>
          <a:lstStyle>
            <a:lvl1pPr marL="9525" indent="85725">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323850" y="1707654"/>
            <a:ext cx="8424334"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0"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la santé</a:t>
            </a:r>
            <a:endParaRPr lang="fr-FR" dirty="0"/>
          </a:p>
        </p:txBody>
      </p:sp>
    </p:spTree>
    <p:extLst>
      <p:ext uri="{BB962C8B-B14F-4D97-AF65-F5344CB8AC3E}">
        <p14:creationId xmlns:p14="http://schemas.microsoft.com/office/powerpoint/2010/main" val="2724193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23528" y="1563638"/>
            <a:ext cx="2520000" cy="288032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251C71F6-E0A6-1740-B64F-38F332886BAF}" type="datetime1">
              <a:rPr lang="fr-FR" cap="all" smtClean="0"/>
              <a:pPr/>
              <a:t>07/04/2022</a:t>
            </a:fld>
            <a:endParaRPr lang="fr-FR" cap="all" dirty="0"/>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323850" y="682801"/>
            <a:ext cx="8424863" cy="539991"/>
          </a:xfrm>
        </p:spPr>
        <p:txBody>
          <a:bodyPr/>
          <a:lstStyle/>
          <a:p>
            <a:r>
              <a:rPr lang="fr-FR" dirty="0"/>
              <a:t>Sommaire</a:t>
            </a: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la santé</a:t>
            </a:r>
            <a:endParaRPr lang="fr-FR" dirty="0"/>
          </a:p>
        </p:txBody>
      </p:sp>
    </p:spTree>
    <p:extLst>
      <p:ext uri="{BB962C8B-B14F-4D97-AF65-F5344CB8AC3E}">
        <p14:creationId xmlns:p14="http://schemas.microsoft.com/office/powerpoint/2010/main" val="2888137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5E6183FC-BA60-7C49-ABF3-B50982741576}" type="datetime1">
              <a:rPr lang="fr-FR" cap="all" smtClean="0"/>
              <a:pPr/>
              <a:t>07/04/2022</a:t>
            </a:fld>
            <a:endParaRPr lang="fr-FR" cap="all" dirty="0"/>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323850" y="682801"/>
            <a:ext cx="8424863" cy="539991"/>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323528" y="1707654"/>
            <a:ext cx="2556471"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3275856"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0"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la santé</a:t>
            </a:r>
            <a:endParaRPr lang="fr-FR" dirty="0"/>
          </a:p>
        </p:txBody>
      </p:sp>
    </p:spTree>
    <p:extLst>
      <p:ext uri="{BB962C8B-B14F-4D97-AF65-F5344CB8AC3E}">
        <p14:creationId xmlns:p14="http://schemas.microsoft.com/office/powerpoint/2010/main" val="691346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323528"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0597CDB5-73DC-8641-8CC1-FAD9379FD627}" type="datetime1">
              <a:rPr lang="fr-FR" cap="all" smtClean="0"/>
              <a:pPr/>
              <a:t>07/04/2022</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682801"/>
            <a:ext cx="8424863" cy="539991"/>
          </a:xfrm>
        </p:spPr>
        <p:txBody>
          <a:bodyPr/>
          <a:lstStyle/>
          <a:p>
            <a:r>
              <a:rPr lang="fr-FR" dirty="0"/>
              <a:t>Titre</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3131840" y="1707654"/>
            <a:ext cx="5616624" cy="2880320"/>
          </a:xfrm>
        </p:spPr>
        <p:txBody>
          <a:bodyPr/>
          <a:lstStyle/>
          <a:p>
            <a:r>
              <a:rPr lang="fr-FR" smtClean="0"/>
              <a:t>Cliquez sur l'icône pour ajouter une image</a:t>
            </a:r>
            <a:endParaRPr lang="fr-FR"/>
          </a:p>
        </p:txBody>
      </p:sp>
      <p:sp>
        <p:nvSpPr>
          <p:cNvPr id="9"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la santé</a:t>
            </a:r>
            <a:endParaRPr lang="fr-FR" dirty="0"/>
          </a:p>
        </p:txBody>
      </p:sp>
    </p:spTree>
    <p:extLst>
      <p:ext uri="{BB962C8B-B14F-4D97-AF65-F5344CB8AC3E}">
        <p14:creationId xmlns:p14="http://schemas.microsoft.com/office/powerpoint/2010/main" val="2077185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8E1290DD-BE4D-794B-919C-D565D1B9C67D}" type="datetime1">
              <a:rPr lang="fr-FR" cap="all" smtClean="0"/>
              <a:pPr/>
              <a:t>07/04/2022</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682801"/>
            <a:ext cx="8424863" cy="539991"/>
          </a:xfrm>
        </p:spPr>
        <p:txBody>
          <a:bodyPr/>
          <a:lstStyle/>
          <a:p>
            <a:r>
              <a:rPr lang="fr-FR" dirty="0"/>
              <a:t>Titre</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323528" y="1707654"/>
            <a:ext cx="5761038" cy="2879725"/>
          </a:xfrm>
        </p:spPr>
        <p:txBody>
          <a:bodyPr/>
          <a:lstStyle/>
          <a:p>
            <a:r>
              <a:rPr lang="fr-FR" smtClean="0"/>
              <a:t>Cliquez sur l'icône pour ajouter un graphique</a:t>
            </a:r>
            <a:endParaRPr lang="fr-FR"/>
          </a:p>
        </p:txBody>
      </p:sp>
      <p:sp>
        <p:nvSpPr>
          <p:cNvPr id="9"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la santé</a:t>
            </a:r>
            <a:endParaRPr lang="fr-FR" dirty="0"/>
          </a:p>
        </p:txBody>
      </p:sp>
    </p:spTree>
    <p:extLst>
      <p:ext uri="{BB962C8B-B14F-4D97-AF65-F5344CB8AC3E}">
        <p14:creationId xmlns:p14="http://schemas.microsoft.com/office/powerpoint/2010/main" val="2044116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323850" y="2139702"/>
            <a:ext cx="8424000" cy="2293224"/>
          </a:xfrm>
        </p:spPr>
        <p:txBody>
          <a:bodyPr/>
          <a:lstStyle>
            <a:lvl1pPr>
              <a:lnSpc>
                <a:spcPct val="90000"/>
              </a:lnSpc>
              <a:spcAft>
                <a:spcPts val="0"/>
              </a:spcAft>
              <a:defRPr sz="3250" b="1" cap="all" baseline="0"/>
            </a:lvl1pPr>
            <a:lvl2pPr marL="92075" indent="0">
              <a:spcBef>
                <a:spcPts val="500"/>
              </a:spcBef>
              <a:spcAft>
                <a:spcPts val="0"/>
              </a:spcAft>
              <a:buNone/>
              <a:tabLst/>
              <a:defRPr sz="1850"/>
            </a:lvl2pPr>
          </a:lstStyle>
          <a:p>
            <a:pPr lvl="0"/>
            <a:r>
              <a:rPr lang="fr-FR" dirty="0"/>
              <a:t>Titre</a:t>
            </a:r>
          </a:p>
          <a:p>
            <a:pPr lvl="1"/>
            <a:r>
              <a:rPr lang="fr-FR" dirty="0"/>
              <a:t>Sous-titre</a:t>
            </a:r>
          </a:p>
        </p:txBody>
      </p:sp>
      <p:cxnSp>
        <p:nvCxnSpPr>
          <p:cNvPr id="12" name="Connecteur droit 11"/>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D7698221-35EF-134F-B87A-568DECC70F29}" type="datetime1">
              <a:rPr lang="fr-FR" cap="all" smtClean="0"/>
              <a:pPr/>
              <a:t>07/04/2022</a:t>
            </a:fld>
            <a:endParaRPr lang="fr-FR" cap="all" dirty="0"/>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pic>
        <p:nvPicPr>
          <p:cNvPr id="9" name="Image 8">
            <a:extLst>
              <a:ext uri="{FF2B5EF4-FFF2-40B4-BE49-F238E27FC236}">
                <a16:creationId xmlns:a16="http://schemas.microsoft.com/office/drawing/2014/main" id="{9F578734-7B6B-B848-8F7C-20D24745BC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80000" y="123478"/>
            <a:ext cx="2015735" cy="1569504"/>
          </a:xfrm>
          <a:prstGeom prst="rect">
            <a:avLst/>
          </a:prstGeom>
        </p:spPr>
      </p:pic>
      <p:sp>
        <p:nvSpPr>
          <p:cNvPr id="8"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la santé</a:t>
            </a:r>
            <a:endParaRPr lang="fr-FR" dirty="0"/>
          </a:p>
        </p:txBody>
      </p:sp>
    </p:spTree>
    <p:extLst>
      <p:ext uri="{BB962C8B-B14F-4D97-AF65-F5344CB8AC3E}">
        <p14:creationId xmlns:p14="http://schemas.microsoft.com/office/powerpoint/2010/main" val="27858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43958"/>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364285" y="4797631"/>
            <a:ext cx="1170000" cy="345869"/>
          </a:xfrm>
          <a:prstGeom prst="rect">
            <a:avLst/>
          </a:prstGeom>
        </p:spPr>
        <p:txBody>
          <a:bodyPr vert="horz" lIns="0" tIns="0" rIns="0" bIns="0" rtlCol="0" anchor="ctr" anchorCtr="0">
            <a:noAutofit/>
          </a:bodyPr>
          <a:lstStyle>
            <a:lvl1pPr algn="l">
              <a:defRPr sz="750" b="1">
                <a:solidFill>
                  <a:schemeClr val="bg1"/>
                </a:solidFill>
              </a:defRPr>
            </a:lvl1pPr>
          </a:lstStyle>
          <a:p>
            <a:fld id="{5F7325A3-5315-1B4B-A0D9-112471EB5837}" type="datetime1">
              <a:rPr lang="fr-FR" cap="all" smtClean="0"/>
              <a:pPr/>
              <a:t>07/04/2022</a:t>
            </a:fld>
            <a:endParaRPr lang="fr-FR" cap="all" dirty="0"/>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nchor="ctr" anchorCtr="0"/>
          <a:lstStyle>
            <a:lvl1pPr marL="396000" indent="-396000">
              <a:buFont typeface="+mj-lt"/>
              <a:buAutoNum type="arabicPeriod"/>
              <a:defRPr sz="3250">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bg1"/>
                </a:solidFill>
              </a:defRPr>
            </a:lvl1pPr>
          </a:lstStyle>
          <a:p>
            <a:fld id="{733122C9-A0B9-462F-8757-0847AD287B63}" type="slidenum">
              <a:rPr lang="fr-FR" smtClean="0"/>
              <a:pPr/>
              <a:t>‹N°›</a:t>
            </a:fld>
            <a:endParaRPr lang="fr-FR" dirty="0"/>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la santé</a:t>
            </a:r>
            <a:endParaRPr lang="fr-FR" dirty="0"/>
          </a:p>
        </p:txBody>
      </p:sp>
    </p:spTree>
    <p:extLst>
      <p:ext uri="{BB962C8B-B14F-4D97-AF65-F5344CB8AC3E}">
        <p14:creationId xmlns:p14="http://schemas.microsoft.com/office/powerpoint/2010/main" val="1076546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fld id="{4EA19884-7A29-DC4E-9311-A62E54788E52}" type="datetime1">
              <a:rPr lang="fr-FR" smtClean="0"/>
              <a:t>07/04/2022</a:t>
            </a:fld>
            <a:endParaRPr lang="fr-FR" dirty="0"/>
          </a:p>
        </p:txBody>
      </p:sp>
      <p:sp>
        <p:nvSpPr>
          <p:cNvPr id="5" name="Espace réservé du pied de page 4"/>
          <p:cNvSpPr>
            <a:spLocks noGrp="1"/>
          </p:cNvSpPr>
          <p:nvPr>
            <p:ph type="ftr" sz="quarter" idx="11"/>
          </p:nvPr>
        </p:nvSpPr>
        <p:spPr bwMode="gray">
          <a:xfrm>
            <a:off x="720000" y="4371949"/>
            <a:ext cx="3240000" cy="447947"/>
          </a:xfrm>
          <a:prstGeom prst="rect">
            <a:avLst/>
          </a:prstGeom>
        </p:spPr>
        <p:txBody>
          <a:bodyPr anchor="ctr" anchorCtr="0"/>
          <a:lstStyle>
            <a:lvl1pPr algn="l">
              <a:defRPr sz="1150"/>
            </a:lvl1pPr>
          </a:lstStyle>
          <a:p>
            <a:r>
              <a:rPr lang="fr-FR" dirty="0" smtClean="0"/>
              <a:t>Direction générale</a:t>
            </a:r>
          </a:p>
          <a:p>
            <a:r>
              <a:rPr lang="fr-FR" dirty="0" smtClean="0"/>
              <a:t>de la santé</a:t>
            </a:r>
            <a:endParaRPr lang="fr-FR" dirty="0"/>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9" name="Image 8">
            <a:extLst>
              <a:ext uri="{FF2B5EF4-FFF2-40B4-BE49-F238E27FC236}">
                <a16:creationId xmlns:a16="http://schemas.microsoft.com/office/drawing/2014/main" id="{007764BE-02C7-D347-925A-71726A94B06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357400" y="195486"/>
            <a:ext cx="3566527" cy="2776991"/>
          </a:xfrm>
          <a:prstGeom prst="rect">
            <a:avLst/>
          </a:prstGeom>
        </p:spPr>
      </p:pic>
    </p:spTree>
    <p:extLst>
      <p:ext uri="{BB962C8B-B14F-4D97-AF65-F5344CB8AC3E}">
        <p14:creationId xmlns:p14="http://schemas.microsoft.com/office/powerpoint/2010/main" val="2127407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323850" y="1707654"/>
            <a:ext cx="8424863" cy="2952325"/>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6" name="Espace réservé du numéro de diapositive 5"/>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323850" y="682801"/>
            <a:ext cx="8424863" cy="539991"/>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315703" y="4783500"/>
            <a:ext cx="2057400" cy="274637"/>
          </a:xfrm>
          <a:prstGeom prst="rect">
            <a:avLst/>
          </a:prstGeom>
        </p:spPr>
        <p:txBody>
          <a:bodyPr vert="horz" lIns="91440" tIns="45720" rIns="91440" bIns="45720" rtlCol="0" anchor="ctr"/>
          <a:lstStyle>
            <a:lvl1pPr algn="l">
              <a:defRPr sz="750" b="1">
                <a:solidFill>
                  <a:schemeClr val="tx1"/>
                </a:solidFill>
              </a:defRPr>
            </a:lvl1pPr>
          </a:lstStyle>
          <a:p>
            <a:fld id="{B858D49A-5A7A-574D-A0ED-52B5C1EFA876}" type="datetime1">
              <a:rPr lang="fr-FR" cap="all" smtClean="0"/>
              <a:pPr/>
              <a:t>07/04/2022</a:t>
            </a:fld>
            <a:endParaRPr lang="fr-FR" cap="all" dirty="0"/>
          </a:p>
        </p:txBody>
      </p:sp>
      <p:cxnSp>
        <p:nvCxnSpPr>
          <p:cNvPr id="9" name="Connecteur droit 8">
            <a:extLst>
              <a:ext uri="{FF2B5EF4-FFF2-40B4-BE49-F238E27FC236}">
                <a16:creationId xmlns:a16="http://schemas.microsoft.com/office/drawing/2014/main" id="{E071FEB6-0E77-DD46-9DA0-C52EF51FC7F3}"/>
              </a:ext>
            </a:extLst>
          </p:cNvPr>
          <p:cNvCxnSpPr/>
          <p:nvPr/>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Image 12">
            <a:extLst>
              <a:ext uri="{FF2B5EF4-FFF2-40B4-BE49-F238E27FC236}">
                <a16:creationId xmlns:a16="http://schemas.microsoft.com/office/drawing/2014/main" id="{433B51AF-3A50-3342-8D79-F2F92F599175}"/>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bwMode="gray">
          <a:xfrm>
            <a:off x="288000" y="123478"/>
            <a:ext cx="682960" cy="531771"/>
          </a:xfrm>
          <a:prstGeom prst="rect">
            <a:avLst/>
          </a:prstGeom>
        </p:spPr>
      </p:pic>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la santé</a:t>
            </a:r>
            <a:endParaRPr lang="fr-FR" dirty="0"/>
          </a:p>
        </p:txBody>
      </p:sp>
    </p:spTree>
    <p:extLst>
      <p:ext uri="{BB962C8B-B14F-4D97-AF65-F5344CB8AC3E}">
        <p14:creationId xmlns:p14="http://schemas.microsoft.com/office/powerpoint/2010/main" val="3585928067"/>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Lst>
  <p:hf hdr="0"/>
  <p:txStyles>
    <p:title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p:titleStyle>
    <p:bodyStyle>
      <a:lvl1pPr marL="92075" indent="0" algn="l" defTabSz="914400" rtl="0" eaLnBrk="1" latinLnBrk="0" hangingPunct="1">
        <a:lnSpc>
          <a:spcPct val="100000"/>
        </a:lnSpc>
        <a:spcBef>
          <a:spcPts val="0"/>
        </a:spcBef>
        <a:spcAft>
          <a:spcPts val="500"/>
        </a:spcAft>
        <a:buFont typeface="Arial" pitchFamily="34" charset="0"/>
        <a:buNone/>
        <a:tabLst/>
        <a:defRPr sz="1400" b="0" kern="1200">
          <a:solidFill>
            <a:schemeClr val="tx1"/>
          </a:solidFill>
          <a:latin typeface="+mn-lt"/>
          <a:ea typeface="+mn-ea"/>
          <a:cs typeface="+mn-cs"/>
        </a:defRPr>
      </a:lvl1pPr>
      <a:lvl2pPr marL="351450" indent="-171450" algn="l" defTabSz="914400" rtl="0" eaLnBrk="1" latinLnBrk="0" hangingPunct="1">
        <a:lnSpc>
          <a:spcPct val="100000"/>
        </a:lnSpc>
        <a:spcBef>
          <a:spcPts val="600"/>
        </a:spcBef>
        <a:spcAft>
          <a:spcPts val="600"/>
        </a:spcAft>
        <a:buSzPct val="100000"/>
        <a:buFont typeface="Arial" panose="020B0604020202020204" pitchFamily="34" charset="0"/>
        <a:buChar char="•"/>
        <a:defRPr sz="1200" kern="1200">
          <a:solidFill>
            <a:schemeClr val="tx1"/>
          </a:solidFill>
          <a:latin typeface="+mn-lt"/>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n-lt"/>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n-lt"/>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0" y="4674971"/>
            <a:ext cx="180000" cy="180000"/>
          </a:xfrm>
        </p:spPr>
        <p:txBody>
          <a:bodyPr/>
          <a:lstStyle/>
          <a:p>
            <a:fld id="{4EA19884-7A29-DC4E-9311-A62E54788E52}" type="datetime1">
              <a:rPr lang="fr-FR" smtClean="0"/>
              <a:t>07/04/2022</a:t>
            </a:fld>
            <a:endParaRPr lang="fr-FR" dirty="0"/>
          </a:p>
        </p:txBody>
      </p:sp>
      <p:sp>
        <p:nvSpPr>
          <p:cNvPr id="4" name="Espace réservé du numéro de diapositive 3"/>
          <p:cNvSpPr>
            <a:spLocks noGrp="1"/>
          </p:cNvSpPr>
          <p:nvPr>
            <p:ph type="sldNum" sz="quarter" idx="12"/>
          </p:nvPr>
        </p:nvSpPr>
        <p:spPr>
          <a:xfrm>
            <a:off x="0" y="4674971"/>
            <a:ext cx="180000" cy="180000"/>
          </a:xfrm>
        </p:spPr>
        <p:txBody>
          <a:bodyPr/>
          <a:lstStyle/>
          <a:p>
            <a:fld id="{10C140CD-8AED-46FF-A9A2-77308F3F39AE}" type="slidenum">
              <a:rPr lang="fr-FR" smtClean="0"/>
              <a:pPr/>
              <a:t>1</a:t>
            </a:fld>
            <a:endParaRPr lang="fr-FR" dirty="0"/>
          </a:p>
        </p:txBody>
      </p:sp>
      <p:sp>
        <p:nvSpPr>
          <p:cNvPr id="5" name="Titre 4"/>
          <p:cNvSpPr>
            <a:spLocks noGrp="1"/>
          </p:cNvSpPr>
          <p:nvPr>
            <p:ph type="title"/>
          </p:nvPr>
        </p:nvSpPr>
        <p:spPr/>
        <p:txBody>
          <a:bodyPr/>
          <a:lstStyle/>
          <a:p>
            <a:endParaRPr lang="fr-FR"/>
          </a:p>
        </p:txBody>
      </p:sp>
      <p:sp>
        <p:nvSpPr>
          <p:cNvPr id="6" name="Espace réservé du pied de page 2"/>
          <p:cNvSpPr txBox="1">
            <a:spLocks/>
          </p:cNvSpPr>
          <p:nvPr/>
        </p:nvSpPr>
        <p:spPr bwMode="gray">
          <a:xfrm>
            <a:off x="720000" y="4087383"/>
            <a:ext cx="1512168" cy="447947"/>
          </a:xfrm>
          <a:prstGeom prst="rect">
            <a:avLst/>
          </a:prstGeom>
        </p:spPr>
        <p:txBody>
          <a:bodyPr vert="horz" lIns="0" tIns="0" rIns="0" bIns="0" rtlCol="0" anchor="ctr" anchorCtr="0">
            <a:noAutofit/>
          </a:bodyPr>
          <a:lstStyle>
            <a:defPPr>
              <a:defRPr lang="fr-FR"/>
            </a:defPPr>
            <a:lvl1pPr marL="0" algn="l" defTabSz="914400" rtl="0" eaLnBrk="1" latinLnBrk="0" hangingPunct="1">
              <a:defRPr sz="115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latin typeface="Marianne" panose="02000000000000000000" pitchFamily="2" charset="0"/>
              </a:rPr>
              <a:t>Direction des ressources humaines</a:t>
            </a:r>
            <a:endParaRPr lang="fr-FR" dirty="0">
              <a:latin typeface="Marianne" panose="02000000000000000000" pitchFamily="2" charset="0"/>
            </a:endParaRPr>
          </a:p>
        </p:txBody>
      </p:sp>
      <p:sp>
        <p:nvSpPr>
          <p:cNvPr id="9" name="ZoneTexte 8"/>
          <p:cNvSpPr txBox="1"/>
          <p:nvPr/>
        </p:nvSpPr>
        <p:spPr>
          <a:xfrm>
            <a:off x="2232168" y="2640833"/>
            <a:ext cx="6660312" cy="923330"/>
          </a:xfrm>
          <a:prstGeom prst="rect">
            <a:avLst/>
          </a:prstGeom>
          <a:noFill/>
        </p:spPr>
        <p:txBody>
          <a:bodyPr wrap="square" rtlCol="0">
            <a:spAutoFit/>
          </a:bodyPr>
          <a:lstStyle/>
          <a:p>
            <a:pPr algn="ctr"/>
            <a:r>
              <a:rPr lang="fr-FR" sz="2400" b="1" dirty="0">
                <a:solidFill>
                  <a:srgbClr val="002060"/>
                </a:solidFill>
                <a:latin typeface="Marianne" panose="02000000000000000000" pitchFamily="2" charset="0"/>
              </a:rPr>
              <a:t>R</a:t>
            </a:r>
            <a:r>
              <a:rPr lang="fr-FR" sz="2400" b="1" dirty="0" smtClean="0">
                <a:solidFill>
                  <a:srgbClr val="002060"/>
                </a:solidFill>
                <a:latin typeface="Marianne" panose="02000000000000000000" pitchFamily="2" charset="0"/>
              </a:rPr>
              <a:t>éforme des instances médicales</a:t>
            </a:r>
            <a:endParaRPr lang="fr-FR" b="1" dirty="0" smtClean="0">
              <a:solidFill>
                <a:srgbClr val="002060"/>
              </a:solidFill>
              <a:latin typeface="Marianne" panose="02000000000000000000" pitchFamily="2" charset="0"/>
            </a:endParaRPr>
          </a:p>
          <a:p>
            <a:pPr algn="ctr"/>
            <a:endParaRPr lang="fr-FR" sz="1200" b="1" dirty="0" smtClean="0">
              <a:solidFill>
                <a:srgbClr val="002060"/>
              </a:solidFill>
              <a:latin typeface="Marianne" panose="02000000000000000000" pitchFamily="2" charset="0"/>
            </a:endParaRPr>
          </a:p>
          <a:p>
            <a:pPr algn="ctr"/>
            <a:r>
              <a:rPr lang="fr-FR" dirty="0" smtClean="0">
                <a:solidFill>
                  <a:srgbClr val="002060"/>
                </a:solidFill>
                <a:latin typeface="Marianne" panose="02000000000000000000" pitchFamily="2" charset="0"/>
              </a:rPr>
              <a:t>CHSCT M</a:t>
            </a:r>
          </a:p>
        </p:txBody>
      </p:sp>
    </p:spTree>
    <p:extLst>
      <p:ext uri="{BB962C8B-B14F-4D97-AF65-F5344CB8AC3E}">
        <p14:creationId xmlns:p14="http://schemas.microsoft.com/office/powerpoint/2010/main" val="30936839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10</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07/04/2022</a:t>
            </a:fld>
            <a:endParaRPr lang="fr-FR" cap="all" dirty="0"/>
          </a:p>
        </p:txBody>
      </p:sp>
      <p:sp>
        <p:nvSpPr>
          <p:cNvPr id="8" name="Espace réservé du pied de page 6"/>
          <p:cNvSpPr txBox="1">
            <a:spLocks/>
          </p:cNvSpPr>
          <p:nvPr/>
        </p:nvSpPr>
        <p:spPr bwMode="gray">
          <a:xfrm>
            <a:off x="7020271" y="195486"/>
            <a:ext cx="1728441" cy="360000"/>
          </a:xfrm>
          <a:prstGeom prst="rect">
            <a:avLst/>
          </a:prstGeom>
        </p:spPr>
        <p:txBody>
          <a:bodyPr vert="horz" lIns="0" tIns="0" rIns="0" bIns="0" rtlCol="0" anchor="ctr" anchorCtr="0">
            <a:noAutofit/>
          </a:bodyPr>
          <a:lstStyle>
            <a:defPPr>
              <a:defRPr lang="fr-FR"/>
            </a:defPPr>
            <a:lvl1pPr marL="0" algn="r" defTabSz="914400" rtl="0" eaLnBrk="1" latinLnBrk="0" hangingPunct="1">
              <a:defRPr sz="75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latin typeface="Marianne" panose="02000000000000000000" pitchFamily="2" charset="0"/>
              </a:rPr>
              <a:t>Direction des ressources humaines</a:t>
            </a:r>
            <a:endParaRPr lang="fr-FR" dirty="0">
              <a:latin typeface="Marianne" panose="02000000000000000000" pitchFamily="2" charset="0"/>
            </a:endParaRPr>
          </a:p>
        </p:txBody>
      </p:sp>
      <p:sp>
        <p:nvSpPr>
          <p:cNvPr id="10" name="Titre 9"/>
          <p:cNvSpPr>
            <a:spLocks noGrp="1"/>
          </p:cNvSpPr>
          <p:nvPr>
            <p:ph type="title"/>
          </p:nvPr>
        </p:nvSpPr>
        <p:spPr>
          <a:xfrm>
            <a:off x="323850" y="555487"/>
            <a:ext cx="8424863" cy="667306"/>
          </a:xfrm>
        </p:spPr>
        <p:txBody>
          <a:bodyPr>
            <a:normAutofit/>
          </a:bodyPr>
          <a:lstStyle/>
          <a:p>
            <a:r>
              <a:rPr lang="fr-FR" dirty="0">
                <a:solidFill>
                  <a:schemeClr val="tx2">
                    <a:lumMod val="50000"/>
                  </a:schemeClr>
                </a:solidFill>
                <a:latin typeface="Marianne" panose="02000000000000000000" pitchFamily="2" charset="0"/>
              </a:rPr>
              <a:t>S</a:t>
            </a:r>
            <a:r>
              <a:rPr lang="fr-FR" dirty="0" smtClean="0">
                <a:solidFill>
                  <a:schemeClr val="tx2">
                    <a:lumMod val="50000"/>
                  </a:schemeClr>
                </a:solidFill>
                <a:latin typeface="Marianne" panose="02000000000000000000" pitchFamily="2" charset="0"/>
              </a:rPr>
              <a:t>aisine du conseil médical</a:t>
            </a:r>
            <a:endParaRPr lang="fr-FR" dirty="0">
              <a:solidFill>
                <a:schemeClr val="tx2">
                  <a:lumMod val="50000"/>
                </a:schemeClr>
              </a:solidFill>
              <a:latin typeface="Marianne" panose="02000000000000000000" pitchFamily="2" charset="0"/>
            </a:endParaRPr>
          </a:p>
        </p:txBody>
      </p:sp>
      <p:sp>
        <p:nvSpPr>
          <p:cNvPr id="39" name="Titre 9"/>
          <p:cNvSpPr txBox="1">
            <a:spLocks/>
          </p:cNvSpPr>
          <p:nvPr/>
        </p:nvSpPr>
        <p:spPr>
          <a:xfrm>
            <a:off x="323850" y="1491630"/>
            <a:ext cx="8438555" cy="2952328"/>
          </a:xfrm>
          <a:prstGeom prst="rect">
            <a:avLst/>
          </a:prstGeom>
        </p:spPr>
        <p:txBody>
          <a:bodyPr vert="horz" lIns="91440" tIns="45720" rIns="91440" bIns="45720" rtlCol="0" anchor="ctr">
            <a:norm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pPr algn="just"/>
            <a:r>
              <a:rPr lang="fr-FR" sz="1600" b="0" dirty="0" smtClean="0">
                <a:solidFill>
                  <a:schemeClr val="tx2">
                    <a:lumMod val="50000"/>
                  </a:schemeClr>
                </a:solidFill>
                <a:latin typeface="Marianne" panose="02000000000000000000" pitchFamily="2" charset="0"/>
              </a:rPr>
              <a:t>Le conseil médical est saisi par l’administration :</a:t>
            </a:r>
          </a:p>
          <a:p>
            <a:pPr algn="just"/>
            <a:endParaRPr lang="fr-FR" sz="1600" b="0" dirty="0" smtClean="0">
              <a:solidFill>
                <a:schemeClr val="tx2">
                  <a:lumMod val="50000"/>
                </a:schemeClr>
              </a:solidFill>
              <a:latin typeface="Marianne" panose="02000000000000000000" pitchFamily="2" charset="0"/>
            </a:endParaRPr>
          </a:p>
          <a:p>
            <a:pPr marL="300038" indent="-285750" algn="just">
              <a:lnSpc>
                <a:spcPct val="100000"/>
              </a:lnSpc>
              <a:buFontTx/>
              <a:buChar char="-"/>
            </a:pPr>
            <a:r>
              <a:rPr lang="fr-FR" sz="1600" dirty="0" smtClean="0">
                <a:solidFill>
                  <a:schemeClr val="tx2">
                    <a:lumMod val="50000"/>
                  </a:schemeClr>
                </a:solidFill>
                <a:latin typeface="Marianne" panose="02000000000000000000" pitchFamily="2" charset="0"/>
              </a:rPr>
              <a:t>à </a:t>
            </a:r>
            <a:r>
              <a:rPr lang="fr-FR" sz="1600" dirty="0">
                <a:solidFill>
                  <a:schemeClr val="tx2">
                    <a:lumMod val="50000"/>
                  </a:schemeClr>
                </a:solidFill>
                <a:latin typeface="Marianne" panose="02000000000000000000" pitchFamily="2" charset="0"/>
              </a:rPr>
              <a:t>son </a:t>
            </a:r>
            <a:r>
              <a:rPr lang="fr-FR" sz="1600" dirty="0" smtClean="0">
                <a:solidFill>
                  <a:schemeClr val="tx2">
                    <a:lumMod val="50000"/>
                  </a:schemeClr>
                </a:solidFill>
                <a:latin typeface="Marianne" panose="02000000000000000000" pitchFamily="2" charset="0"/>
              </a:rPr>
              <a:t>initiative ;</a:t>
            </a:r>
          </a:p>
          <a:p>
            <a:pPr marL="300038" indent="-285750" algn="just">
              <a:lnSpc>
                <a:spcPct val="100000"/>
              </a:lnSpc>
              <a:buFontTx/>
              <a:buChar char="-"/>
            </a:pPr>
            <a:r>
              <a:rPr lang="fr-FR" sz="1600" dirty="0" smtClean="0">
                <a:solidFill>
                  <a:schemeClr val="tx2">
                    <a:lumMod val="50000"/>
                  </a:schemeClr>
                </a:solidFill>
                <a:latin typeface="Marianne" panose="02000000000000000000" pitchFamily="2" charset="0"/>
              </a:rPr>
              <a:t>à </a:t>
            </a:r>
            <a:r>
              <a:rPr lang="fr-FR" sz="1600" dirty="0">
                <a:solidFill>
                  <a:schemeClr val="tx2">
                    <a:lumMod val="50000"/>
                  </a:schemeClr>
                </a:solidFill>
                <a:latin typeface="Marianne" panose="02000000000000000000" pitchFamily="2" charset="0"/>
              </a:rPr>
              <a:t>la demande </a:t>
            </a:r>
            <a:r>
              <a:rPr lang="fr-FR" sz="1600" dirty="0" smtClean="0">
                <a:solidFill>
                  <a:schemeClr val="tx2">
                    <a:lumMod val="50000"/>
                  </a:schemeClr>
                </a:solidFill>
                <a:latin typeface="Marianne" panose="02000000000000000000" pitchFamily="2" charset="0"/>
              </a:rPr>
              <a:t>de l’agent.</a:t>
            </a:r>
          </a:p>
          <a:p>
            <a:pPr marL="300038" indent="-285750" algn="just">
              <a:buFontTx/>
              <a:buChar char="-"/>
            </a:pPr>
            <a:endParaRPr lang="fr-FR" sz="1600" b="0" dirty="0">
              <a:solidFill>
                <a:schemeClr val="tx2">
                  <a:lumMod val="50000"/>
                </a:schemeClr>
              </a:solidFill>
              <a:latin typeface="Marianne" panose="02000000000000000000" pitchFamily="2" charset="0"/>
            </a:endParaRPr>
          </a:p>
          <a:p>
            <a:pPr algn="just"/>
            <a:endParaRPr lang="fr-FR" sz="1600" b="0" dirty="0">
              <a:solidFill>
                <a:schemeClr val="tx2">
                  <a:lumMod val="50000"/>
                </a:schemeClr>
              </a:solidFill>
              <a:latin typeface="Marianne" panose="02000000000000000000" pitchFamily="2" charset="0"/>
            </a:endParaRPr>
          </a:p>
          <a:p>
            <a:pPr algn="just"/>
            <a:endParaRPr lang="fr-FR" sz="1600" b="0" dirty="0">
              <a:solidFill>
                <a:schemeClr val="tx2">
                  <a:lumMod val="50000"/>
                </a:schemeClr>
              </a:solidFill>
            </a:endParaRPr>
          </a:p>
          <a:p>
            <a:pPr algn="just"/>
            <a:endParaRPr lang="fr-FR" sz="1600" b="0" dirty="0">
              <a:solidFill>
                <a:schemeClr val="tx2">
                  <a:lumMod val="50000"/>
                </a:schemeClr>
              </a:solidFill>
            </a:endParaRPr>
          </a:p>
        </p:txBody>
      </p:sp>
    </p:spTree>
    <p:extLst>
      <p:ext uri="{BB962C8B-B14F-4D97-AF65-F5344CB8AC3E}">
        <p14:creationId xmlns:p14="http://schemas.microsoft.com/office/powerpoint/2010/main" val="2768464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11</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07/04/2022</a:t>
            </a:fld>
            <a:endParaRPr lang="fr-FR" cap="all" dirty="0"/>
          </a:p>
        </p:txBody>
      </p:sp>
      <p:sp>
        <p:nvSpPr>
          <p:cNvPr id="8" name="Espace réservé du pied de page 6"/>
          <p:cNvSpPr txBox="1">
            <a:spLocks/>
          </p:cNvSpPr>
          <p:nvPr/>
        </p:nvSpPr>
        <p:spPr bwMode="gray">
          <a:xfrm>
            <a:off x="7020271" y="195486"/>
            <a:ext cx="1728441" cy="360000"/>
          </a:xfrm>
          <a:prstGeom prst="rect">
            <a:avLst/>
          </a:prstGeom>
        </p:spPr>
        <p:txBody>
          <a:bodyPr vert="horz" lIns="0" tIns="0" rIns="0" bIns="0" rtlCol="0" anchor="ctr" anchorCtr="0">
            <a:noAutofit/>
          </a:bodyPr>
          <a:lstStyle>
            <a:defPPr>
              <a:defRPr lang="fr-FR"/>
            </a:defPPr>
            <a:lvl1pPr marL="0" algn="r" defTabSz="914400" rtl="0" eaLnBrk="1" latinLnBrk="0" hangingPunct="1">
              <a:defRPr sz="75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latin typeface="Marianne" panose="02000000000000000000" pitchFamily="2" charset="0"/>
              </a:rPr>
              <a:t>Direction des ressources humaines</a:t>
            </a:r>
            <a:endParaRPr lang="fr-FR" dirty="0">
              <a:latin typeface="Marianne" panose="02000000000000000000" pitchFamily="2" charset="0"/>
            </a:endParaRPr>
          </a:p>
        </p:txBody>
      </p:sp>
      <p:sp>
        <p:nvSpPr>
          <p:cNvPr id="10" name="Titre 9"/>
          <p:cNvSpPr>
            <a:spLocks noGrp="1"/>
          </p:cNvSpPr>
          <p:nvPr>
            <p:ph type="title"/>
          </p:nvPr>
        </p:nvSpPr>
        <p:spPr>
          <a:xfrm>
            <a:off x="323850" y="555487"/>
            <a:ext cx="8424863" cy="667306"/>
          </a:xfrm>
        </p:spPr>
        <p:txBody>
          <a:bodyPr>
            <a:normAutofit/>
          </a:bodyPr>
          <a:lstStyle/>
          <a:p>
            <a:r>
              <a:rPr lang="fr-FR" dirty="0" smtClean="0">
                <a:solidFill>
                  <a:schemeClr val="tx2">
                    <a:lumMod val="50000"/>
                  </a:schemeClr>
                </a:solidFill>
                <a:latin typeface="Marianne" panose="02000000000000000000" pitchFamily="2" charset="0"/>
              </a:rPr>
              <a:t>Cas de saisine du conseil médical</a:t>
            </a:r>
            <a:endParaRPr lang="fr-FR" dirty="0">
              <a:solidFill>
                <a:schemeClr val="tx2">
                  <a:lumMod val="50000"/>
                </a:schemeClr>
              </a:solidFill>
              <a:latin typeface="Marianne" panose="02000000000000000000" pitchFamily="2" charset="0"/>
            </a:endParaRPr>
          </a:p>
        </p:txBody>
      </p:sp>
      <p:sp>
        <p:nvSpPr>
          <p:cNvPr id="39" name="Titre 9"/>
          <p:cNvSpPr txBox="1">
            <a:spLocks/>
          </p:cNvSpPr>
          <p:nvPr/>
        </p:nvSpPr>
        <p:spPr>
          <a:xfrm>
            <a:off x="323850" y="1151501"/>
            <a:ext cx="8438555" cy="3292457"/>
          </a:xfrm>
          <a:prstGeom prst="rect">
            <a:avLst/>
          </a:prstGeom>
        </p:spPr>
        <p:txBody>
          <a:bodyPr vert="horz" lIns="91440" tIns="45720" rIns="91440" bIns="45720" rtlCol="0" anchor="ctr">
            <a:normAutofit fontScale="92500" lnSpcReduction="10000"/>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pPr algn="just"/>
            <a:endParaRPr lang="fr-FR" sz="1600" b="0" dirty="0">
              <a:solidFill>
                <a:schemeClr val="tx2">
                  <a:lumMod val="50000"/>
                </a:schemeClr>
              </a:solidFill>
            </a:endParaRPr>
          </a:p>
          <a:p>
            <a:pPr algn="just"/>
            <a:endParaRPr lang="fr-FR" sz="1600" b="0" dirty="0">
              <a:solidFill>
                <a:schemeClr val="tx2">
                  <a:lumMod val="50000"/>
                </a:schemeClr>
              </a:solidFill>
            </a:endParaRPr>
          </a:p>
          <a:p>
            <a:pPr algn="just"/>
            <a:endParaRPr lang="fr-FR" sz="1600" b="0" dirty="0">
              <a:solidFill>
                <a:schemeClr val="tx2">
                  <a:lumMod val="50000"/>
                </a:schemeClr>
              </a:solidFill>
              <a:latin typeface="Marianne" panose="02000000000000000000" pitchFamily="2" charset="0"/>
            </a:endParaRPr>
          </a:p>
          <a:p>
            <a:pPr algn="just"/>
            <a:r>
              <a:rPr lang="fr-FR" sz="1400" b="0" dirty="0">
                <a:solidFill>
                  <a:schemeClr val="tx2">
                    <a:lumMod val="50000"/>
                  </a:schemeClr>
                </a:solidFill>
                <a:latin typeface="Marianne" panose="02000000000000000000" pitchFamily="2" charset="0"/>
              </a:rPr>
              <a:t>Les évolutions apportées aux motifs de saisine portent essentiellement sur </a:t>
            </a:r>
            <a:r>
              <a:rPr lang="fr-FR" sz="1400" b="0" dirty="0" smtClean="0">
                <a:solidFill>
                  <a:schemeClr val="tx2">
                    <a:lumMod val="50000"/>
                  </a:schemeClr>
                </a:solidFill>
                <a:latin typeface="Marianne" panose="02000000000000000000" pitchFamily="2" charset="0"/>
              </a:rPr>
              <a:t>:</a:t>
            </a:r>
          </a:p>
          <a:p>
            <a:pPr algn="just"/>
            <a:endParaRPr lang="fr-FR" sz="1400" b="0" dirty="0">
              <a:solidFill>
                <a:schemeClr val="tx2">
                  <a:lumMod val="50000"/>
                </a:schemeClr>
              </a:solidFill>
              <a:latin typeface="Marianne" panose="02000000000000000000" pitchFamily="2" charset="0"/>
            </a:endParaRPr>
          </a:p>
          <a:p>
            <a:pPr marL="742950" lvl="1" indent="-285750" algn="just">
              <a:buFontTx/>
              <a:buChar char="-"/>
            </a:pPr>
            <a:r>
              <a:rPr lang="fr-FR" sz="1400" b="1" dirty="0" smtClean="0">
                <a:solidFill>
                  <a:schemeClr val="tx2">
                    <a:lumMod val="50000"/>
                  </a:schemeClr>
                </a:solidFill>
                <a:latin typeface="Marianne" panose="02000000000000000000" pitchFamily="2" charset="0"/>
              </a:rPr>
              <a:t>un </a:t>
            </a:r>
            <a:r>
              <a:rPr lang="fr-FR" sz="1400" b="1" dirty="0">
                <a:solidFill>
                  <a:schemeClr val="tx2">
                    <a:lumMod val="50000"/>
                  </a:schemeClr>
                </a:solidFill>
                <a:latin typeface="Marianne" panose="02000000000000000000" pitchFamily="2" charset="0"/>
              </a:rPr>
              <a:t>allègement des procédures de renouvellement de congé </a:t>
            </a:r>
            <a:r>
              <a:rPr lang="fr-FR" sz="1400" b="0" dirty="0">
                <a:solidFill>
                  <a:schemeClr val="tx2">
                    <a:lumMod val="50000"/>
                  </a:schemeClr>
                </a:solidFill>
                <a:latin typeface="Marianne" panose="02000000000000000000" pitchFamily="2" charset="0"/>
              </a:rPr>
              <a:t>(suppression de la saisine obligatoire de l’instance au-delà de six mois de congé maladie par exemple) en veillant toutefois à garantir la protection des agents dans des situations où ils sont plus fragiles (saisine maintenue en cas de passage à demi traitement en CLM ou CLD ou en fin de droits et en cas de reprise lorsque le CLM ou CLD a été demandé d’office par l’employeur) </a:t>
            </a:r>
            <a:r>
              <a:rPr lang="fr-FR" sz="1400" b="0" dirty="0" smtClean="0">
                <a:solidFill>
                  <a:schemeClr val="tx2">
                    <a:lumMod val="50000"/>
                  </a:schemeClr>
                </a:solidFill>
                <a:latin typeface="Marianne" panose="02000000000000000000" pitchFamily="2" charset="0"/>
              </a:rPr>
              <a:t>;</a:t>
            </a:r>
          </a:p>
          <a:p>
            <a:pPr algn="just"/>
            <a:endParaRPr lang="fr-FR" sz="1400" b="0" dirty="0">
              <a:solidFill>
                <a:schemeClr val="tx2">
                  <a:lumMod val="50000"/>
                </a:schemeClr>
              </a:solidFill>
              <a:latin typeface="Marianne" panose="02000000000000000000" pitchFamily="2" charset="0"/>
            </a:endParaRPr>
          </a:p>
          <a:p>
            <a:pPr marL="742950" lvl="1" indent="-285750" algn="just">
              <a:buFontTx/>
              <a:buChar char="-"/>
            </a:pPr>
            <a:r>
              <a:rPr lang="fr-FR" sz="1400" b="1" dirty="0" smtClean="0">
                <a:solidFill>
                  <a:schemeClr val="tx2">
                    <a:lumMod val="50000"/>
                  </a:schemeClr>
                </a:solidFill>
                <a:latin typeface="Marianne" panose="02000000000000000000" pitchFamily="2" charset="0"/>
              </a:rPr>
              <a:t>l’évolution </a:t>
            </a:r>
            <a:r>
              <a:rPr lang="fr-FR" sz="1400" b="1" dirty="0">
                <a:solidFill>
                  <a:schemeClr val="tx2">
                    <a:lumMod val="50000"/>
                  </a:schemeClr>
                </a:solidFill>
                <a:latin typeface="Marianne" panose="02000000000000000000" pitchFamily="2" charset="0"/>
              </a:rPr>
              <a:t>du principe du contrôle  </a:t>
            </a:r>
            <a:r>
              <a:rPr lang="fr-FR" sz="1400" b="1" dirty="0" smtClean="0">
                <a:solidFill>
                  <a:schemeClr val="tx2">
                    <a:lumMod val="50000"/>
                  </a:schemeClr>
                </a:solidFill>
                <a:latin typeface="Marianne" panose="02000000000000000000" pitchFamily="2" charset="0"/>
              </a:rPr>
              <a:t>systématique </a:t>
            </a:r>
            <a:r>
              <a:rPr lang="fr-FR" sz="1400" b="1" dirty="0">
                <a:solidFill>
                  <a:schemeClr val="tx2">
                    <a:lumMod val="50000"/>
                  </a:schemeClr>
                </a:solidFill>
                <a:latin typeface="Marianne" panose="02000000000000000000" pitchFamily="2" charset="0"/>
              </a:rPr>
              <a:t>a priori dans certaines situations vers un contrôle a posteriori </a:t>
            </a:r>
            <a:r>
              <a:rPr lang="fr-FR" sz="1400" b="0" dirty="0">
                <a:solidFill>
                  <a:schemeClr val="tx2">
                    <a:lumMod val="50000"/>
                  </a:schemeClr>
                </a:solidFill>
                <a:latin typeface="Marianne" panose="02000000000000000000" pitchFamily="2" charset="0"/>
              </a:rPr>
              <a:t>(temps partiel thérapeutique ou prolongation de CLM, par exemple</a:t>
            </a:r>
            <a:r>
              <a:rPr lang="fr-FR" sz="1400" b="0" dirty="0" smtClean="0">
                <a:solidFill>
                  <a:schemeClr val="tx2">
                    <a:lumMod val="50000"/>
                  </a:schemeClr>
                </a:solidFill>
                <a:latin typeface="Marianne" panose="02000000000000000000" pitchFamily="2" charset="0"/>
              </a:rPr>
              <a:t>).</a:t>
            </a:r>
          </a:p>
          <a:p>
            <a:pPr lvl="1" algn="just"/>
            <a:endParaRPr lang="fr-FR" sz="1400" dirty="0" smtClean="0">
              <a:solidFill>
                <a:schemeClr val="tx2">
                  <a:lumMod val="50000"/>
                </a:schemeClr>
              </a:solidFill>
              <a:latin typeface="Marianne" panose="02000000000000000000" pitchFamily="2" charset="0"/>
            </a:endParaRPr>
          </a:p>
          <a:p>
            <a:pPr algn="just"/>
            <a:endParaRPr lang="fr-FR" sz="1600" b="0" dirty="0">
              <a:solidFill>
                <a:schemeClr val="tx2">
                  <a:lumMod val="50000"/>
                </a:schemeClr>
              </a:solidFill>
              <a:latin typeface="Marianne" panose="02000000000000000000" pitchFamily="2" charset="0"/>
            </a:endParaRPr>
          </a:p>
          <a:p>
            <a:pPr algn="just"/>
            <a:endParaRPr lang="fr-FR" sz="1300" b="0" i="1" dirty="0" smtClean="0">
              <a:solidFill>
                <a:schemeClr val="tx2">
                  <a:lumMod val="50000"/>
                </a:schemeClr>
              </a:solidFill>
              <a:latin typeface="Marianne" panose="02000000000000000000" pitchFamily="2" charset="0"/>
            </a:endParaRPr>
          </a:p>
          <a:p>
            <a:pPr algn="just"/>
            <a:r>
              <a:rPr lang="fr-FR" sz="1300" b="0" i="1" dirty="0" smtClean="0">
                <a:solidFill>
                  <a:schemeClr val="tx2">
                    <a:lumMod val="50000"/>
                  </a:schemeClr>
                </a:solidFill>
                <a:latin typeface="Marianne" panose="02000000000000000000" pitchFamily="2" charset="0"/>
              </a:rPr>
              <a:t>Un comparatif des cas de </a:t>
            </a:r>
            <a:r>
              <a:rPr lang="fr-FR" sz="1300" b="0" i="1" dirty="0">
                <a:solidFill>
                  <a:schemeClr val="tx2">
                    <a:lumMod val="50000"/>
                  </a:schemeClr>
                </a:solidFill>
                <a:latin typeface="Marianne" panose="02000000000000000000" pitchFamily="2" charset="0"/>
              </a:rPr>
              <a:t>saisine </a:t>
            </a:r>
            <a:r>
              <a:rPr lang="fr-FR" sz="1300" b="0" i="1" dirty="0" smtClean="0">
                <a:solidFill>
                  <a:schemeClr val="tx2">
                    <a:lumMod val="50000"/>
                  </a:schemeClr>
                </a:solidFill>
                <a:latin typeface="Marianne" panose="02000000000000000000" pitchFamily="2" charset="0"/>
              </a:rPr>
              <a:t>(décret </a:t>
            </a:r>
            <a:r>
              <a:rPr lang="fr-FR" sz="1300" b="0" i="1" dirty="0">
                <a:solidFill>
                  <a:schemeClr val="tx2">
                    <a:lumMod val="50000"/>
                  </a:schemeClr>
                </a:solidFill>
                <a:latin typeface="Marianne" panose="02000000000000000000" pitchFamily="2" charset="0"/>
              </a:rPr>
              <a:t>n° 86-442 du 14 mars </a:t>
            </a:r>
            <a:r>
              <a:rPr lang="fr-FR" sz="1300" b="0" i="1" dirty="0" smtClean="0">
                <a:solidFill>
                  <a:schemeClr val="tx2">
                    <a:lumMod val="50000"/>
                  </a:schemeClr>
                </a:solidFill>
                <a:latin typeface="Marianne" panose="02000000000000000000" pitchFamily="2" charset="0"/>
              </a:rPr>
              <a:t>1986 dans </a:t>
            </a:r>
            <a:r>
              <a:rPr lang="fr-FR" sz="1300" b="0" i="1" dirty="0">
                <a:solidFill>
                  <a:schemeClr val="tx2">
                    <a:lumMod val="50000"/>
                  </a:schemeClr>
                </a:solidFill>
                <a:latin typeface="Marianne" panose="02000000000000000000" pitchFamily="2" charset="0"/>
              </a:rPr>
              <a:t>sa version antérieure au 14 mars 2022 et dans sa version issue du décret n° 2022-353 du 11 mars </a:t>
            </a:r>
            <a:r>
              <a:rPr lang="fr-FR" sz="1300" b="0" i="1" dirty="0" smtClean="0">
                <a:solidFill>
                  <a:schemeClr val="tx2">
                    <a:lumMod val="50000"/>
                  </a:schemeClr>
                </a:solidFill>
                <a:latin typeface="Marianne" panose="02000000000000000000" pitchFamily="2" charset="0"/>
              </a:rPr>
              <a:t>2022) figure en annexe de ce document.</a:t>
            </a:r>
          </a:p>
          <a:p>
            <a:pPr algn="just"/>
            <a:endParaRPr lang="fr-FR" sz="1600" b="0" dirty="0">
              <a:solidFill>
                <a:schemeClr val="tx2">
                  <a:lumMod val="50000"/>
                </a:schemeClr>
              </a:solidFill>
            </a:endParaRPr>
          </a:p>
          <a:p>
            <a:pPr algn="just"/>
            <a:endParaRPr lang="fr-FR" sz="1600" b="0" dirty="0">
              <a:solidFill>
                <a:schemeClr val="tx2">
                  <a:lumMod val="50000"/>
                </a:schemeClr>
              </a:solidFill>
            </a:endParaRPr>
          </a:p>
        </p:txBody>
      </p:sp>
    </p:spTree>
    <p:extLst>
      <p:ext uri="{BB962C8B-B14F-4D97-AF65-F5344CB8AC3E}">
        <p14:creationId xmlns:p14="http://schemas.microsoft.com/office/powerpoint/2010/main" val="20795743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12</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07/04/2022</a:t>
            </a:fld>
            <a:endParaRPr lang="fr-FR" cap="all" dirty="0"/>
          </a:p>
        </p:txBody>
      </p:sp>
      <p:sp>
        <p:nvSpPr>
          <p:cNvPr id="8" name="Espace réservé du pied de page 6"/>
          <p:cNvSpPr txBox="1">
            <a:spLocks/>
          </p:cNvSpPr>
          <p:nvPr/>
        </p:nvSpPr>
        <p:spPr bwMode="gray">
          <a:xfrm>
            <a:off x="7020271" y="195486"/>
            <a:ext cx="1728441" cy="360000"/>
          </a:xfrm>
          <a:prstGeom prst="rect">
            <a:avLst/>
          </a:prstGeom>
        </p:spPr>
        <p:txBody>
          <a:bodyPr vert="horz" lIns="0" tIns="0" rIns="0" bIns="0" rtlCol="0" anchor="ctr" anchorCtr="0">
            <a:noAutofit/>
          </a:bodyPr>
          <a:lstStyle>
            <a:defPPr>
              <a:defRPr lang="fr-FR"/>
            </a:defPPr>
            <a:lvl1pPr marL="0" algn="r" defTabSz="914400" rtl="0" eaLnBrk="1" latinLnBrk="0" hangingPunct="1">
              <a:defRPr sz="75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latin typeface="Marianne" panose="02000000000000000000" pitchFamily="2" charset="0"/>
              </a:rPr>
              <a:t>Direction des ressources humaines</a:t>
            </a:r>
            <a:endParaRPr lang="fr-FR" dirty="0">
              <a:latin typeface="Marianne" panose="02000000000000000000" pitchFamily="2" charset="0"/>
            </a:endParaRPr>
          </a:p>
        </p:txBody>
      </p:sp>
      <p:sp>
        <p:nvSpPr>
          <p:cNvPr id="10" name="Titre 9"/>
          <p:cNvSpPr>
            <a:spLocks noGrp="1"/>
          </p:cNvSpPr>
          <p:nvPr>
            <p:ph type="title"/>
          </p:nvPr>
        </p:nvSpPr>
        <p:spPr>
          <a:xfrm>
            <a:off x="323850" y="555487"/>
            <a:ext cx="8424863" cy="667306"/>
          </a:xfrm>
        </p:spPr>
        <p:txBody>
          <a:bodyPr>
            <a:normAutofit/>
          </a:bodyPr>
          <a:lstStyle/>
          <a:p>
            <a:r>
              <a:rPr lang="fr-FR" dirty="0" smtClean="0">
                <a:solidFill>
                  <a:schemeClr val="tx2">
                    <a:lumMod val="50000"/>
                  </a:schemeClr>
                </a:solidFill>
                <a:latin typeface="Marianne" panose="02000000000000000000" pitchFamily="2" charset="0"/>
              </a:rPr>
              <a:t>Droits des agents vis-à-vis du conseil médical</a:t>
            </a:r>
            <a:endParaRPr lang="fr-FR" dirty="0">
              <a:solidFill>
                <a:schemeClr val="tx2">
                  <a:lumMod val="50000"/>
                </a:schemeClr>
              </a:solidFill>
              <a:latin typeface="Marianne" panose="02000000000000000000" pitchFamily="2" charset="0"/>
            </a:endParaRPr>
          </a:p>
        </p:txBody>
      </p:sp>
      <p:sp>
        <p:nvSpPr>
          <p:cNvPr id="39" name="Titre 9"/>
          <p:cNvSpPr txBox="1">
            <a:spLocks/>
          </p:cNvSpPr>
          <p:nvPr/>
        </p:nvSpPr>
        <p:spPr>
          <a:xfrm>
            <a:off x="323850" y="1151501"/>
            <a:ext cx="8438555" cy="3724505"/>
          </a:xfrm>
          <a:prstGeom prst="rect">
            <a:avLst/>
          </a:prstGeom>
        </p:spPr>
        <p:txBody>
          <a:bodyPr vert="horz" lIns="91440" tIns="45720" rIns="91440" bIns="45720" rtlCol="0" anchor="ctr">
            <a:normAutofit fontScale="47500" lnSpcReduction="20000"/>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pPr algn="just">
              <a:lnSpc>
                <a:spcPct val="120000"/>
              </a:lnSpc>
            </a:pPr>
            <a:r>
              <a:rPr lang="fr-FR" sz="2900" b="0" dirty="0" smtClean="0">
                <a:solidFill>
                  <a:schemeClr val="tx2">
                    <a:lumMod val="50000"/>
                  </a:schemeClr>
                </a:solidFill>
                <a:latin typeface="Marianne" panose="02000000000000000000" pitchFamily="2" charset="0"/>
              </a:rPr>
              <a:t>L’agent a </a:t>
            </a:r>
            <a:r>
              <a:rPr lang="fr-FR" sz="2900" b="0" dirty="0">
                <a:solidFill>
                  <a:schemeClr val="tx2">
                    <a:lumMod val="50000"/>
                  </a:schemeClr>
                </a:solidFill>
                <a:latin typeface="Marianne" panose="02000000000000000000" pitchFamily="2" charset="0"/>
              </a:rPr>
              <a:t>le droit </a:t>
            </a:r>
            <a:r>
              <a:rPr lang="fr-FR" sz="2900" b="0" dirty="0" smtClean="0">
                <a:solidFill>
                  <a:schemeClr val="tx2">
                    <a:lumMod val="50000"/>
                  </a:schemeClr>
                </a:solidFill>
                <a:latin typeface="Marianne" panose="02000000000000000000" pitchFamily="2" charset="0"/>
              </a:rPr>
              <a:t>de :</a:t>
            </a:r>
          </a:p>
          <a:p>
            <a:pPr algn="just">
              <a:lnSpc>
                <a:spcPct val="120000"/>
              </a:lnSpc>
            </a:pPr>
            <a:endParaRPr lang="fr-FR" sz="2900" b="0" dirty="0">
              <a:solidFill>
                <a:schemeClr val="tx2">
                  <a:lumMod val="50000"/>
                </a:schemeClr>
              </a:solidFill>
              <a:latin typeface="Marianne" panose="02000000000000000000" pitchFamily="2" charset="0"/>
            </a:endParaRPr>
          </a:p>
          <a:p>
            <a:pPr marL="300038" indent="-285750" algn="just">
              <a:lnSpc>
                <a:spcPct val="120000"/>
              </a:lnSpc>
              <a:buFontTx/>
              <a:buChar char="-"/>
            </a:pPr>
            <a:r>
              <a:rPr lang="fr-FR" sz="2900" b="0" dirty="0" smtClean="0">
                <a:solidFill>
                  <a:schemeClr val="tx2">
                    <a:lumMod val="50000"/>
                  </a:schemeClr>
                </a:solidFill>
                <a:latin typeface="Marianne" panose="02000000000000000000" pitchFamily="2" charset="0"/>
              </a:rPr>
              <a:t>consulter </a:t>
            </a:r>
            <a:r>
              <a:rPr lang="fr-FR" sz="2900" b="0" dirty="0">
                <a:solidFill>
                  <a:schemeClr val="tx2">
                    <a:lumMod val="50000"/>
                  </a:schemeClr>
                </a:solidFill>
                <a:latin typeface="Marianne" panose="02000000000000000000" pitchFamily="2" charset="0"/>
              </a:rPr>
              <a:t>son </a:t>
            </a:r>
            <a:r>
              <a:rPr lang="fr-FR" sz="2900" b="0" dirty="0" smtClean="0">
                <a:solidFill>
                  <a:schemeClr val="tx2">
                    <a:lumMod val="50000"/>
                  </a:schemeClr>
                </a:solidFill>
                <a:latin typeface="Marianne" panose="02000000000000000000" pitchFamily="2" charset="0"/>
              </a:rPr>
              <a:t>dossier ;</a:t>
            </a:r>
            <a:endParaRPr lang="fr-FR" sz="2900" b="0" dirty="0">
              <a:solidFill>
                <a:schemeClr val="tx2">
                  <a:lumMod val="50000"/>
                </a:schemeClr>
              </a:solidFill>
              <a:latin typeface="Marianne" panose="02000000000000000000" pitchFamily="2" charset="0"/>
            </a:endParaRPr>
          </a:p>
          <a:p>
            <a:pPr marL="300038" indent="-285750" algn="just">
              <a:lnSpc>
                <a:spcPct val="120000"/>
              </a:lnSpc>
              <a:buFontTx/>
              <a:buChar char="-"/>
            </a:pPr>
            <a:r>
              <a:rPr lang="fr-FR" sz="2900" b="0" dirty="0" smtClean="0">
                <a:solidFill>
                  <a:schemeClr val="tx2">
                    <a:lumMod val="50000"/>
                  </a:schemeClr>
                </a:solidFill>
                <a:latin typeface="Marianne" panose="02000000000000000000" pitchFamily="2" charset="0"/>
              </a:rPr>
              <a:t>présenter </a:t>
            </a:r>
            <a:r>
              <a:rPr lang="fr-FR" sz="2900" b="0" dirty="0">
                <a:solidFill>
                  <a:schemeClr val="tx2">
                    <a:lumMod val="50000"/>
                  </a:schemeClr>
                </a:solidFill>
                <a:latin typeface="Marianne" panose="02000000000000000000" pitchFamily="2" charset="0"/>
              </a:rPr>
              <a:t>des observations écrites et fournir des certificats </a:t>
            </a:r>
            <a:r>
              <a:rPr lang="fr-FR" sz="2900" b="0" dirty="0" smtClean="0">
                <a:solidFill>
                  <a:schemeClr val="tx2">
                    <a:lumMod val="50000"/>
                  </a:schemeClr>
                </a:solidFill>
                <a:latin typeface="Marianne" panose="02000000000000000000" pitchFamily="2" charset="0"/>
              </a:rPr>
              <a:t>médicaux ;</a:t>
            </a:r>
            <a:endParaRPr lang="fr-FR" sz="2900" b="0" dirty="0">
              <a:solidFill>
                <a:schemeClr val="tx2">
                  <a:lumMod val="50000"/>
                </a:schemeClr>
              </a:solidFill>
              <a:latin typeface="Marianne" panose="02000000000000000000" pitchFamily="2" charset="0"/>
            </a:endParaRPr>
          </a:p>
          <a:p>
            <a:pPr marL="300038" indent="-285750" algn="just">
              <a:lnSpc>
                <a:spcPct val="120000"/>
              </a:lnSpc>
              <a:buFontTx/>
              <a:buChar char="-"/>
            </a:pPr>
            <a:r>
              <a:rPr lang="fr-FR" sz="2900" b="0" dirty="0" smtClean="0">
                <a:solidFill>
                  <a:schemeClr val="tx2">
                    <a:lumMod val="50000"/>
                  </a:schemeClr>
                </a:solidFill>
                <a:latin typeface="Marianne" panose="02000000000000000000" pitchFamily="2" charset="0"/>
              </a:rPr>
              <a:t>faire </a:t>
            </a:r>
            <a:r>
              <a:rPr lang="fr-FR" sz="2900" b="0" dirty="0">
                <a:solidFill>
                  <a:schemeClr val="tx2">
                    <a:lumMod val="50000"/>
                  </a:schemeClr>
                </a:solidFill>
                <a:latin typeface="Marianne" panose="02000000000000000000" pitchFamily="2" charset="0"/>
              </a:rPr>
              <a:t>entendre par le conseil médical le médecin de son </a:t>
            </a:r>
            <a:r>
              <a:rPr lang="fr-FR" sz="2900" b="0" dirty="0" smtClean="0">
                <a:solidFill>
                  <a:schemeClr val="tx2">
                    <a:lumMod val="50000"/>
                  </a:schemeClr>
                </a:solidFill>
                <a:latin typeface="Marianne" panose="02000000000000000000" pitchFamily="2" charset="0"/>
              </a:rPr>
              <a:t>choix ;</a:t>
            </a:r>
          </a:p>
          <a:p>
            <a:pPr marL="300038" indent="-285750" algn="just">
              <a:lnSpc>
                <a:spcPct val="120000"/>
              </a:lnSpc>
              <a:buFontTx/>
              <a:buChar char="-"/>
            </a:pPr>
            <a:r>
              <a:rPr lang="fr-FR" sz="2900" dirty="0" smtClean="0">
                <a:solidFill>
                  <a:schemeClr val="tx2">
                    <a:lumMod val="50000"/>
                  </a:schemeClr>
                </a:solidFill>
                <a:latin typeface="Marianne" panose="02000000000000000000" pitchFamily="2" charset="0"/>
              </a:rPr>
              <a:t>en </a:t>
            </a:r>
            <a:r>
              <a:rPr lang="fr-FR" sz="2900" dirty="0">
                <a:solidFill>
                  <a:schemeClr val="tx2">
                    <a:lumMod val="50000"/>
                  </a:schemeClr>
                </a:solidFill>
                <a:latin typeface="Marianne" panose="02000000000000000000" pitchFamily="2" charset="0"/>
              </a:rPr>
              <a:t>formation plénière</a:t>
            </a:r>
            <a:r>
              <a:rPr lang="fr-FR" sz="2900" b="0" dirty="0">
                <a:solidFill>
                  <a:schemeClr val="tx2">
                    <a:lumMod val="50000"/>
                  </a:schemeClr>
                </a:solidFill>
                <a:latin typeface="Marianne" panose="02000000000000000000" pitchFamily="2" charset="0"/>
              </a:rPr>
              <a:t>, il peut demander à être entendu par le conseil </a:t>
            </a:r>
            <a:r>
              <a:rPr lang="fr-FR" sz="2900" b="0" dirty="0" smtClean="0">
                <a:solidFill>
                  <a:schemeClr val="tx2">
                    <a:lumMod val="50000"/>
                  </a:schemeClr>
                </a:solidFill>
                <a:latin typeface="Marianne" panose="02000000000000000000" pitchFamily="2" charset="0"/>
              </a:rPr>
              <a:t>médical.</a:t>
            </a:r>
          </a:p>
          <a:p>
            <a:pPr algn="just">
              <a:lnSpc>
                <a:spcPct val="120000"/>
              </a:lnSpc>
            </a:pPr>
            <a:endParaRPr lang="fr-FR" sz="2900" b="0" dirty="0">
              <a:solidFill>
                <a:schemeClr val="tx2">
                  <a:lumMod val="50000"/>
                </a:schemeClr>
              </a:solidFill>
              <a:latin typeface="Marianne" panose="02000000000000000000" pitchFamily="2" charset="0"/>
            </a:endParaRPr>
          </a:p>
          <a:p>
            <a:pPr algn="just">
              <a:lnSpc>
                <a:spcPct val="120000"/>
              </a:lnSpc>
            </a:pPr>
            <a:r>
              <a:rPr lang="fr-FR" sz="2900" b="0" dirty="0">
                <a:solidFill>
                  <a:schemeClr val="tx2">
                    <a:lumMod val="50000"/>
                  </a:schemeClr>
                </a:solidFill>
                <a:latin typeface="Marianne" panose="02000000000000000000" pitchFamily="2" charset="0"/>
              </a:rPr>
              <a:t>Dans tous les cas, le conseil médical peut demander à </a:t>
            </a:r>
            <a:r>
              <a:rPr lang="fr-FR" sz="2900" b="0" dirty="0" smtClean="0">
                <a:solidFill>
                  <a:schemeClr val="tx2">
                    <a:lumMod val="50000"/>
                  </a:schemeClr>
                </a:solidFill>
                <a:latin typeface="Marianne" panose="02000000000000000000" pitchFamily="2" charset="0"/>
              </a:rPr>
              <a:t>l’entendre.</a:t>
            </a:r>
            <a:r>
              <a:rPr lang="fr-FR" sz="2900" b="0" dirty="0">
                <a:solidFill>
                  <a:schemeClr val="tx2">
                    <a:lumMod val="50000"/>
                  </a:schemeClr>
                </a:solidFill>
                <a:latin typeface="Marianne" panose="02000000000000000000" pitchFamily="2" charset="0"/>
              </a:rPr>
              <a:t> </a:t>
            </a:r>
            <a:r>
              <a:rPr lang="fr-FR" sz="2900" b="0" dirty="0" smtClean="0">
                <a:solidFill>
                  <a:schemeClr val="tx2">
                    <a:lumMod val="50000"/>
                  </a:schemeClr>
                </a:solidFill>
                <a:latin typeface="Marianne" panose="02000000000000000000" pitchFamily="2" charset="0"/>
              </a:rPr>
              <a:t>Il </a:t>
            </a:r>
            <a:r>
              <a:rPr lang="fr-FR" sz="2900" b="0" dirty="0">
                <a:solidFill>
                  <a:schemeClr val="tx2">
                    <a:lumMod val="50000"/>
                  </a:schemeClr>
                </a:solidFill>
                <a:latin typeface="Marianne" panose="02000000000000000000" pitchFamily="2" charset="0"/>
              </a:rPr>
              <a:t>peut alors être accompagné ou représenté par une personne de son </a:t>
            </a:r>
            <a:r>
              <a:rPr lang="fr-FR" sz="2900" b="0" dirty="0" smtClean="0">
                <a:solidFill>
                  <a:schemeClr val="tx2">
                    <a:lumMod val="50000"/>
                  </a:schemeClr>
                </a:solidFill>
                <a:latin typeface="Marianne" panose="02000000000000000000" pitchFamily="2" charset="0"/>
              </a:rPr>
              <a:t>choix.</a:t>
            </a:r>
          </a:p>
          <a:p>
            <a:pPr algn="just">
              <a:lnSpc>
                <a:spcPct val="120000"/>
              </a:lnSpc>
            </a:pPr>
            <a:endParaRPr lang="fr-FR" sz="2900" b="0" dirty="0">
              <a:solidFill>
                <a:schemeClr val="tx2">
                  <a:lumMod val="50000"/>
                </a:schemeClr>
              </a:solidFill>
              <a:latin typeface="Marianne" panose="02000000000000000000" pitchFamily="2" charset="0"/>
            </a:endParaRPr>
          </a:p>
          <a:p>
            <a:pPr algn="just">
              <a:lnSpc>
                <a:spcPct val="120000"/>
              </a:lnSpc>
            </a:pPr>
            <a:r>
              <a:rPr lang="fr-FR" sz="2900" b="0" dirty="0" smtClean="0">
                <a:solidFill>
                  <a:schemeClr val="tx2">
                    <a:lumMod val="50000"/>
                  </a:schemeClr>
                </a:solidFill>
                <a:latin typeface="Marianne" panose="02000000000000000000" pitchFamily="2" charset="0"/>
              </a:rPr>
              <a:t>Le </a:t>
            </a:r>
            <a:r>
              <a:rPr lang="fr-FR" sz="2900" b="0" dirty="0">
                <a:solidFill>
                  <a:schemeClr val="tx2">
                    <a:lumMod val="50000"/>
                  </a:schemeClr>
                </a:solidFill>
                <a:latin typeface="Marianne" panose="02000000000000000000" pitchFamily="2" charset="0"/>
              </a:rPr>
              <a:t>secrétariat du conseil </a:t>
            </a:r>
            <a:r>
              <a:rPr lang="fr-FR" sz="2900" b="0" dirty="0" smtClean="0">
                <a:solidFill>
                  <a:schemeClr val="tx2">
                    <a:lumMod val="50000"/>
                  </a:schemeClr>
                </a:solidFill>
                <a:latin typeface="Marianne" panose="02000000000000000000" pitchFamily="2" charset="0"/>
              </a:rPr>
              <a:t>médical informe l’agent de </a:t>
            </a:r>
            <a:r>
              <a:rPr lang="fr-FR" sz="2900" b="0" dirty="0">
                <a:solidFill>
                  <a:schemeClr val="tx2">
                    <a:lumMod val="50000"/>
                  </a:schemeClr>
                </a:solidFill>
                <a:latin typeface="Marianne" panose="02000000000000000000" pitchFamily="2" charset="0"/>
              </a:rPr>
              <a:t>la date à laquelle son dossier sera examiné et </a:t>
            </a:r>
            <a:r>
              <a:rPr lang="fr-FR" sz="2900" b="0" dirty="0" smtClean="0">
                <a:solidFill>
                  <a:schemeClr val="tx2">
                    <a:lumMod val="50000"/>
                  </a:schemeClr>
                </a:solidFill>
                <a:latin typeface="Marianne" panose="02000000000000000000" pitchFamily="2" charset="0"/>
              </a:rPr>
              <a:t>de ses </a:t>
            </a:r>
            <a:r>
              <a:rPr lang="fr-FR" sz="2900" b="0" dirty="0">
                <a:solidFill>
                  <a:schemeClr val="tx2">
                    <a:lumMod val="50000"/>
                  </a:schemeClr>
                </a:solidFill>
                <a:latin typeface="Marianne" panose="02000000000000000000" pitchFamily="2" charset="0"/>
              </a:rPr>
              <a:t>droits </a:t>
            </a:r>
            <a:r>
              <a:rPr lang="fr-FR" sz="2900" b="0" u="sng" dirty="0">
                <a:solidFill>
                  <a:schemeClr val="tx2">
                    <a:lumMod val="50000"/>
                  </a:schemeClr>
                </a:solidFill>
                <a:latin typeface="Marianne" panose="02000000000000000000" pitchFamily="2" charset="0"/>
              </a:rPr>
              <a:t>au moins 10 jours ouvrés </a:t>
            </a:r>
            <a:r>
              <a:rPr lang="fr-FR" sz="2900" b="0" dirty="0">
                <a:solidFill>
                  <a:schemeClr val="tx2">
                    <a:lumMod val="50000"/>
                  </a:schemeClr>
                </a:solidFill>
                <a:latin typeface="Marianne" panose="02000000000000000000" pitchFamily="2" charset="0"/>
              </a:rPr>
              <a:t>avant l’examen du </a:t>
            </a:r>
            <a:r>
              <a:rPr lang="fr-FR" sz="2900" b="0" dirty="0" smtClean="0">
                <a:solidFill>
                  <a:schemeClr val="tx2">
                    <a:lumMod val="50000"/>
                  </a:schemeClr>
                </a:solidFill>
                <a:latin typeface="Marianne" panose="02000000000000000000" pitchFamily="2" charset="0"/>
              </a:rPr>
              <a:t>dossier.</a:t>
            </a:r>
          </a:p>
          <a:p>
            <a:pPr algn="just">
              <a:lnSpc>
                <a:spcPct val="120000"/>
              </a:lnSpc>
            </a:pPr>
            <a:endParaRPr lang="fr-FR" sz="2900" b="0" dirty="0">
              <a:solidFill>
                <a:schemeClr val="tx2">
                  <a:lumMod val="50000"/>
                </a:schemeClr>
              </a:solidFill>
              <a:latin typeface="Marianne" panose="02000000000000000000" pitchFamily="2" charset="0"/>
            </a:endParaRPr>
          </a:p>
          <a:p>
            <a:pPr algn="just">
              <a:lnSpc>
                <a:spcPct val="120000"/>
              </a:lnSpc>
            </a:pPr>
            <a:r>
              <a:rPr lang="fr-FR" sz="2900" b="0" dirty="0">
                <a:solidFill>
                  <a:schemeClr val="tx2">
                    <a:lumMod val="50000"/>
                  </a:schemeClr>
                </a:solidFill>
                <a:latin typeface="Marianne" panose="02000000000000000000" pitchFamily="2" charset="0"/>
              </a:rPr>
              <a:t>Le médecin du travail compétent est informé de la </a:t>
            </a:r>
            <a:r>
              <a:rPr lang="fr-FR" sz="2900" b="0" dirty="0" smtClean="0">
                <a:solidFill>
                  <a:schemeClr val="tx2">
                    <a:lumMod val="50000"/>
                  </a:schemeClr>
                </a:solidFill>
                <a:latin typeface="Marianne" panose="02000000000000000000" pitchFamily="2" charset="0"/>
              </a:rPr>
              <a:t>réunion. Il </a:t>
            </a:r>
            <a:r>
              <a:rPr lang="fr-FR" sz="2900" b="0" dirty="0">
                <a:solidFill>
                  <a:schemeClr val="tx2">
                    <a:lumMod val="50000"/>
                  </a:schemeClr>
                </a:solidFill>
                <a:latin typeface="Marianne" panose="02000000000000000000" pitchFamily="2" charset="0"/>
              </a:rPr>
              <a:t>peut assister à la réunion </a:t>
            </a:r>
            <a:r>
              <a:rPr lang="fr-FR" sz="2900" b="0" u="sng" dirty="0">
                <a:solidFill>
                  <a:schemeClr val="tx2">
                    <a:lumMod val="50000"/>
                  </a:schemeClr>
                </a:solidFill>
                <a:latin typeface="Marianne" panose="02000000000000000000" pitchFamily="2" charset="0"/>
              </a:rPr>
              <a:t>à titre </a:t>
            </a:r>
            <a:r>
              <a:rPr lang="fr-FR" sz="2900" b="0" u="sng" dirty="0" smtClean="0">
                <a:solidFill>
                  <a:schemeClr val="tx2">
                    <a:lumMod val="50000"/>
                  </a:schemeClr>
                </a:solidFill>
                <a:latin typeface="Marianne" panose="02000000000000000000" pitchFamily="2" charset="0"/>
              </a:rPr>
              <a:t>consultatif</a:t>
            </a:r>
            <a:r>
              <a:rPr lang="fr-FR" sz="2900" b="0" dirty="0" smtClean="0">
                <a:solidFill>
                  <a:schemeClr val="tx2">
                    <a:lumMod val="50000"/>
                  </a:schemeClr>
                </a:solidFill>
                <a:latin typeface="Marianne" panose="02000000000000000000" pitchFamily="2" charset="0"/>
              </a:rPr>
              <a:t>.</a:t>
            </a:r>
            <a:endParaRPr lang="fr-FR" sz="2900" b="0" dirty="0">
              <a:solidFill>
                <a:schemeClr val="tx2">
                  <a:lumMod val="50000"/>
                </a:schemeClr>
              </a:solidFill>
              <a:latin typeface="Marianne" panose="02000000000000000000" pitchFamily="2" charset="0"/>
            </a:endParaRPr>
          </a:p>
          <a:p>
            <a:pPr algn="just"/>
            <a:endParaRPr lang="fr-FR" sz="1600" b="0" dirty="0">
              <a:solidFill>
                <a:schemeClr val="tx2">
                  <a:lumMod val="50000"/>
                </a:schemeClr>
              </a:solidFill>
            </a:endParaRPr>
          </a:p>
          <a:p>
            <a:pPr algn="just"/>
            <a:endParaRPr lang="fr-FR" sz="1600" b="0" dirty="0">
              <a:solidFill>
                <a:schemeClr val="tx2">
                  <a:lumMod val="50000"/>
                </a:schemeClr>
              </a:solidFill>
            </a:endParaRPr>
          </a:p>
        </p:txBody>
      </p:sp>
    </p:spTree>
    <p:extLst>
      <p:ext uri="{BB962C8B-B14F-4D97-AF65-F5344CB8AC3E}">
        <p14:creationId xmlns:p14="http://schemas.microsoft.com/office/powerpoint/2010/main" val="17602761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13</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07/04/2022</a:t>
            </a:fld>
            <a:endParaRPr lang="fr-FR" cap="all" dirty="0"/>
          </a:p>
        </p:txBody>
      </p:sp>
      <p:sp>
        <p:nvSpPr>
          <p:cNvPr id="8" name="Espace réservé du pied de page 6"/>
          <p:cNvSpPr txBox="1">
            <a:spLocks/>
          </p:cNvSpPr>
          <p:nvPr/>
        </p:nvSpPr>
        <p:spPr bwMode="gray">
          <a:xfrm>
            <a:off x="7020271" y="195486"/>
            <a:ext cx="1728441" cy="360000"/>
          </a:xfrm>
          <a:prstGeom prst="rect">
            <a:avLst/>
          </a:prstGeom>
        </p:spPr>
        <p:txBody>
          <a:bodyPr vert="horz" lIns="0" tIns="0" rIns="0" bIns="0" rtlCol="0" anchor="ctr" anchorCtr="0">
            <a:noAutofit/>
          </a:bodyPr>
          <a:lstStyle>
            <a:defPPr>
              <a:defRPr lang="fr-FR"/>
            </a:defPPr>
            <a:lvl1pPr marL="0" algn="r" defTabSz="914400" rtl="0" eaLnBrk="1" latinLnBrk="0" hangingPunct="1">
              <a:defRPr sz="75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latin typeface="Marianne" panose="02000000000000000000" pitchFamily="2" charset="0"/>
              </a:rPr>
              <a:t>Direction des ressources humaines</a:t>
            </a:r>
            <a:endParaRPr lang="fr-FR" dirty="0">
              <a:latin typeface="Marianne" panose="02000000000000000000" pitchFamily="2" charset="0"/>
            </a:endParaRPr>
          </a:p>
        </p:txBody>
      </p:sp>
      <p:sp>
        <p:nvSpPr>
          <p:cNvPr id="10" name="Titre 9"/>
          <p:cNvSpPr>
            <a:spLocks noGrp="1"/>
          </p:cNvSpPr>
          <p:nvPr>
            <p:ph type="title"/>
          </p:nvPr>
        </p:nvSpPr>
        <p:spPr>
          <a:xfrm>
            <a:off x="323850" y="555487"/>
            <a:ext cx="8424863" cy="667306"/>
          </a:xfrm>
        </p:spPr>
        <p:txBody>
          <a:bodyPr>
            <a:normAutofit/>
          </a:bodyPr>
          <a:lstStyle/>
          <a:p>
            <a:r>
              <a:rPr lang="fr-FR" dirty="0" smtClean="0">
                <a:solidFill>
                  <a:schemeClr val="tx2">
                    <a:lumMod val="50000"/>
                  </a:schemeClr>
                </a:solidFill>
                <a:latin typeface="Marianne" panose="02000000000000000000" pitchFamily="2" charset="0"/>
              </a:rPr>
              <a:t>Avis du conseil médical</a:t>
            </a:r>
            <a:endParaRPr lang="fr-FR" dirty="0">
              <a:solidFill>
                <a:schemeClr val="tx2">
                  <a:lumMod val="50000"/>
                </a:schemeClr>
              </a:solidFill>
              <a:latin typeface="Marianne" panose="02000000000000000000" pitchFamily="2" charset="0"/>
            </a:endParaRPr>
          </a:p>
        </p:txBody>
      </p:sp>
      <p:sp>
        <p:nvSpPr>
          <p:cNvPr id="7" name="Titre 9"/>
          <p:cNvSpPr txBox="1">
            <a:spLocks/>
          </p:cNvSpPr>
          <p:nvPr/>
        </p:nvSpPr>
        <p:spPr>
          <a:xfrm>
            <a:off x="323850" y="987575"/>
            <a:ext cx="8411169" cy="3795926"/>
          </a:xfrm>
          <a:prstGeom prst="rect">
            <a:avLst/>
          </a:prstGeom>
        </p:spPr>
        <p:txBody>
          <a:bodyPr vert="horz" lIns="91440" tIns="45720" rIns="91440" bIns="45720" rtlCol="0" anchor="ctr">
            <a:no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pPr algn="just"/>
            <a:r>
              <a:rPr lang="fr-FR" sz="1300" b="0" dirty="0">
                <a:solidFill>
                  <a:schemeClr val="tx2">
                    <a:lumMod val="50000"/>
                  </a:schemeClr>
                </a:solidFill>
                <a:latin typeface="Marianne" panose="02000000000000000000" pitchFamily="2" charset="0"/>
              </a:rPr>
              <a:t> </a:t>
            </a:r>
          </a:p>
          <a:p>
            <a:pPr algn="just"/>
            <a:r>
              <a:rPr lang="fr-FR" sz="1300" b="0" dirty="0">
                <a:solidFill>
                  <a:schemeClr val="tx2">
                    <a:lumMod val="50000"/>
                  </a:schemeClr>
                </a:solidFill>
                <a:latin typeface="Marianne" panose="02000000000000000000" pitchFamily="2" charset="0"/>
              </a:rPr>
              <a:t> </a:t>
            </a:r>
          </a:p>
          <a:p>
            <a:pPr lvl="0" algn="just"/>
            <a:endParaRPr lang="fr-FR" sz="1300" dirty="0" smtClean="0">
              <a:solidFill>
                <a:schemeClr val="accent1">
                  <a:lumMod val="75000"/>
                  <a:lumOff val="25000"/>
                </a:schemeClr>
              </a:solidFill>
              <a:latin typeface="Marianne" panose="02000000000000000000" pitchFamily="2" charset="0"/>
            </a:endParaRPr>
          </a:p>
          <a:p>
            <a:pPr lvl="0"/>
            <a:r>
              <a:rPr lang="fr-FR" sz="1300" b="0" dirty="0">
                <a:solidFill>
                  <a:schemeClr val="tx2">
                    <a:lumMod val="50000"/>
                  </a:schemeClr>
                </a:solidFill>
                <a:latin typeface="Marianne" panose="02000000000000000000" pitchFamily="2" charset="0"/>
                <a:ea typeface="+mn-ea"/>
                <a:cs typeface="+mn-cs"/>
              </a:rPr>
              <a:t>Les avis sont émis à la </a:t>
            </a:r>
            <a:r>
              <a:rPr lang="fr-FR" sz="1300" dirty="0">
                <a:solidFill>
                  <a:schemeClr val="tx2">
                    <a:lumMod val="50000"/>
                  </a:schemeClr>
                </a:solidFill>
                <a:latin typeface="Marianne" panose="02000000000000000000" pitchFamily="2" charset="0"/>
                <a:ea typeface="+mn-ea"/>
                <a:cs typeface="+mn-cs"/>
              </a:rPr>
              <a:t>majorité</a:t>
            </a:r>
            <a:r>
              <a:rPr lang="fr-FR" sz="1300" b="0" dirty="0">
                <a:solidFill>
                  <a:schemeClr val="tx2">
                    <a:lumMod val="50000"/>
                  </a:schemeClr>
                </a:solidFill>
                <a:latin typeface="Marianne" panose="02000000000000000000" pitchFamily="2" charset="0"/>
                <a:ea typeface="+mn-ea"/>
                <a:cs typeface="+mn-cs"/>
              </a:rPr>
              <a:t> des membres présents et représentés. </a:t>
            </a:r>
          </a:p>
          <a:p>
            <a:pPr lvl="0" algn="just"/>
            <a:endParaRPr lang="fr-FR" sz="1300" b="0" dirty="0">
              <a:solidFill>
                <a:schemeClr val="tx2">
                  <a:lumMod val="50000"/>
                </a:schemeClr>
              </a:solidFill>
              <a:latin typeface="Marianne" panose="02000000000000000000" pitchFamily="2" charset="0"/>
              <a:ea typeface="+mn-ea"/>
              <a:cs typeface="+mn-cs"/>
            </a:endParaRPr>
          </a:p>
          <a:p>
            <a:pPr algn="just"/>
            <a:r>
              <a:rPr lang="fr-FR" sz="1300" b="0" dirty="0">
                <a:solidFill>
                  <a:schemeClr val="tx2">
                    <a:lumMod val="50000"/>
                  </a:schemeClr>
                </a:solidFill>
                <a:latin typeface="Marianne" panose="02000000000000000000" pitchFamily="2" charset="0"/>
                <a:ea typeface="+mn-ea"/>
                <a:cs typeface="+mn-cs"/>
              </a:rPr>
              <a:t>En cas d’égalité des votes, </a:t>
            </a:r>
            <a:r>
              <a:rPr lang="fr-FR" sz="1300" dirty="0">
                <a:solidFill>
                  <a:schemeClr val="tx2">
                    <a:lumMod val="50000"/>
                  </a:schemeClr>
                </a:solidFill>
                <a:latin typeface="Marianne" panose="02000000000000000000" pitchFamily="2" charset="0"/>
                <a:ea typeface="+mn-ea"/>
                <a:cs typeface="+mn-cs"/>
              </a:rPr>
              <a:t>le médecin président a voix prépondérante</a:t>
            </a:r>
            <a:r>
              <a:rPr lang="fr-FR" sz="1300" b="0" dirty="0" smtClean="0">
                <a:solidFill>
                  <a:schemeClr val="tx2">
                    <a:lumMod val="50000"/>
                  </a:schemeClr>
                </a:solidFill>
                <a:latin typeface="Marianne" panose="02000000000000000000" pitchFamily="2" charset="0"/>
                <a:ea typeface="+mn-ea"/>
                <a:cs typeface="+mn-cs"/>
              </a:rPr>
              <a:t>.</a:t>
            </a:r>
          </a:p>
          <a:p>
            <a:pPr algn="just"/>
            <a:endParaRPr lang="fr-FR" sz="1300" b="0" dirty="0">
              <a:solidFill>
                <a:schemeClr val="tx2">
                  <a:lumMod val="50000"/>
                </a:schemeClr>
              </a:solidFill>
              <a:latin typeface="Marianne" panose="02000000000000000000" pitchFamily="2" charset="0"/>
              <a:ea typeface="+mn-ea"/>
              <a:cs typeface="+mn-cs"/>
            </a:endParaRPr>
          </a:p>
          <a:p>
            <a:pPr algn="just"/>
            <a:r>
              <a:rPr lang="fr-FR" sz="1300" b="0" dirty="0" smtClean="0">
                <a:solidFill>
                  <a:schemeClr val="tx2">
                    <a:lumMod val="50000"/>
                  </a:schemeClr>
                </a:solidFill>
                <a:latin typeface="Marianne" panose="02000000000000000000" pitchFamily="2" charset="0"/>
                <a:ea typeface="+mn-ea"/>
                <a:cs typeface="+mn-cs"/>
              </a:rPr>
              <a:t>Seul l’</a:t>
            </a:r>
            <a:r>
              <a:rPr lang="fr-FR" sz="1300" b="0" dirty="0" smtClean="0">
                <a:solidFill>
                  <a:schemeClr val="tx2">
                    <a:lumMod val="50000"/>
                  </a:schemeClr>
                </a:solidFill>
                <a:latin typeface="Marianne" panose="02000000000000000000" pitchFamily="2" charset="0"/>
                <a:ea typeface="+mn-ea"/>
                <a:cs typeface="+mn-cs"/>
              </a:rPr>
              <a:t>avis </a:t>
            </a:r>
            <a:r>
              <a:rPr lang="fr-FR" sz="1300" b="0" dirty="0">
                <a:solidFill>
                  <a:schemeClr val="tx2">
                    <a:lumMod val="50000"/>
                  </a:schemeClr>
                </a:solidFill>
                <a:latin typeface="Marianne" panose="02000000000000000000" pitchFamily="2" charset="0"/>
                <a:ea typeface="+mn-ea"/>
                <a:cs typeface="+mn-cs"/>
              </a:rPr>
              <a:t>d’un conseil médical </a:t>
            </a:r>
            <a:r>
              <a:rPr lang="fr-FR" sz="1300" b="0" u="sng" dirty="0">
                <a:solidFill>
                  <a:schemeClr val="tx2">
                    <a:lumMod val="50000"/>
                  </a:schemeClr>
                </a:solidFill>
                <a:latin typeface="Marianne" panose="02000000000000000000" pitchFamily="2" charset="0"/>
                <a:ea typeface="+mn-ea"/>
                <a:cs typeface="+mn-cs"/>
              </a:rPr>
              <a:t>rendu en formation restreinte</a:t>
            </a:r>
            <a:r>
              <a:rPr lang="fr-FR" sz="1300" b="0" dirty="0">
                <a:solidFill>
                  <a:schemeClr val="tx2">
                    <a:lumMod val="50000"/>
                  </a:schemeClr>
                </a:solidFill>
                <a:latin typeface="Marianne" panose="02000000000000000000" pitchFamily="2" charset="0"/>
                <a:ea typeface="+mn-ea"/>
                <a:cs typeface="+mn-cs"/>
              </a:rPr>
              <a:t> peut être </a:t>
            </a:r>
            <a:r>
              <a:rPr lang="fr-FR" sz="1300" b="0" dirty="0" smtClean="0">
                <a:solidFill>
                  <a:schemeClr val="tx2">
                    <a:lumMod val="50000"/>
                  </a:schemeClr>
                </a:solidFill>
                <a:latin typeface="Marianne" panose="02000000000000000000" pitchFamily="2" charset="0"/>
                <a:ea typeface="+mn-ea"/>
                <a:cs typeface="+mn-cs"/>
              </a:rPr>
              <a:t>contesté. </a:t>
            </a:r>
            <a:r>
              <a:rPr lang="fr-FR" sz="1300" b="0" dirty="0">
                <a:solidFill>
                  <a:schemeClr val="tx2">
                    <a:lumMod val="50000"/>
                  </a:schemeClr>
                </a:solidFill>
                <a:latin typeface="Marianne" panose="02000000000000000000" pitchFamily="2" charset="0"/>
                <a:ea typeface="+mn-ea"/>
                <a:cs typeface="+mn-cs"/>
              </a:rPr>
              <a:t>L</a:t>
            </a:r>
            <a:r>
              <a:rPr lang="fr-FR" sz="1300" b="0" dirty="0" smtClean="0">
                <a:solidFill>
                  <a:schemeClr val="tx2">
                    <a:lumMod val="50000"/>
                  </a:schemeClr>
                </a:solidFill>
                <a:latin typeface="Marianne" panose="02000000000000000000" pitchFamily="2" charset="0"/>
                <a:ea typeface="+mn-ea"/>
                <a:cs typeface="+mn-cs"/>
              </a:rPr>
              <a:t>’administration </a:t>
            </a:r>
            <a:r>
              <a:rPr lang="fr-FR" sz="1300" b="0" dirty="0">
                <a:solidFill>
                  <a:schemeClr val="tx2">
                    <a:lumMod val="50000"/>
                  </a:schemeClr>
                </a:solidFill>
                <a:latin typeface="Marianne" panose="02000000000000000000" pitchFamily="2" charset="0"/>
                <a:ea typeface="+mn-ea"/>
                <a:cs typeface="+mn-cs"/>
              </a:rPr>
              <a:t>ou le fonctionnaire intéressé </a:t>
            </a:r>
            <a:r>
              <a:rPr lang="fr-FR" sz="1300" b="0" dirty="0" smtClean="0">
                <a:solidFill>
                  <a:schemeClr val="tx2">
                    <a:lumMod val="50000"/>
                  </a:schemeClr>
                </a:solidFill>
                <a:latin typeface="Marianne" panose="02000000000000000000" pitchFamily="2" charset="0"/>
                <a:ea typeface="+mn-ea"/>
                <a:cs typeface="+mn-cs"/>
              </a:rPr>
              <a:t>dispose d’un </a:t>
            </a:r>
            <a:r>
              <a:rPr lang="fr-FR" sz="1300" b="0" u="sng" dirty="0">
                <a:solidFill>
                  <a:schemeClr val="tx2">
                    <a:lumMod val="50000"/>
                  </a:schemeClr>
                </a:solidFill>
                <a:latin typeface="Marianne" panose="02000000000000000000" pitchFamily="2" charset="0"/>
                <a:ea typeface="+mn-ea"/>
                <a:cs typeface="+mn-cs"/>
              </a:rPr>
              <a:t>délai de deux mois</a:t>
            </a:r>
            <a:r>
              <a:rPr lang="fr-FR" sz="1300" b="0" dirty="0">
                <a:solidFill>
                  <a:schemeClr val="tx2">
                    <a:lumMod val="50000"/>
                  </a:schemeClr>
                </a:solidFill>
                <a:latin typeface="Marianne" panose="02000000000000000000" pitchFamily="2" charset="0"/>
                <a:ea typeface="+mn-ea"/>
                <a:cs typeface="+mn-cs"/>
              </a:rPr>
              <a:t> à compter </a:t>
            </a:r>
            <a:r>
              <a:rPr lang="fr-FR" sz="1300" b="0" dirty="0" smtClean="0">
                <a:solidFill>
                  <a:schemeClr val="tx2">
                    <a:lumMod val="50000"/>
                  </a:schemeClr>
                </a:solidFill>
                <a:latin typeface="Marianne" panose="02000000000000000000" pitchFamily="2" charset="0"/>
                <a:ea typeface="+mn-ea"/>
                <a:cs typeface="+mn-cs"/>
              </a:rPr>
              <a:t>de la notification de l’avis</a:t>
            </a:r>
            <a:r>
              <a:rPr lang="fr-FR" sz="1300" b="0" dirty="0" smtClean="0">
                <a:solidFill>
                  <a:schemeClr val="tx2">
                    <a:lumMod val="50000"/>
                  </a:schemeClr>
                </a:solidFill>
                <a:latin typeface="Marianne" panose="02000000000000000000" pitchFamily="2" charset="0"/>
                <a:ea typeface="+mn-ea"/>
                <a:cs typeface="+mn-cs"/>
              </a:rPr>
              <a:t> pour saisir le conseil médical supérieur.</a:t>
            </a:r>
            <a:endParaRPr lang="fr-FR" sz="1300" b="0" dirty="0" smtClean="0">
              <a:solidFill>
                <a:schemeClr val="tx2">
                  <a:lumMod val="50000"/>
                </a:schemeClr>
              </a:solidFill>
              <a:latin typeface="Marianne" panose="02000000000000000000" pitchFamily="2" charset="0"/>
              <a:ea typeface="+mn-ea"/>
              <a:cs typeface="+mn-cs"/>
            </a:endParaRPr>
          </a:p>
          <a:p>
            <a:pPr algn="just"/>
            <a:endParaRPr lang="fr-FR" sz="1300" b="0" dirty="0">
              <a:solidFill>
                <a:schemeClr val="tx2">
                  <a:lumMod val="50000"/>
                </a:schemeClr>
              </a:solidFill>
              <a:latin typeface="Marianne" panose="02000000000000000000" pitchFamily="2" charset="0"/>
              <a:ea typeface="+mn-ea"/>
              <a:cs typeface="+mn-cs"/>
            </a:endParaRPr>
          </a:p>
          <a:p>
            <a:pPr algn="just"/>
            <a:r>
              <a:rPr lang="fr-FR" sz="1300" b="0" dirty="0" smtClean="0">
                <a:solidFill>
                  <a:schemeClr val="tx2">
                    <a:lumMod val="50000"/>
                  </a:schemeClr>
                </a:solidFill>
                <a:latin typeface="Marianne" panose="02000000000000000000" pitchFamily="2" charset="0"/>
              </a:rPr>
              <a:t>L’agent est </a:t>
            </a:r>
            <a:r>
              <a:rPr lang="fr-FR" sz="1300" b="0" dirty="0">
                <a:solidFill>
                  <a:schemeClr val="tx2">
                    <a:lumMod val="50000"/>
                  </a:schemeClr>
                </a:solidFill>
                <a:latin typeface="Marianne" panose="02000000000000000000" pitchFamily="2" charset="0"/>
              </a:rPr>
              <a:t>informé des voies de contestation de l’avis rendu par le conseil médical </a:t>
            </a:r>
            <a:r>
              <a:rPr lang="fr-FR" sz="1300" dirty="0">
                <a:solidFill>
                  <a:schemeClr val="tx2">
                    <a:lumMod val="50000"/>
                  </a:schemeClr>
                </a:solidFill>
                <a:latin typeface="Marianne" panose="02000000000000000000" pitchFamily="2" charset="0"/>
              </a:rPr>
              <a:t>en formation restreinte</a:t>
            </a:r>
            <a:r>
              <a:rPr lang="fr-FR" sz="1300" b="0" dirty="0">
                <a:solidFill>
                  <a:schemeClr val="tx2">
                    <a:lumMod val="50000"/>
                  </a:schemeClr>
                </a:solidFill>
                <a:latin typeface="Marianne" panose="02000000000000000000" pitchFamily="2" charset="0"/>
              </a:rPr>
              <a:t>.</a:t>
            </a:r>
          </a:p>
          <a:p>
            <a:pPr algn="just"/>
            <a:endParaRPr lang="fr-FR" sz="1300" b="0" dirty="0">
              <a:solidFill>
                <a:schemeClr val="tx2">
                  <a:lumMod val="50000"/>
                </a:schemeClr>
              </a:solidFill>
              <a:latin typeface="Marianne" panose="02000000000000000000" pitchFamily="2" charset="0"/>
              <a:ea typeface="+mn-ea"/>
              <a:cs typeface="+mn-cs"/>
            </a:endParaRPr>
          </a:p>
          <a:p>
            <a:pPr algn="just"/>
            <a:r>
              <a:rPr lang="fr-FR" sz="1300" b="0" dirty="0" smtClean="0">
                <a:solidFill>
                  <a:schemeClr val="tx2">
                    <a:lumMod val="50000"/>
                  </a:schemeClr>
                </a:solidFill>
                <a:latin typeface="Marianne" panose="02000000000000000000" pitchFamily="2" charset="0"/>
                <a:ea typeface="+mn-ea"/>
                <a:cs typeface="+mn-cs"/>
              </a:rPr>
              <a:t>Chaque avis est systématiquement motivé (en </a:t>
            </a:r>
            <a:r>
              <a:rPr lang="fr-FR" sz="1300" b="0" dirty="0">
                <a:solidFill>
                  <a:schemeClr val="tx2">
                    <a:lumMod val="50000"/>
                  </a:schemeClr>
                </a:solidFill>
                <a:latin typeface="Marianne" panose="02000000000000000000" pitchFamily="2" charset="0"/>
                <a:ea typeface="+mn-ea"/>
                <a:cs typeface="+mn-cs"/>
              </a:rPr>
              <a:t>conseil médical plénier comme </a:t>
            </a:r>
            <a:r>
              <a:rPr lang="fr-FR" sz="1300" b="0" dirty="0" smtClean="0">
                <a:solidFill>
                  <a:schemeClr val="tx2">
                    <a:lumMod val="50000"/>
                  </a:schemeClr>
                </a:solidFill>
                <a:latin typeface="Marianne" panose="02000000000000000000" pitchFamily="2" charset="0"/>
                <a:ea typeface="+mn-ea"/>
                <a:cs typeface="+mn-cs"/>
              </a:rPr>
              <a:t>restreint). Cette </a:t>
            </a:r>
            <a:r>
              <a:rPr lang="fr-FR" sz="1300" b="0" dirty="0">
                <a:solidFill>
                  <a:schemeClr val="tx2">
                    <a:lumMod val="50000"/>
                  </a:schemeClr>
                </a:solidFill>
                <a:latin typeface="Marianne" panose="02000000000000000000" pitchFamily="2" charset="0"/>
                <a:ea typeface="+mn-ea"/>
                <a:cs typeface="+mn-cs"/>
              </a:rPr>
              <a:t>motivation doit </a:t>
            </a:r>
            <a:r>
              <a:rPr lang="fr-FR" sz="1300" b="0" u="sng" dirty="0">
                <a:solidFill>
                  <a:schemeClr val="tx2">
                    <a:lumMod val="50000"/>
                  </a:schemeClr>
                </a:solidFill>
                <a:latin typeface="Marianne" panose="02000000000000000000" pitchFamily="2" charset="0"/>
                <a:ea typeface="+mn-ea"/>
                <a:cs typeface="+mn-cs"/>
              </a:rPr>
              <a:t>respecter le secret </a:t>
            </a:r>
            <a:r>
              <a:rPr lang="fr-FR" sz="1300" b="0" u="sng" dirty="0" smtClean="0">
                <a:solidFill>
                  <a:schemeClr val="tx2">
                    <a:lumMod val="50000"/>
                  </a:schemeClr>
                </a:solidFill>
                <a:latin typeface="Marianne" panose="02000000000000000000" pitchFamily="2" charset="0"/>
                <a:ea typeface="+mn-ea"/>
                <a:cs typeface="+mn-cs"/>
              </a:rPr>
              <a:t>médical</a:t>
            </a:r>
            <a:r>
              <a:rPr lang="fr-FR" sz="1300" b="0" dirty="0" smtClean="0">
                <a:solidFill>
                  <a:schemeClr val="tx2">
                    <a:lumMod val="50000"/>
                  </a:schemeClr>
                </a:solidFill>
                <a:latin typeface="Marianne" panose="02000000000000000000" pitchFamily="2" charset="0"/>
                <a:ea typeface="+mn-ea"/>
                <a:cs typeface="+mn-cs"/>
              </a:rPr>
              <a:t>.</a:t>
            </a:r>
          </a:p>
          <a:p>
            <a:pPr algn="just"/>
            <a:endParaRPr lang="fr-FR" sz="1300" b="0" dirty="0">
              <a:solidFill>
                <a:schemeClr val="tx2">
                  <a:lumMod val="50000"/>
                </a:schemeClr>
              </a:solidFill>
              <a:latin typeface="Marianne" panose="02000000000000000000" pitchFamily="2" charset="0"/>
              <a:ea typeface="+mn-ea"/>
              <a:cs typeface="+mn-cs"/>
            </a:endParaRPr>
          </a:p>
          <a:p>
            <a:pPr algn="just"/>
            <a:r>
              <a:rPr lang="fr-FR" sz="1300" b="0" dirty="0" smtClean="0">
                <a:solidFill>
                  <a:schemeClr val="tx2">
                    <a:lumMod val="50000"/>
                  </a:schemeClr>
                </a:solidFill>
                <a:latin typeface="Marianne" panose="02000000000000000000" pitchFamily="2" charset="0"/>
                <a:ea typeface="+mn-ea"/>
                <a:cs typeface="+mn-cs"/>
              </a:rPr>
              <a:t>Il est notifié </a:t>
            </a:r>
            <a:r>
              <a:rPr lang="fr-FR" sz="1300" b="0" dirty="0">
                <a:solidFill>
                  <a:schemeClr val="tx2">
                    <a:lumMod val="50000"/>
                  </a:schemeClr>
                </a:solidFill>
                <a:latin typeface="Marianne" panose="02000000000000000000" pitchFamily="2" charset="0"/>
                <a:ea typeface="+mn-ea"/>
                <a:cs typeface="+mn-cs"/>
              </a:rPr>
              <a:t>à l’administration </a:t>
            </a:r>
            <a:r>
              <a:rPr lang="fr-FR" sz="1300" b="0" u="sng" dirty="0">
                <a:solidFill>
                  <a:schemeClr val="tx2">
                    <a:lumMod val="50000"/>
                  </a:schemeClr>
                </a:solidFill>
                <a:latin typeface="Marianne" panose="02000000000000000000" pitchFamily="2" charset="0"/>
                <a:ea typeface="+mn-ea"/>
                <a:cs typeface="+mn-cs"/>
              </a:rPr>
              <a:t>et</a:t>
            </a:r>
            <a:r>
              <a:rPr lang="fr-FR" sz="1300" b="0" dirty="0">
                <a:solidFill>
                  <a:schemeClr val="tx2">
                    <a:lumMod val="50000"/>
                  </a:schemeClr>
                </a:solidFill>
                <a:latin typeface="Marianne" panose="02000000000000000000" pitchFamily="2" charset="0"/>
                <a:ea typeface="+mn-ea"/>
                <a:cs typeface="+mn-cs"/>
              </a:rPr>
              <a:t> à l’agent par le secrétariat du conseil </a:t>
            </a:r>
            <a:r>
              <a:rPr lang="fr-FR" sz="1300" b="0" dirty="0" smtClean="0">
                <a:solidFill>
                  <a:schemeClr val="tx2">
                    <a:lumMod val="50000"/>
                  </a:schemeClr>
                </a:solidFill>
                <a:latin typeface="Marianne" panose="02000000000000000000" pitchFamily="2" charset="0"/>
                <a:ea typeface="+mn-ea"/>
                <a:cs typeface="+mn-cs"/>
              </a:rPr>
              <a:t>médical.</a:t>
            </a:r>
          </a:p>
          <a:p>
            <a:pPr algn="just"/>
            <a:endParaRPr lang="fr-FR" sz="1300" b="0" dirty="0">
              <a:solidFill>
                <a:schemeClr val="tx2">
                  <a:lumMod val="50000"/>
                </a:schemeClr>
              </a:solidFill>
              <a:latin typeface="Marianne" panose="02000000000000000000" pitchFamily="2" charset="0"/>
              <a:ea typeface="+mn-ea"/>
              <a:cs typeface="+mn-cs"/>
            </a:endParaRPr>
          </a:p>
          <a:p>
            <a:pPr algn="just"/>
            <a:r>
              <a:rPr lang="fr-FR" sz="1300" b="0" dirty="0" smtClean="0">
                <a:solidFill>
                  <a:schemeClr val="tx2">
                    <a:lumMod val="50000"/>
                  </a:schemeClr>
                </a:solidFill>
                <a:latin typeface="Marianne" panose="02000000000000000000" pitchFamily="2" charset="0"/>
                <a:ea typeface="+mn-ea"/>
                <a:cs typeface="+mn-cs"/>
              </a:rPr>
              <a:t>L’administration </a:t>
            </a:r>
            <a:r>
              <a:rPr lang="fr-FR" sz="1300" b="0" dirty="0">
                <a:solidFill>
                  <a:schemeClr val="tx2">
                    <a:lumMod val="50000"/>
                  </a:schemeClr>
                </a:solidFill>
                <a:latin typeface="Marianne" panose="02000000000000000000" pitchFamily="2" charset="0"/>
                <a:ea typeface="+mn-ea"/>
                <a:cs typeface="+mn-cs"/>
              </a:rPr>
              <a:t>prend une </a:t>
            </a:r>
            <a:r>
              <a:rPr lang="fr-FR" sz="1300" b="0" dirty="0" smtClean="0">
                <a:solidFill>
                  <a:schemeClr val="tx2">
                    <a:lumMod val="50000"/>
                  </a:schemeClr>
                </a:solidFill>
                <a:latin typeface="Marianne" panose="02000000000000000000" pitchFamily="2" charset="0"/>
                <a:ea typeface="+mn-ea"/>
                <a:cs typeface="+mn-cs"/>
              </a:rPr>
              <a:t>décision et </a:t>
            </a:r>
            <a:r>
              <a:rPr lang="fr-FR" sz="1300" b="0" dirty="0">
                <a:solidFill>
                  <a:schemeClr val="tx2">
                    <a:lumMod val="50000"/>
                  </a:schemeClr>
                </a:solidFill>
                <a:latin typeface="Marianne" panose="02000000000000000000" pitchFamily="2" charset="0"/>
                <a:ea typeface="+mn-ea"/>
                <a:cs typeface="+mn-cs"/>
              </a:rPr>
              <a:t>informe systématiquement le conseil médical de </a:t>
            </a:r>
            <a:r>
              <a:rPr lang="fr-FR" sz="1300" b="0" u="sng" dirty="0">
                <a:solidFill>
                  <a:schemeClr val="tx2">
                    <a:lumMod val="50000"/>
                  </a:schemeClr>
                </a:solidFill>
                <a:latin typeface="Marianne" panose="02000000000000000000" pitchFamily="2" charset="0"/>
                <a:ea typeface="+mn-ea"/>
                <a:cs typeface="+mn-cs"/>
              </a:rPr>
              <a:t>toutes</a:t>
            </a:r>
            <a:r>
              <a:rPr lang="fr-FR" sz="1300" b="0" dirty="0">
                <a:solidFill>
                  <a:schemeClr val="tx2">
                    <a:lumMod val="50000"/>
                  </a:schemeClr>
                </a:solidFill>
                <a:latin typeface="Marianne" panose="02000000000000000000" pitchFamily="2" charset="0"/>
                <a:ea typeface="+mn-ea"/>
                <a:cs typeface="+mn-cs"/>
              </a:rPr>
              <a:t> les décisions prises sur ses </a:t>
            </a:r>
            <a:r>
              <a:rPr lang="fr-FR" sz="1300" b="0" dirty="0" smtClean="0">
                <a:solidFill>
                  <a:schemeClr val="tx2">
                    <a:lumMod val="50000"/>
                  </a:schemeClr>
                </a:solidFill>
                <a:latin typeface="Marianne" panose="02000000000000000000" pitchFamily="2" charset="0"/>
                <a:ea typeface="+mn-ea"/>
                <a:cs typeface="+mn-cs"/>
              </a:rPr>
              <a:t>avis.</a:t>
            </a:r>
            <a:endParaRPr lang="fr-FR" sz="1300" b="0" dirty="0">
              <a:solidFill>
                <a:schemeClr val="tx2">
                  <a:lumMod val="50000"/>
                </a:schemeClr>
              </a:solidFill>
              <a:latin typeface="Marianne" panose="02000000000000000000" pitchFamily="2" charset="0"/>
              <a:ea typeface="+mn-ea"/>
              <a:cs typeface="+mn-cs"/>
            </a:endParaRPr>
          </a:p>
          <a:p>
            <a:pPr lvl="0" algn="just"/>
            <a:endParaRPr lang="fr-FR" sz="1300" b="0" dirty="0" smtClean="0">
              <a:solidFill>
                <a:schemeClr val="tx2">
                  <a:lumMod val="50000"/>
                </a:schemeClr>
              </a:solidFill>
              <a:latin typeface="Marianne" panose="02000000000000000000" pitchFamily="2" charset="0"/>
            </a:endParaRPr>
          </a:p>
          <a:p>
            <a:pPr lvl="0" algn="just"/>
            <a:endParaRPr lang="fr-FR" sz="1300" b="0" dirty="0" smtClean="0">
              <a:solidFill>
                <a:schemeClr val="tx2">
                  <a:lumMod val="50000"/>
                </a:schemeClr>
              </a:solidFill>
              <a:latin typeface="Marianne" panose="02000000000000000000" pitchFamily="2" charset="0"/>
            </a:endParaRPr>
          </a:p>
        </p:txBody>
      </p:sp>
    </p:spTree>
    <p:extLst>
      <p:ext uri="{BB962C8B-B14F-4D97-AF65-F5344CB8AC3E}">
        <p14:creationId xmlns:p14="http://schemas.microsoft.com/office/powerpoint/2010/main" val="11753223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14</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07/04/2022</a:t>
            </a:fld>
            <a:endParaRPr lang="fr-FR" cap="all" dirty="0"/>
          </a:p>
        </p:txBody>
      </p:sp>
      <p:sp>
        <p:nvSpPr>
          <p:cNvPr id="8" name="Espace réservé du pied de page 6"/>
          <p:cNvSpPr txBox="1">
            <a:spLocks/>
          </p:cNvSpPr>
          <p:nvPr/>
        </p:nvSpPr>
        <p:spPr bwMode="gray">
          <a:xfrm>
            <a:off x="7020271" y="195486"/>
            <a:ext cx="1728441" cy="360000"/>
          </a:xfrm>
          <a:prstGeom prst="rect">
            <a:avLst/>
          </a:prstGeom>
        </p:spPr>
        <p:txBody>
          <a:bodyPr vert="horz" lIns="0" tIns="0" rIns="0" bIns="0" rtlCol="0" anchor="ctr" anchorCtr="0">
            <a:noAutofit/>
          </a:bodyPr>
          <a:lstStyle>
            <a:defPPr>
              <a:defRPr lang="fr-FR"/>
            </a:defPPr>
            <a:lvl1pPr marL="0" algn="r" defTabSz="914400" rtl="0" eaLnBrk="1" latinLnBrk="0" hangingPunct="1">
              <a:defRPr sz="75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latin typeface="Marianne" panose="02000000000000000000" pitchFamily="2" charset="0"/>
              </a:rPr>
              <a:t>Direction des ressources humaines</a:t>
            </a:r>
            <a:endParaRPr lang="fr-FR" dirty="0">
              <a:latin typeface="Marianne" panose="02000000000000000000" pitchFamily="2" charset="0"/>
            </a:endParaRPr>
          </a:p>
        </p:txBody>
      </p:sp>
      <p:sp>
        <p:nvSpPr>
          <p:cNvPr id="10" name="Titre 9"/>
          <p:cNvSpPr>
            <a:spLocks noGrp="1"/>
          </p:cNvSpPr>
          <p:nvPr>
            <p:ph type="title"/>
          </p:nvPr>
        </p:nvSpPr>
        <p:spPr>
          <a:xfrm>
            <a:off x="323850" y="555487"/>
            <a:ext cx="8424863" cy="667306"/>
          </a:xfrm>
        </p:spPr>
        <p:txBody>
          <a:bodyPr>
            <a:normAutofit/>
          </a:bodyPr>
          <a:lstStyle/>
          <a:p>
            <a:r>
              <a:rPr lang="fr-FR" dirty="0" smtClean="0">
                <a:solidFill>
                  <a:schemeClr val="tx2">
                    <a:lumMod val="50000"/>
                  </a:schemeClr>
                </a:solidFill>
                <a:latin typeface="Marianne" panose="02000000000000000000" pitchFamily="2" charset="0"/>
              </a:rPr>
              <a:t>Le conseil médical supérieur</a:t>
            </a:r>
            <a:endParaRPr lang="fr-FR" dirty="0">
              <a:solidFill>
                <a:schemeClr val="tx2">
                  <a:lumMod val="50000"/>
                </a:schemeClr>
              </a:solidFill>
              <a:latin typeface="Marianne" panose="02000000000000000000" pitchFamily="2" charset="0"/>
            </a:endParaRPr>
          </a:p>
        </p:txBody>
      </p:sp>
      <p:sp>
        <p:nvSpPr>
          <p:cNvPr id="39" name="Titre 9"/>
          <p:cNvSpPr txBox="1">
            <a:spLocks/>
          </p:cNvSpPr>
          <p:nvPr/>
        </p:nvSpPr>
        <p:spPr>
          <a:xfrm>
            <a:off x="323850" y="1195379"/>
            <a:ext cx="4536182" cy="3464603"/>
          </a:xfrm>
          <a:prstGeom prst="rect">
            <a:avLst/>
          </a:prstGeom>
        </p:spPr>
        <p:txBody>
          <a:bodyPr vert="horz" lIns="91440" tIns="45720" rIns="91440" bIns="45720" rtlCol="0" anchor="ctr">
            <a:no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pPr algn="just"/>
            <a:r>
              <a:rPr lang="fr-FR" sz="1000" b="0" u="sng" dirty="0">
                <a:solidFill>
                  <a:schemeClr val="tx2">
                    <a:lumMod val="50000"/>
                  </a:schemeClr>
                </a:solidFill>
                <a:latin typeface="Marianne" panose="02000000000000000000" pitchFamily="2" charset="0"/>
              </a:rPr>
              <a:t>Deux sections</a:t>
            </a:r>
            <a:r>
              <a:rPr lang="fr-FR" sz="1000" b="0" dirty="0">
                <a:solidFill>
                  <a:schemeClr val="tx2">
                    <a:lumMod val="50000"/>
                  </a:schemeClr>
                </a:solidFill>
                <a:latin typeface="Marianne" panose="02000000000000000000" pitchFamily="2" charset="0"/>
              </a:rPr>
              <a:t>, dont une compétente en matière de maladies </a:t>
            </a:r>
            <a:r>
              <a:rPr lang="fr-FR" sz="1000" b="0" dirty="0" smtClean="0">
                <a:solidFill>
                  <a:schemeClr val="tx2">
                    <a:lumMod val="50000"/>
                  </a:schemeClr>
                </a:solidFill>
                <a:latin typeface="Marianne" panose="02000000000000000000" pitchFamily="2" charset="0"/>
              </a:rPr>
              <a:t>mentales composées de médecins (titulaires et suppléants) nommés par le ministre chargé de la santé.</a:t>
            </a:r>
          </a:p>
          <a:p>
            <a:pPr algn="just"/>
            <a:endParaRPr lang="fr-FR" sz="1000" b="0" dirty="0">
              <a:solidFill>
                <a:schemeClr val="tx2">
                  <a:lumMod val="50000"/>
                </a:schemeClr>
              </a:solidFill>
              <a:latin typeface="Marianne" panose="02000000000000000000" pitchFamily="2" charset="0"/>
            </a:endParaRPr>
          </a:p>
          <a:p>
            <a:pPr algn="just"/>
            <a:r>
              <a:rPr lang="fr-FR" sz="1000" b="0" dirty="0">
                <a:solidFill>
                  <a:schemeClr val="tx2">
                    <a:lumMod val="50000"/>
                  </a:schemeClr>
                </a:solidFill>
                <a:latin typeface="Marianne" panose="02000000000000000000" pitchFamily="2" charset="0"/>
              </a:rPr>
              <a:t>Chaque section du conseil médical supérieur élit son président. Le secrétariat du conseil et les secrétariats des sections sont assurés par un médecin </a:t>
            </a:r>
            <a:r>
              <a:rPr lang="fr-FR" sz="1000" b="0" u="sng" dirty="0">
                <a:solidFill>
                  <a:schemeClr val="tx2">
                    <a:lumMod val="50000"/>
                  </a:schemeClr>
                </a:solidFill>
                <a:latin typeface="Marianne" panose="02000000000000000000" pitchFamily="2" charset="0"/>
              </a:rPr>
              <a:t>placé sous l’autorité du directeur général de la santé</a:t>
            </a:r>
            <a:r>
              <a:rPr lang="fr-FR" sz="1000" b="0" dirty="0">
                <a:solidFill>
                  <a:schemeClr val="tx2">
                    <a:lumMod val="50000"/>
                  </a:schemeClr>
                </a:solidFill>
                <a:latin typeface="Marianne" panose="02000000000000000000" pitchFamily="2" charset="0"/>
              </a:rPr>
              <a:t>.</a:t>
            </a:r>
            <a:endParaRPr lang="fr-FR" sz="1000" b="0" dirty="0" smtClean="0">
              <a:solidFill>
                <a:schemeClr val="tx2">
                  <a:lumMod val="50000"/>
                </a:schemeClr>
              </a:solidFill>
              <a:latin typeface="Marianne" panose="02000000000000000000" pitchFamily="2" charset="0"/>
            </a:endParaRPr>
          </a:p>
          <a:p>
            <a:pPr algn="just"/>
            <a:endParaRPr lang="fr-FR" sz="1000" b="0" dirty="0">
              <a:solidFill>
                <a:schemeClr val="tx2">
                  <a:lumMod val="50000"/>
                </a:schemeClr>
              </a:solidFill>
              <a:latin typeface="Marianne" panose="02000000000000000000" pitchFamily="2" charset="0"/>
            </a:endParaRPr>
          </a:p>
          <a:p>
            <a:pPr algn="just"/>
            <a:r>
              <a:rPr lang="fr-FR" sz="1000" dirty="0">
                <a:solidFill>
                  <a:schemeClr val="tx2">
                    <a:lumMod val="50000"/>
                  </a:schemeClr>
                </a:solidFill>
                <a:latin typeface="Marianne" panose="02000000000000000000" pitchFamily="2" charset="0"/>
              </a:rPr>
              <a:t>Contestation des avis rendus par les conseils médicaux en formation restreinte </a:t>
            </a:r>
            <a:r>
              <a:rPr lang="fr-FR" sz="1000" dirty="0" smtClean="0">
                <a:solidFill>
                  <a:schemeClr val="tx2">
                    <a:lumMod val="50000"/>
                  </a:schemeClr>
                </a:solidFill>
                <a:latin typeface="Marianne" panose="02000000000000000000" pitchFamily="2" charset="0"/>
              </a:rPr>
              <a:t>uniquement</a:t>
            </a:r>
          </a:p>
          <a:p>
            <a:pPr algn="just"/>
            <a:r>
              <a:rPr lang="fr-FR" sz="1000" b="0" dirty="0" smtClean="0">
                <a:solidFill>
                  <a:schemeClr val="tx2">
                    <a:lumMod val="50000"/>
                  </a:schemeClr>
                </a:solidFill>
                <a:latin typeface="Marianne" panose="02000000000000000000" pitchFamily="2" charset="0"/>
              </a:rPr>
              <a:t>Le </a:t>
            </a:r>
            <a:r>
              <a:rPr lang="fr-FR" sz="1000" b="0" dirty="0">
                <a:solidFill>
                  <a:schemeClr val="tx2">
                    <a:lumMod val="50000"/>
                  </a:schemeClr>
                </a:solidFill>
                <a:latin typeface="Marianne" panose="02000000000000000000" pitchFamily="2" charset="0"/>
              </a:rPr>
              <a:t>principe de cette compétence est </a:t>
            </a:r>
            <a:r>
              <a:rPr lang="fr-FR" sz="1000" b="0" dirty="0" smtClean="0">
                <a:solidFill>
                  <a:schemeClr val="tx2">
                    <a:lumMod val="50000"/>
                  </a:schemeClr>
                </a:solidFill>
                <a:latin typeface="Marianne" panose="02000000000000000000" pitchFamily="2" charset="0"/>
              </a:rPr>
              <a:t>maintenu. L’instruction des dossiers se fait sur pièces néanmoins le </a:t>
            </a:r>
            <a:r>
              <a:rPr lang="fr-FR" sz="1000" b="0" dirty="0">
                <a:solidFill>
                  <a:schemeClr val="tx2">
                    <a:lumMod val="50000"/>
                  </a:schemeClr>
                </a:solidFill>
                <a:latin typeface="Marianne" panose="02000000000000000000" pitchFamily="2" charset="0"/>
              </a:rPr>
              <a:t>recours à </a:t>
            </a:r>
            <a:r>
              <a:rPr lang="fr-FR" sz="1000" b="0" dirty="0" smtClean="0">
                <a:solidFill>
                  <a:schemeClr val="tx2">
                    <a:lumMod val="50000"/>
                  </a:schemeClr>
                </a:solidFill>
                <a:latin typeface="Marianne" panose="02000000000000000000" pitchFamily="2" charset="0"/>
              </a:rPr>
              <a:t>une expertise </a:t>
            </a:r>
            <a:r>
              <a:rPr lang="fr-FR" sz="1000" b="0" dirty="0">
                <a:solidFill>
                  <a:schemeClr val="tx2">
                    <a:lumMod val="50000"/>
                  </a:schemeClr>
                </a:solidFill>
                <a:latin typeface="Marianne" panose="02000000000000000000" pitchFamily="2" charset="0"/>
              </a:rPr>
              <a:t>médicale </a:t>
            </a:r>
            <a:r>
              <a:rPr lang="fr-FR" sz="1000" b="0" dirty="0" smtClean="0">
                <a:solidFill>
                  <a:schemeClr val="tx2">
                    <a:lumMod val="50000"/>
                  </a:schemeClr>
                </a:solidFill>
                <a:latin typeface="Marianne" panose="02000000000000000000" pitchFamily="2" charset="0"/>
              </a:rPr>
              <a:t>complémentaire est possible.</a:t>
            </a:r>
          </a:p>
          <a:p>
            <a:pPr algn="just"/>
            <a:r>
              <a:rPr lang="fr-FR" sz="1000" b="0" dirty="0" smtClean="0">
                <a:solidFill>
                  <a:schemeClr val="tx2">
                    <a:lumMod val="50000"/>
                  </a:schemeClr>
                </a:solidFill>
                <a:latin typeface="Marianne" panose="02000000000000000000" pitchFamily="2" charset="0"/>
              </a:rPr>
              <a:t>Au </a:t>
            </a:r>
            <a:r>
              <a:rPr lang="fr-FR" sz="1000" b="0" dirty="0">
                <a:solidFill>
                  <a:schemeClr val="tx2">
                    <a:lumMod val="50000"/>
                  </a:schemeClr>
                </a:solidFill>
                <a:latin typeface="Marianne" panose="02000000000000000000" pitchFamily="2" charset="0"/>
              </a:rPr>
              <a:t>vu de l’avis du CMS, l’administration prend une nouvelle </a:t>
            </a:r>
            <a:r>
              <a:rPr lang="fr-FR" sz="1000" b="0" dirty="0" smtClean="0">
                <a:solidFill>
                  <a:schemeClr val="tx2">
                    <a:lumMod val="50000"/>
                  </a:schemeClr>
                </a:solidFill>
                <a:latin typeface="Marianne" panose="02000000000000000000" pitchFamily="2" charset="0"/>
              </a:rPr>
              <a:t>décision.</a:t>
            </a:r>
          </a:p>
          <a:p>
            <a:pPr algn="just"/>
            <a:endParaRPr lang="fr-FR" sz="1000" b="0" dirty="0" smtClean="0">
              <a:solidFill>
                <a:schemeClr val="tx2">
                  <a:lumMod val="50000"/>
                </a:schemeClr>
              </a:solidFill>
              <a:latin typeface="Marianne" panose="02000000000000000000" pitchFamily="2" charset="0"/>
            </a:endParaRPr>
          </a:p>
          <a:p>
            <a:pPr algn="just"/>
            <a:r>
              <a:rPr lang="fr-FR" sz="1000" b="0" dirty="0" smtClean="0">
                <a:solidFill>
                  <a:schemeClr val="tx2">
                    <a:lumMod val="50000"/>
                  </a:schemeClr>
                </a:solidFill>
                <a:latin typeface="Marianne" panose="02000000000000000000" pitchFamily="2" charset="0"/>
              </a:rPr>
              <a:t>En </a:t>
            </a:r>
            <a:r>
              <a:rPr lang="fr-FR" sz="1000" b="0" dirty="0">
                <a:solidFill>
                  <a:schemeClr val="tx2">
                    <a:lumMod val="50000"/>
                  </a:schemeClr>
                </a:solidFill>
                <a:latin typeface="Marianne" panose="02000000000000000000" pitchFamily="2" charset="0"/>
              </a:rPr>
              <a:t>l’absence d’avis du conseil médical supérieur </a:t>
            </a:r>
            <a:r>
              <a:rPr lang="fr-FR" sz="1000" b="0" u="sng" dirty="0">
                <a:solidFill>
                  <a:schemeClr val="tx2">
                    <a:lumMod val="50000"/>
                  </a:schemeClr>
                </a:solidFill>
                <a:latin typeface="Marianne" panose="02000000000000000000" pitchFamily="2" charset="0"/>
              </a:rPr>
              <a:t>4 mois</a:t>
            </a:r>
            <a:r>
              <a:rPr lang="fr-FR" sz="1000" b="0" dirty="0">
                <a:solidFill>
                  <a:schemeClr val="tx2">
                    <a:lumMod val="50000"/>
                  </a:schemeClr>
                </a:solidFill>
                <a:latin typeface="Marianne" panose="02000000000000000000" pitchFamily="2" charset="0"/>
              </a:rPr>
              <a:t> après sa </a:t>
            </a:r>
            <a:r>
              <a:rPr lang="fr-FR" sz="1000" b="0" dirty="0" smtClean="0">
                <a:solidFill>
                  <a:schemeClr val="tx2">
                    <a:lumMod val="50000"/>
                  </a:schemeClr>
                </a:solidFill>
                <a:latin typeface="Marianne" panose="02000000000000000000" pitchFamily="2" charset="0"/>
              </a:rPr>
              <a:t>saisine (réception du dossier complet), </a:t>
            </a:r>
            <a:r>
              <a:rPr lang="fr-FR" sz="1000" b="0" dirty="0">
                <a:solidFill>
                  <a:schemeClr val="tx2">
                    <a:lumMod val="50000"/>
                  </a:schemeClr>
                </a:solidFill>
                <a:latin typeface="Marianne" panose="02000000000000000000" pitchFamily="2" charset="0"/>
              </a:rPr>
              <a:t>l’avis du comité médical ministériel ou départemental est réputé confirmé.  </a:t>
            </a:r>
            <a:r>
              <a:rPr lang="fr-FR" sz="1000" b="0" dirty="0" smtClean="0">
                <a:solidFill>
                  <a:schemeClr val="tx2">
                    <a:lumMod val="50000"/>
                  </a:schemeClr>
                </a:solidFill>
                <a:latin typeface="Marianne" panose="02000000000000000000" pitchFamily="2" charset="0"/>
              </a:rPr>
              <a:t>A noter que le délai est </a:t>
            </a:r>
            <a:r>
              <a:rPr lang="fr-FR" sz="1000" b="0" dirty="0">
                <a:solidFill>
                  <a:schemeClr val="tx2">
                    <a:lumMod val="50000"/>
                  </a:schemeClr>
                </a:solidFill>
                <a:latin typeface="Marianne" panose="02000000000000000000" pitchFamily="2" charset="0"/>
              </a:rPr>
              <a:t>suspendu en cas d’expertise médicale complémentaire</a:t>
            </a:r>
          </a:p>
          <a:p>
            <a:pPr algn="just"/>
            <a:endParaRPr lang="fr-FR" sz="1000" b="0" dirty="0">
              <a:solidFill>
                <a:schemeClr val="tx2">
                  <a:lumMod val="50000"/>
                </a:schemeClr>
              </a:solidFill>
              <a:latin typeface="Marianne" panose="02000000000000000000" pitchFamily="2" charset="0"/>
            </a:endParaRPr>
          </a:p>
          <a:p>
            <a:pPr algn="just"/>
            <a:r>
              <a:rPr lang="fr-FR" sz="1000" dirty="0" smtClean="0">
                <a:solidFill>
                  <a:schemeClr val="tx2">
                    <a:lumMod val="50000"/>
                  </a:schemeClr>
                </a:solidFill>
                <a:latin typeface="Marianne" panose="02000000000000000000" pitchFamily="2" charset="0"/>
              </a:rPr>
              <a:t>Animation et coordination médicale</a:t>
            </a:r>
            <a:endParaRPr lang="fr-FR" sz="1000" dirty="0">
              <a:solidFill>
                <a:schemeClr val="tx2">
                  <a:lumMod val="50000"/>
                </a:schemeClr>
              </a:solidFill>
              <a:latin typeface="Marianne" panose="02000000000000000000" pitchFamily="2" charset="0"/>
            </a:endParaRPr>
          </a:p>
          <a:p>
            <a:pPr algn="just"/>
            <a:r>
              <a:rPr lang="fr-FR" sz="1000" b="0" dirty="0">
                <a:solidFill>
                  <a:schemeClr val="tx2">
                    <a:lumMod val="50000"/>
                  </a:schemeClr>
                </a:solidFill>
                <a:latin typeface="Marianne" panose="02000000000000000000" pitchFamily="2" charset="0"/>
              </a:rPr>
              <a:t>Assure l’animation du réseau des conseils médicaux</a:t>
            </a:r>
          </a:p>
          <a:p>
            <a:pPr algn="just"/>
            <a:r>
              <a:rPr lang="fr-FR" sz="1000" b="0" dirty="0" smtClean="0">
                <a:solidFill>
                  <a:schemeClr val="tx2">
                    <a:lumMod val="50000"/>
                  </a:schemeClr>
                </a:solidFill>
                <a:latin typeface="Marianne" panose="02000000000000000000" pitchFamily="2" charset="0"/>
              </a:rPr>
              <a:t>Veille </a:t>
            </a:r>
            <a:r>
              <a:rPr lang="fr-FR" sz="1000" b="0" dirty="0">
                <a:solidFill>
                  <a:schemeClr val="tx2">
                    <a:lumMod val="50000"/>
                  </a:schemeClr>
                </a:solidFill>
                <a:latin typeface="Marianne" panose="02000000000000000000" pitchFamily="2" charset="0"/>
              </a:rPr>
              <a:t>à la coordination médicale de leurs avis en formation restreinte et en formation plénière</a:t>
            </a:r>
          </a:p>
          <a:p>
            <a:pPr algn="just"/>
            <a:r>
              <a:rPr lang="fr-FR" sz="1000" b="0" dirty="0" smtClean="0">
                <a:solidFill>
                  <a:schemeClr val="tx2">
                    <a:lumMod val="50000"/>
                  </a:schemeClr>
                </a:solidFill>
                <a:latin typeface="Marianne" panose="02000000000000000000" pitchFamily="2" charset="0"/>
              </a:rPr>
              <a:t>Restitue </a:t>
            </a:r>
            <a:r>
              <a:rPr lang="fr-FR" sz="1000" b="0" dirty="0">
                <a:solidFill>
                  <a:schemeClr val="tx2">
                    <a:lumMod val="50000"/>
                  </a:schemeClr>
                </a:solidFill>
                <a:latin typeface="Marianne" panose="02000000000000000000" pitchFamily="2" charset="0"/>
              </a:rPr>
              <a:t>les données relatives à l’activité des conseils médicaux</a:t>
            </a:r>
          </a:p>
        </p:txBody>
      </p:sp>
      <p:graphicFrame>
        <p:nvGraphicFramePr>
          <p:cNvPr id="17" name="Diagramme 16"/>
          <p:cNvGraphicFramePr/>
          <p:nvPr>
            <p:extLst>
              <p:ext uri="{D42A27DB-BD31-4B8C-83A1-F6EECF244321}">
                <p14:modId xmlns:p14="http://schemas.microsoft.com/office/powerpoint/2010/main" val="2232183391"/>
              </p:ext>
            </p:extLst>
          </p:nvPr>
        </p:nvGraphicFramePr>
        <p:xfrm>
          <a:off x="5076056" y="1195379"/>
          <a:ext cx="3548730" cy="32405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318270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15</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07/04/2022</a:t>
            </a:fld>
            <a:endParaRPr lang="fr-FR" cap="all" dirty="0"/>
          </a:p>
        </p:txBody>
      </p:sp>
      <p:sp>
        <p:nvSpPr>
          <p:cNvPr id="8" name="Espace réservé du pied de page 6"/>
          <p:cNvSpPr txBox="1">
            <a:spLocks/>
          </p:cNvSpPr>
          <p:nvPr/>
        </p:nvSpPr>
        <p:spPr bwMode="gray">
          <a:xfrm>
            <a:off x="7020271" y="195486"/>
            <a:ext cx="1728441" cy="360000"/>
          </a:xfrm>
          <a:prstGeom prst="rect">
            <a:avLst/>
          </a:prstGeom>
        </p:spPr>
        <p:txBody>
          <a:bodyPr vert="horz" lIns="0" tIns="0" rIns="0" bIns="0" rtlCol="0" anchor="ctr" anchorCtr="0">
            <a:noAutofit/>
          </a:bodyPr>
          <a:lstStyle>
            <a:defPPr>
              <a:defRPr lang="fr-FR"/>
            </a:defPPr>
            <a:lvl1pPr marL="0" algn="r" defTabSz="914400" rtl="0" eaLnBrk="1" latinLnBrk="0" hangingPunct="1">
              <a:defRPr sz="75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latin typeface="Marianne" panose="02000000000000000000" pitchFamily="2" charset="0"/>
              </a:rPr>
              <a:t>Direction des ressources humaines</a:t>
            </a:r>
            <a:endParaRPr lang="fr-FR" dirty="0">
              <a:latin typeface="Marianne" panose="02000000000000000000" pitchFamily="2" charset="0"/>
            </a:endParaRPr>
          </a:p>
        </p:txBody>
      </p:sp>
      <p:sp>
        <p:nvSpPr>
          <p:cNvPr id="10" name="Titre 9"/>
          <p:cNvSpPr>
            <a:spLocks noGrp="1"/>
          </p:cNvSpPr>
          <p:nvPr>
            <p:ph type="title"/>
          </p:nvPr>
        </p:nvSpPr>
        <p:spPr>
          <a:xfrm>
            <a:off x="323850" y="555487"/>
            <a:ext cx="8424863" cy="667306"/>
          </a:xfrm>
        </p:spPr>
        <p:txBody>
          <a:bodyPr>
            <a:normAutofit/>
          </a:bodyPr>
          <a:lstStyle/>
          <a:p>
            <a:r>
              <a:rPr lang="fr-FR" dirty="0" smtClean="0">
                <a:solidFill>
                  <a:schemeClr val="tx2">
                    <a:lumMod val="50000"/>
                  </a:schemeClr>
                </a:solidFill>
                <a:latin typeface="Marianne" panose="02000000000000000000" pitchFamily="2" charset="0"/>
              </a:rPr>
              <a:t>Les dispositions transitoires 1/4 :</a:t>
            </a:r>
            <a:endParaRPr lang="fr-FR" dirty="0">
              <a:solidFill>
                <a:schemeClr val="tx2">
                  <a:lumMod val="50000"/>
                </a:schemeClr>
              </a:solidFill>
              <a:latin typeface="Marianne" panose="02000000000000000000" pitchFamily="2" charset="0"/>
            </a:endParaRPr>
          </a:p>
        </p:txBody>
      </p:sp>
      <p:sp>
        <p:nvSpPr>
          <p:cNvPr id="5" name="ZoneTexte 4"/>
          <p:cNvSpPr txBox="1"/>
          <p:nvPr/>
        </p:nvSpPr>
        <p:spPr>
          <a:xfrm>
            <a:off x="827584" y="1707654"/>
            <a:ext cx="7543418" cy="2031325"/>
          </a:xfrm>
          <a:prstGeom prst="rect">
            <a:avLst/>
          </a:prstGeom>
          <a:solidFill>
            <a:srgbClr val="66FF33">
              <a:alpha val="54902"/>
            </a:srgbClr>
          </a:solidFill>
        </p:spPr>
        <p:txBody>
          <a:bodyPr wrap="square" rtlCol="0">
            <a:spAutoFit/>
          </a:bodyPr>
          <a:lstStyle/>
          <a:p>
            <a:pPr algn="just"/>
            <a:r>
              <a:rPr lang="fr-FR" sz="1400" b="1" dirty="0" smtClean="0">
                <a:solidFill>
                  <a:schemeClr val="tx2">
                    <a:lumMod val="50000"/>
                  </a:schemeClr>
                </a:solidFill>
                <a:latin typeface="Marianne" panose="02000000000000000000" pitchFamily="2" charset="0"/>
              </a:rPr>
              <a:t>Entrée en vigueur au 14 </a:t>
            </a:r>
            <a:r>
              <a:rPr lang="fr-FR" sz="1400" b="1" dirty="0">
                <a:solidFill>
                  <a:schemeClr val="tx2">
                    <a:lumMod val="50000"/>
                  </a:schemeClr>
                </a:solidFill>
                <a:latin typeface="Marianne" panose="02000000000000000000" pitchFamily="2" charset="0"/>
              </a:rPr>
              <a:t>mars </a:t>
            </a:r>
            <a:r>
              <a:rPr lang="fr-FR" sz="1400" b="1" dirty="0" smtClean="0">
                <a:solidFill>
                  <a:schemeClr val="tx2">
                    <a:lumMod val="50000"/>
                  </a:schemeClr>
                </a:solidFill>
                <a:latin typeface="Marianne" panose="02000000000000000000" pitchFamily="2" charset="0"/>
              </a:rPr>
              <a:t>2022</a:t>
            </a:r>
          </a:p>
          <a:p>
            <a:pPr algn="just"/>
            <a:endParaRPr lang="fr-FR" sz="1400" b="1" dirty="0">
              <a:solidFill>
                <a:schemeClr val="tx2">
                  <a:lumMod val="50000"/>
                </a:schemeClr>
              </a:solidFill>
              <a:latin typeface="Marianne" panose="02000000000000000000" pitchFamily="2" charset="0"/>
            </a:endParaRPr>
          </a:p>
          <a:p>
            <a:pPr algn="just"/>
            <a:r>
              <a:rPr lang="fr-FR" sz="1400" dirty="0">
                <a:solidFill>
                  <a:schemeClr val="tx2">
                    <a:lumMod val="50000"/>
                  </a:schemeClr>
                </a:solidFill>
                <a:latin typeface="Marianne" panose="02000000000000000000" pitchFamily="2" charset="0"/>
              </a:rPr>
              <a:t>En </a:t>
            </a:r>
            <a:r>
              <a:rPr lang="fr-FR" sz="1400" dirty="0" smtClean="0">
                <a:solidFill>
                  <a:schemeClr val="tx2">
                    <a:lumMod val="50000"/>
                  </a:schemeClr>
                </a:solidFill>
                <a:latin typeface="Marianne" panose="02000000000000000000" pitchFamily="2" charset="0"/>
              </a:rPr>
              <a:t>l'absence  </a:t>
            </a:r>
            <a:r>
              <a:rPr lang="fr-FR" sz="1400" dirty="0">
                <a:solidFill>
                  <a:schemeClr val="tx2">
                    <a:lumMod val="50000"/>
                  </a:schemeClr>
                </a:solidFill>
                <a:latin typeface="Marianne" panose="02000000000000000000" pitchFamily="2" charset="0"/>
              </a:rPr>
              <a:t>de  disposition  spécifique,  le  décret </a:t>
            </a:r>
            <a:r>
              <a:rPr lang="fr-FR" sz="1400" dirty="0" smtClean="0">
                <a:solidFill>
                  <a:schemeClr val="tx2">
                    <a:lumMod val="50000"/>
                  </a:schemeClr>
                </a:solidFill>
                <a:latin typeface="Marianne" panose="02000000000000000000" pitchFamily="2" charset="0"/>
              </a:rPr>
              <a:t>n°2022-353 du 11 mars 2022 relatif aux conseils médicaux est entré en vigueur au lendemain de sa </a:t>
            </a:r>
            <a:r>
              <a:rPr lang="fr-FR" sz="1400" dirty="0">
                <a:solidFill>
                  <a:schemeClr val="tx2">
                    <a:lumMod val="50000"/>
                  </a:schemeClr>
                </a:solidFill>
                <a:latin typeface="Marianne" panose="02000000000000000000" pitchFamily="2" charset="0"/>
              </a:rPr>
              <a:t>publication au journal </a:t>
            </a:r>
            <a:r>
              <a:rPr lang="fr-FR" sz="1400" dirty="0" smtClean="0">
                <a:solidFill>
                  <a:schemeClr val="tx2">
                    <a:lumMod val="50000"/>
                  </a:schemeClr>
                </a:solidFill>
                <a:latin typeface="Marianne" panose="02000000000000000000" pitchFamily="2" charset="0"/>
              </a:rPr>
              <a:t>officiel.</a:t>
            </a:r>
            <a:endParaRPr lang="fr-FR" sz="1400" dirty="0">
              <a:solidFill>
                <a:schemeClr val="tx2">
                  <a:lumMod val="50000"/>
                </a:schemeClr>
              </a:solidFill>
              <a:latin typeface="Marianne" panose="02000000000000000000" pitchFamily="2" charset="0"/>
            </a:endParaRPr>
          </a:p>
          <a:p>
            <a:pPr algn="just"/>
            <a:endParaRPr lang="fr-FR" sz="1400" dirty="0">
              <a:solidFill>
                <a:schemeClr val="tx2">
                  <a:lumMod val="50000"/>
                </a:schemeClr>
              </a:solidFill>
              <a:latin typeface="Marianne" panose="02000000000000000000" pitchFamily="2" charset="0"/>
            </a:endParaRPr>
          </a:p>
          <a:p>
            <a:pPr algn="just"/>
            <a:r>
              <a:rPr lang="fr-FR" sz="1400" dirty="0" smtClean="0">
                <a:solidFill>
                  <a:schemeClr val="tx2">
                    <a:lumMod val="50000"/>
                  </a:schemeClr>
                </a:solidFill>
                <a:latin typeface="Marianne" panose="02000000000000000000" pitchFamily="2" charset="0"/>
              </a:rPr>
              <a:t>A compter de cette date</a:t>
            </a:r>
            <a:r>
              <a:rPr lang="fr-FR" sz="1400" dirty="0">
                <a:solidFill>
                  <a:schemeClr val="tx2">
                    <a:lumMod val="50000"/>
                  </a:schemeClr>
                </a:solidFill>
                <a:latin typeface="Marianne" panose="02000000000000000000" pitchFamily="2" charset="0"/>
              </a:rPr>
              <a:t>, </a:t>
            </a:r>
            <a:r>
              <a:rPr lang="fr-FR" sz="1400" u="sng" dirty="0" smtClean="0">
                <a:solidFill>
                  <a:schemeClr val="tx2">
                    <a:lumMod val="50000"/>
                  </a:schemeClr>
                </a:solidFill>
                <a:latin typeface="Marianne" panose="02000000000000000000" pitchFamily="2" charset="0"/>
              </a:rPr>
              <a:t>les instances actuelles siègent en qualité de conseils médicaux</a:t>
            </a:r>
            <a:r>
              <a:rPr lang="fr-FR" sz="1400" u="sng" dirty="0">
                <a:solidFill>
                  <a:schemeClr val="tx2">
                    <a:lumMod val="50000"/>
                  </a:schemeClr>
                </a:solidFill>
                <a:latin typeface="Marianne" panose="02000000000000000000" pitchFamily="2" charset="0"/>
              </a:rPr>
              <a:t>.</a:t>
            </a:r>
          </a:p>
          <a:p>
            <a:pPr algn="just"/>
            <a:endParaRPr lang="fr-FR" sz="1400" dirty="0">
              <a:solidFill>
                <a:schemeClr val="tx2">
                  <a:lumMod val="50000"/>
                </a:schemeClr>
              </a:solidFill>
              <a:latin typeface="Marianne" panose="02000000000000000000" pitchFamily="2" charset="0"/>
            </a:endParaRPr>
          </a:p>
        </p:txBody>
      </p:sp>
    </p:spTree>
    <p:extLst>
      <p:ext uri="{BB962C8B-B14F-4D97-AF65-F5344CB8AC3E}">
        <p14:creationId xmlns:p14="http://schemas.microsoft.com/office/powerpoint/2010/main" val="33733835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16</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07/04/2022</a:t>
            </a:fld>
            <a:endParaRPr lang="fr-FR" cap="all" dirty="0"/>
          </a:p>
        </p:txBody>
      </p:sp>
      <p:sp>
        <p:nvSpPr>
          <p:cNvPr id="8" name="Espace réservé du pied de page 6"/>
          <p:cNvSpPr txBox="1">
            <a:spLocks/>
          </p:cNvSpPr>
          <p:nvPr/>
        </p:nvSpPr>
        <p:spPr bwMode="gray">
          <a:xfrm>
            <a:off x="7020271" y="195486"/>
            <a:ext cx="1728441" cy="360000"/>
          </a:xfrm>
          <a:prstGeom prst="rect">
            <a:avLst/>
          </a:prstGeom>
        </p:spPr>
        <p:txBody>
          <a:bodyPr vert="horz" lIns="0" tIns="0" rIns="0" bIns="0" rtlCol="0" anchor="ctr" anchorCtr="0">
            <a:noAutofit/>
          </a:bodyPr>
          <a:lstStyle>
            <a:defPPr>
              <a:defRPr lang="fr-FR"/>
            </a:defPPr>
            <a:lvl1pPr marL="0" algn="r" defTabSz="914400" rtl="0" eaLnBrk="1" latinLnBrk="0" hangingPunct="1">
              <a:defRPr sz="75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latin typeface="Marianne" panose="02000000000000000000" pitchFamily="2" charset="0"/>
              </a:rPr>
              <a:t>Direction des ressources humaines</a:t>
            </a:r>
            <a:endParaRPr lang="fr-FR" dirty="0">
              <a:latin typeface="Marianne" panose="02000000000000000000" pitchFamily="2" charset="0"/>
            </a:endParaRPr>
          </a:p>
        </p:txBody>
      </p:sp>
      <p:sp>
        <p:nvSpPr>
          <p:cNvPr id="10" name="Titre 9"/>
          <p:cNvSpPr>
            <a:spLocks noGrp="1"/>
          </p:cNvSpPr>
          <p:nvPr>
            <p:ph type="title"/>
          </p:nvPr>
        </p:nvSpPr>
        <p:spPr>
          <a:xfrm>
            <a:off x="323850" y="555487"/>
            <a:ext cx="8424863" cy="667306"/>
          </a:xfrm>
        </p:spPr>
        <p:txBody>
          <a:bodyPr>
            <a:normAutofit/>
          </a:bodyPr>
          <a:lstStyle/>
          <a:p>
            <a:r>
              <a:rPr lang="fr-FR" dirty="0" smtClean="0">
                <a:solidFill>
                  <a:schemeClr val="tx2">
                    <a:lumMod val="50000"/>
                  </a:schemeClr>
                </a:solidFill>
                <a:latin typeface="Marianne" panose="02000000000000000000" pitchFamily="2" charset="0"/>
              </a:rPr>
              <a:t>Les </a:t>
            </a:r>
            <a:r>
              <a:rPr lang="fr-FR" dirty="0">
                <a:solidFill>
                  <a:schemeClr val="tx2">
                    <a:lumMod val="50000"/>
                  </a:schemeClr>
                </a:solidFill>
                <a:latin typeface="Marianne" panose="02000000000000000000" pitchFamily="2" charset="0"/>
              </a:rPr>
              <a:t>dispositions </a:t>
            </a:r>
            <a:r>
              <a:rPr lang="fr-FR" dirty="0" smtClean="0">
                <a:solidFill>
                  <a:schemeClr val="tx2">
                    <a:lumMod val="50000"/>
                  </a:schemeClr>
                </a:solidFill>
                <a:latin typeface="Marianne" panose="02000000000000000000" pitchFamily="2" charset="0"/>
              </a:rPr>
              <a:t>transitoires 2/4 :</a:t>
            </a:r>
            <a:endParaRPr lang="fr-FR" dirty="0">
              <a:solidFill>
                <a:schemeClr val="tx2">
                  <a:lumMod val="50000"/>
                </a:schemeClr>
              </a:solidFill>
              <a:latin typeface="Marianne" panose="02000000000000000000" pitchFamily="2" charset="0"/>
            </a:endParaRPr>
          </a:p>
        </p:txBody>
      </p:sp>
      <p:sp>
        <p:nvSpPr>
          <p:cNvPr id="4" name="Rectangle 3"/>
          <p:cNvSpPr/>
          <p:nvPr/>
        </p:nvSpPr>
        <p:spPr>
          <a:xfrm>
            <a:off x="836258" y="3614250"/>
            <a:ext cx="7543418" cy="738664"/>
          </a:xfrm>
          <a:prstGeom prst="rect">
            <a:avLst/>
          </a:prstGeom>
          <a:solidFill>
            <a:srgbClr val="FFC6CA">
              <a:alpha val="50196"/>
            </a:srgbClr>
          </a:solidFill>
        </p:spPr>
        <p:txBody>
          <a:bodyPr wrap="square">
            <a:spAutoFit/>
          </a:bodyPr>
          <a:lstStyle/>
          <a:p>
            <a:pPr algn="just"/>
            <a:r>
              <a:rPr lang="fr-FR" sz="1400" b="1" dirty="0" smtClean="0">
                <a:solidFill>
                  <a:schemeClr val="tx2">
                    <a:lumMod val="50000"/>
                  </a:schemeClr>
                </a:solidFill>
                <a:latin typeface="Marianne" panose="02000000000000000000" pitchFamily="2" charset="0"/>
              </a:rPr>
              <a:t>Maintien </a:t>
            </a:r>
            <a:r>
              <a:rPr lang="fr-FR" sz="1400" b="1" dirty="0">
                <a:solidFill>
                  <a:schemeClr val="tx2">
                    <a:lumMod val="50000"/>
                  </a:schemeClr>
                </a:solidFill>
                <a:latin typeface="Marianne" panose="02000000000000000000" pitchFamily="2" charset="0"/>
              </a:rPr>
              <a:t>des attributions </a:t>
            </a:r>
            <a:r>
              <a:rPr lang="fr-FR" sz="1400" b="1" dirty="0" smtClean="0">
                <a:solidFill>
                  <a:schemeClr val="tx2">
                    <a:lumMod val="50000"/>
                  </a:schemeClr>
                </a:solidFill>
                <a:latin typeface="Marianne" panose="02000000000000000000" pitchFamily="2" charset="0"/>
              </a:rPr>
              <a:t>des représentants </a:t>
            </a:r>
            <a:r>
              <a:rPr lang="fr-FR" sz="1400" b="1" dirty="0">
                <a:solidFill>
                  <a:schemeClr val="tx2">
                    <a:lumMod val="50000"/>
                  </a:schemeClr>
                </a:solidFill>
                <a:latin typeface="Marianne" panose="02000000000000000000" pitchFamily="2" charset="0"/>
              </a:rPr>
              <a:t>du personnel aux </a:t>
            </a:r>
            <a:r>
              <a:rPr lang="fr-FR" sz="1400" b="1" dirty="0" smtClean="0">
                <a:solidFill>
                  <a:schemeClr val="tx2">
                    <a:lumMod val="50000"/>
                  </a:schemeClr>
                </a:solidFill>
                <a:latin typeface="Marianne" panose="02000000000000000000" pitchFamily="2" charset="0"/>
              </a:rPr>
              <a:t>ex-commissions </a:t>
            </a:r>
            <a:r>
              <a:rPr lang="fr-FR" sz="1400" b="1" dirty="0">
                <a:solidFill>
                  <a:schemeClr val="tx2">
                    <a:lumMod val="50000"/>
                  </a:schemeClr>
                </a:solidFill>
                <a:latin typeface="Marianne" panose="02000000000000000000" pitchFamily="2" charset="0"/>
              </a:rPr>
              <a:t>de réforme (ministérielles et départementales) </a:t>
            </a:r>
            <a:r>
              <a:rPr lang="fr-FR" sz="1400" b="1" dirty="0" smtClean="0">
                <a:solidFill>
                  <a:schemeClr val="tx2">
                    <a:lumMod val="50000"/>
                  </a:schemeClr>
                </a:solidFill>
                <a:latin typeface="Marianne" panose="02000000000000000000" pitchFamily="2" charset="0"/>
              </a:rPr>
              <a:t>jusqu’aux </a:t>
            </a:r>
            <a:r>
              <a:rPr lang="fr-FR" sz="1400" b="1" dirty="0">
                <a:solidFill>
                  <a:schemeClr val="tx2">
                    <a:lumMod val="50000"/>
                  </a:schemeClr>
                </a:solidFill>
                <a:latin typeface="Marianne" panose="02000000000000000000" pitchFamily="2" charset="0"/>
              </a:rPr>
              <a:t>prochaines élections et au plus tard au 1</a:t>
            </a:r>
            <a:r>
              <a:rPr lang="fr-FR" sz="1400" b="1" baseline="30000" dirty="0">
                <a:solidFill>
                  <a:schemeClr val="tx2">
                    <a:lumMod val="50000"/>
                  </a:schemeClr>
                </a:solidFill>
                <a:latin typeface="Marianne" panose="02000000000000000000" pitchFamily="2" charset="0"/>
              </a:rPr>
              <a:t>er</a:t>
            </a:r>
            <a:r>
              <a:rPr lang="fr-FR" sz="1400" b="1" dirty="0">
                <a:solidFill>
                  <a:schemeClr val="tx2">
                    <a:lumMod val="50000"/>
                  </a:schemeClr>
                </a:solidFill>
                <a:latin typeface="Marianne" panose="02000000000000000000" pitchFamily="2" charset="0"/>
              </a:rPr>
              <a:t> juillet 2023</a:t>
            </a:r>
            <a:r>
              <a:rPr lang="fr-FR" sz="1400" b="1" dirty="0" smtClean="0">
                <a:solidFill>
                  <a:schemeClr val="tx2">
                    <a:lumMod val="50000"/>
                  </a:schemeClr>
                </a:solidFill>
                <a:latin typeface="Marianne" panose="02000000000000000000" pitchFamily="2" charset="0"/>
              </a:rPr>
              <a:t>.</a:t>
            </a:r>
          </a:p>
        </p:txBody>
      </p:sp>
      <p:sp>
        <p:nvSpPr>
          <p:cNvPr id="5" name="ZoneTexte 4"/>
          <p:cNvSpPr txBox="1"/>
          <p:nvPr/>
        </p:nvSpPr>
        <p:spPr>
          <a:xfrm>
            <a:off x="836258" y="1402859"/>
            <a:ext cx="7543418" cy="2031325"/>
          </a:xfrm>
          <a:prstGeom prst="rect">
            <a:avLst/>
          </a:prstGeom>
          <a:solidFill>
            <a:srgbClr val="FFC000">
              <a:alpha val="50196"/>
            </a:srgbClr>
          </a:solidFill>
        </p:spPr>
        <p:txBody>
          <a:bodyPr wrap="square" rtlCol="0">
            <a:spAutoFit/>
          </a:bodyPr>
          <a:lstStyle/>
          <a:p>
            <a:pPr algn="just"/>
            <a:r>
              <a:rPr lang="fr-FR" sz="1400" b="1" dirty="0">
                <a:solidFill>
                  <a:schemeClr val="tx2">
                    <a:lumMod val="50000"/>
                  </a:schemeClr>
                </a:solidFill>
                <a:latin typeface="Marianne" panose="02000000000000000000" pitchFamily="2" charset="0"/>
              </a:rPr>
              <a:t>Délai pour la nomination des membres jusqu’au 30 juin 2022 :</a:t>
            </a:r>
          </a:p>
          <a:p>
            <a:pPr algn="just"/>
            <a:endParaRPr lang="fr-FR" sz="1400" dirty="0">
              <a:solidFill>
                <a:schemeClr val="tx2">
                  <a:lumMod val="50000"/>
                </a:schemeClr>
              </a:solidFill>
              <a:latin typeface="Marianne" panose="02000000000000000000" pitchFamily="2" charset="0"/>
            </a:endParaRPr>
          </a:p>
          <a:p>
            <a:pPr algn="just"/>
            <a:r>
              <a:rPr lang="fr-FR" sz="1400" u="sng" dirty="0">
                <a:solidFill>
                  <a:schemeClr val="tx2">
                    <a:lumMod val="50000"/>
                  </a:schemeClr>
                </a:solidFill>
                <a:latin typeface="Marianne" panose="02000000000000000000" pitchFamily="2" charset="0"/>
              </a:rPr>
              <a:t>A</a:t>
            </a:r>
            <a:r>
              <a:rPr lang="fr-FR" sz="1400" u="sng" dirty="0" smtClean="0">
                <a:solidFill>
                  <a:schemeClr val="tx2">
                    <a:lumMod val="50000"/>
                  </a:schemeClr>
                </a:solidFill>
                <a:latin typeface="Marianne" panose="02000000000000000000" pitchFamily="2" charset="0"/>
              </a:rPr>
              <a:t> </a:t>
            </a:r>
            <a:r>
              <a:rPr lang="fr-FR" sz="1400" u="sng" dirty="0">
                <a:solidFill>
                  <a:schemeClr val="tx2">
                    <a:lumMod val="50000"/>
                  </a:schemeClr>
                </a:solidFill>
                <a:latin typeface="Marianne" panose="02000000000000000000" pitchFamily="2" charset="0"/>
              </a:rPr>
              <a:t>l’échelon ministériel :</a:t>
            </a:r>
            <a:r>
              <a:rPr lang="fr-FR" sz="1400" dirty="0">
                <a:solidFill>
                  <a:schemeClr val="tx2">
                    <a:lumMod val="50000"/>
                  </a:schemeClr>
                </a:solidFill>
                <a:latin typeface="Marianne" panose="02000000000000000000" pitchFamily="2" charset="0"/>
              </a:rPr>
              <a:t> l’arrêté de nomination des médecins membres et présidents des conseils médicaux ministériels ;</a:t>
            </a:r>
          </a:p>
          <a:p>
            <a:pPr algn="just"/>
            <a:r>
              <a:rPr lang="fr-FR" sz="1400" u="sng" dirty="0">
                <a:solidFill>
                  <a:schemeClr val="tx2">
                    <a:lumMod val="50000"/>
                  </a:schemeClr>
                </a:solidFill>
                <a:latin typeface="Marianne" panose="02000000000000000000" pitchFamily="2" charset="0"/>
              </a:rPr>
              <a:t>A</a:t>
            </a:r>
            <a:r>
              <a:rPr lang="fr-FR" sz="1400" u="sng" dirty="0" smtClean="0">
                <a:solidFill>
                  <a:schemeClr val="tx2">
                    <a:lumMod val="50000"/>
                  </a:schemeClr>
                </a:solidFill>
                <a:latin typeface="Marianne" panose="02000000000000000000" pitchFamily="2" charset="0"/>
              </a:rPr>
              <a:t> </a:t>
            </a:r>
            <a:r>
              <a:rPr lang="fr-FR" sz="1400" u="sng" dirty="0">
                <a:solidFill>
                  <a:schemeClr val="tx2">
                    <a:lumMod val="50000"/>
                  </a:schemeClr>
                </a:solidFill>
                <a:latin typeface="Marianne" panose="02000000000000000000" pitchFamily="2" charset="0"/>
              </a:rPr>
              <a:t>l’échelon préfectoral :</a:t>
            </a:r>
            <a:r>
              <a:rPr lang="fr-FR" sz="1400" dirty="0">
                <a:solidFill>
                  <a:schemeClr val="tx2">
                    <a:lumMod val="50000"/>
                  </a:schemeClr>
                </a:solidFill>
                <a:latin typeface="Marianne" panose="02000000000000000000" pitchFamily="2" charset="0"/>
              </a:rPr>
              <a:t> les décisions de désignation des médecins membres et présidents des conseils médicaux départementaux.</a:t>
            </a:r>
          </a:p>
          <a:p>
            <a:pPr algn="just"/>
            <a:endParaRPr lang="fr-FR" sz="1400" i="1" dirty="0">
              <a:solidFill>
                <a:schemeClr val="tx2">
                  <a:lumMod val="50000"/>
                </a:schemeClr>
              </a:solidFill>
              <a:latin typeface="Marianne" panose="02000000000000000000" pitchFamily="2" charset="0"/>
            </a:endParaRPr>
          </a:p>
          <a:p>
            <a:pPr algn="just"/>
            <a:r>
              <a:rPr lang="fr-FR" sz="1400" dirty="0">
                <a:solidFill>
                  <a:schemeClr val="tx2">
                    <a:lumMod val="50000"/>
                  </a:schemeClr>
                </a:solidFill>
                <a:latin typeface="Marianne" panose="02000000000000000000" pitchFamily="2" charset="0"/>
              </a:rPr>
              <a:t>Dans l’attente, le président de l’ex-comité médical </a:t>
            </a:r>
            <a:r>
              <a:rPr lang="fr-FR" sz="1400" b="1" dirty="0">
                <a:solidFill>
                  <a:schemeClr val="tx2">
                    <a:lumMod val="50000"/>
                  </a:schemeClr>
                </a:solidFill>
                <a:latin typeface="Marianne" panose="02000000000000000000" pitchFamily="2" charset="0"/>
              </a:rPr>
              <a:t>assure la présidence du conseil médical</a:t>
            </a:r>
            <a:r>
              <a:rPr lang="fr-FR" sz="1400" b="1" dirty="0" smtClean="0">
                <a:solidFill>
                  <a:schemeClr val="tx2">
                    <a:lumMod val="50000"/>
                  </a:schemeClr>
                </a:solidFill>
                <a:latin typeface="Marianne" panose="02000000000000000000" pitchFamily="2" charset="0"/>
              </a:rPr>
              <a:t>.</a:t>
            </a:r>
            <a:endParaRPr lang="fr-FR" sz="1400" b="1" dirty="0">
              <a:solidFill>
                <a:schemeClr val="tx2">
                  <a:lumMod val="50000"/>
                </a:schemeClr>
              </a:solidFill>
              <a:latin typeface="Marianne" panose="02000000000000000000" pitchFamily="2" charset="0"/>
            </a:endParaRPr>
          </a:p>
        </p:txBody>
      </p:sp>
    </p:spTree>
    <p:extLst>
      <p:ext uri="{BB962C8B-B14F-4D97-AF65-F5344CB8AC3E}">
        <p14:creationId xmlns:p14="http://schemas.microsoft.com/office/powerpoint/2010/main" val="32232261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17</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07/04/2022</a:t>
            </a:fld>
            <a:endParaRPr lang="fr-FR" cap="all" dirty="0"/>
          </a:p>
        </p:txBody>
      </p:sp>
      <p:sp>
        <p:nvSpPr>
          <p:cNvPr id="8" name="Espace réservé du pied de page 6"/>
          <p:cNvSpPr txBox="1">
            <a:spLocks/>
          </p:cNvSpPr>
          <p:nvPr/>
        </p:nvSpPr>
        <p:spPr bwMode="gray">
          <a:xfrm>
            <a:off x="7020271" y="195486"/>
            <a:ext cx="1728441" cy="360000"/>
          </a:xfrm>
          <a:prstGeom prst="rect">
            <a:avLst/>
          </a:prstGeom>
        </p:spPr>
        <p:txBody>
          <a:bodyPr vert="horz" lIns="0" tIns="0" rIns="0" bIns="0" rtlCol="0" anchor="ctr" anchorCtr="0">
            <a:noAutofit/>
          </a:bodyPr>
          <a:lstStyle>
            <a:defPPr>
              <a:defRPr lang="fr-FR"/>
            </a:defPPr>
            <a:lvl1pPr marL="0" algn="r" defTabSz="914400" rtl="0" eaLnBrk="1" latinLnBrk="0" hangingPunct="1">
              <a:defRPr sz="75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latin typeface="Marianne" panose="02000000000000000000" pitchFamily="2" charset="0"/>
              </a:rPr>
              <a:t>Direction des ressources humaines</a:t>
            </a:r>
            <a:endParaRPr lang="fr-FR" dirty="0">
              <a:latin typeface="Marianne" panose="02000000000000000000" pitchFamily="2" charset="0"/>
            </a:endParaRPr>
          </a:p>
        </p:txBody>
      </p:sp>
      <p:sp>
        <p:nvSpPr>
          <p:cNvPr id="10" name="Titre 9"/>
          <p:cNvSpPr>
            <a:spLocks noGrp="1"/>
          </p:cNvSpPr>
          <p:nvPr>
            <p:ph type="title"/>
          </p:nvPr>
        </p:nvSpPr>
        <p:spPr>
          <a:xfrm>
            <a:off x="323850" y="555487"/>
            <a:ext cx="8424863" cy="667306"/>
          </a:xfrm>
        </p:spPr>
        <p:txBody>
          <a:bodyPr>
            <a:normAutofit/>
          </a:bodyPr>
          <a:lstStyle/>
          <a:p>
            <a:r>
              <a:rPr lang="fr-FR" dirty="0" smtClean="0">
                <a:solidFill>
                  <a:schemeClr val="tx2">
                    <a:lumMod val="50000"/>
                  </a:schemeClr>
                </a:solidFill>
                <a:latin typeface="Marianne" panose="02000000000000000000" pitchFamily="2" charset="0"/>
              </a:rPr>
              <a:t>Les </a:t>
            </a:r>
            <a:r>
              <a:rPr lang="fr-FR" dirty="0">
                <a:solidFill>
                  <a:schemeClr val="tx2">
                    <a:lumMod val="50000"/>
                  </a:schemeClr>
                </a:solidFill>
                <a:latin typeface="Marianne" panose="02000000000000000000" pitchFamily="2" charset="0"/>
              </a:rPr>
              <a:t>dispositions </a:t>
            </a:r>
            <a:r>
              <a:rPr lang="fr-FR" dirty="0" smtClean="0">
                <a:solidFill>
                  <a:schemeClr val="tx2">
                    <a:lumMod val="50000"/>
                  </a:schemeClr>
                </a:solidFill>
                <a:latin typeface="Marianne" panose="02000000000000000000" pitchFamily="2" charset="0"/>
              </a:rPr>
              <a:t>transitoires 3/4 :</a:t>
            </a:r>
            <a:endParaRPr lang="fr-FR" dirty="0">
              <a:solidFill>
                <a:schemeClr val="tx2">
                  <a:lumMod val="50000"/>
                </a:schemeClr>
              </a:solidFill>
              <a:latin typeface="Marianne" panose="02000000000000000000" pitchFamily="2" charset="0"/>
            </a:endParaRPr>
          </a:p>
        </p:txBody>
      </p:sp>
      <p:sp>
        <p:nvSpPr>
          <p:cNvPr id="5" name="ZoneTexte 4"/>
          <p:cNvSpPr txBox="1"/>
          <p:nvPr/>
        </p:nvSpPr>
        <p:spPr>
          <a:xfrm>
            <a:off x="764572" y="1302681"/>
            <a:ext cx="7543418" cy="3400931"/>
          </a:xfrm>
          <a:prstGeom prst="rect">
            <a:avLst/>
          </a:prstGeom>
          <a:solidFill>
            <a:srgbClr val="FFC6CA">
              <a:alpha val="60000"/>
            </a:srgbClr>
          </a:solidFill>
        </p:spPr>
        <p:txBody>
          <a:bodyPr wrap="square" rtlCol="0">
            <a:spAutoFit/>
          </a:bodyPr>
          <a:lstStyle/>
          <a:p>
            <a:pPr algn="just"/>
            <a:r>
              <a:rPr lang="fr-FR" sz="1400" b="1" dirty="0">
                <a:solidFill>
                  <a:schemeClr val="tx2">
                    <a:lumMod val="50000"/>
                  </a:schemeClr>
                </a:solidFill>
                <a:latin typeface="Marianne" panose="02000000000000000000" pitchFamily="2" charset="0"/>
              </a:rPr>
              <a:t>D</a:t>
            </a:r>
            <a:r>
              <a:rPr lang="fr-FR" sz="1400" b="1" dirty="0" smtClean="0">
                <a:solidFill>
                  <a:schemeClr val="tx2">
                    <a:lumMod val="50000"/>
                  </a:schemeClr>
                </a:solidFill>
                <a:latin typeface="Marianne" panose="02000000000000000000" pitchFamily="2" charset="0"/>
              </a:rPr>
              <a:t>ossiers </a:t>
            </a:r>
            <a:r>
              <a:rPr lang="fr-FR" sz="1400" b="1" dirty="0">
                <a:solidFill>
                  <a:schemeClr val="tx2">
                    <a:lumMod val="50000"/>
                  </a:schemeClr>
                </a:solidFill>
                <a:latin typeface="Marianne" panose="02000000000000000000" pitchFamily="2" charset="0"/>
              </a:rPr>
              <a:t>envoyés avant le </a:t>
            </a:r>
            <a:r>
              <a:rPr lang="fr-FR" sz="1400" b="1" dirty="0" smtClean="0">
                <a:solidFill>
                  <a:schemeClr val="tx2">
                    <a:lumMod val="50000"/>
                  </a:schemeClr>
                </a:solidFill>
                <a:latin typeface="Marianne" panose="02000000000000000000" pitchFamily="2" charset="0"/>
              </a:rPr>
              <a:t>14 mars : examen selon les anciens </a:t>
            </a:r>
            <a:r>
              <a:rPr lang="fr-FR" sz="1400" b="1" dirty="0">
                <a:solidFill>
                  <a:schemeClr val="tx2">
                    <a:lumMod val="50000"/>
                  </a:schemeClr>
                </a:solidFill>
                <a:latin typeface="Marianne" panose="02000000000000000000" pitchFamily="2" charset="0"/>
              </a:rPr>
              <a:t>critères </a:t>
            </a:r>
            <a:r>
              <a:rPr lang="fr-FR" sz="1400" b="1" dirty="0" smtClean="0">
                <a:solidFill>
                  <a:schemeClr val="tx2">
                    <a:lumMod val="50000"/>
                  </a:schemeClr>
                </a:solidFill>
                <a:latin typeface="Marianne" panose="02000000000000000000" pitchFamily="2" charset="0"/>
              </a:rPr>
              <a:t>de saisine</a:t>
            </a:r>
          </a:p>
          <a:p>
            <a:pPr algn="just"/>
            <a:endParaRPr lang="fr-FR" sz="1400" b="1" dirty="0">
              <a:solidFill>
                <a:schemeClr val="tx2">
                  <a:lumMod val="50000"/>
                </a:schemeClr>
              </a:solidFill>
              <a:latin typeface="Marianne" panose="02000000000000000000" pitchFamily="2" charset="0"/>
            </a:endParaRPr>
          </a:p>
          <a:p>
            <a:pPr algn="just"/>
            <a:r>
              <a:rPr lang="fr-FR" sz="1100" i="1" dirty="0" smtClean="0">
                <a:solidFill>
                  <a:schemeClr val="tx2">
                    <a:lumMod val="50000"/>
                  </a:schemeClr>
                </a:solidFill>
                <a:latin typeface="Marianne" panose="02000000000000000000" pitchFamily="2" charset="0"/>
              </a:rPr>
              <a:t>(ex.: </a:t>
            </a:r>
            <a:r>
              <a:rPr lang="fr-FR" sz="1100" i="1" dirty="0">
                <a:solidFill>
                  <a:schemeClr val="tx2">
                    <a:lumMod val="50000"/>
                  </a:schemeClr>
                </a:solidFill>
                <a:latin typeface="Marianne" panose="02000000000000000000" pitchFamily="2" charset="0"/>
              </a:rPr>
              <a:t>une demande de prolongation  de COM au-delà de 6 mois transmise avant le 14  mars  pourra  </a:t>
            </a:r>
            <a:r>
              <a:rPr lang="fr-FR" sz="1100" i="1" dirty="0" smtClean="0">
                <a:solidFill>
                  <a:schemeClr val="tx2">
                    <a:lumMod val="50000"/>
                  </a:schemeClr>
                </a:solidFill>
                <a:latin typeface="Marianne" panose="02000000000000000000" pitchFamily="2" charset="0"/>
              </a:rPr>
              <a:t>faire  </a:t>
            </a:r>
            <a:r>
              <a:rPr lang="fr-FR" sz="1100" i="1" dirty="0">
                <a:solidFill>
                  <a:schemeClr val="tx2">
                    <a:lumMod val="50000"/>
                  </a:schemeClr>
                </a:solidFill>
                <a:latin typeface="Marianne" panose="02000000000000000000" pitchFamily="2" charset="0"/>
              </a:rPr>
              <a:t>l'objet  d'un  avis  du </a:t>
            </a:r>
            <a:r>
              <a:rPr lang="fr-FR" sz="1100" i="1" dirty="0" smtClean="0">
                <a:solidFill>
                  <a:schemeClr val="tx2">
                    <a:lumMod val="50000"/>
                  </a:schemeClr>
                </a:solidFill>
                <a:latin typeface="Marianne" panose="02000000000000000000" pitchFamily="2" charset="0"/>
              </a:rPr>
              <a:t>conseil médical  </a:t>
            </a:r>
            <a:r>
              <a:rPr lang="fr-FR" sz="1100" i="1" dirty="0">
                <a:solidFill>
                  <a:schemeClr val="tx2">
                    <a:lumMod val="50000"/>
                  </a:schemeClr>
                </a:solidFill>
                <a:latin typeface="Marianne" panose="02000000000000000000" pitchFamily="2" charset="0"/>
              </a:rPr>
              <a:t>même  si  le  décret  a  supprimé  la consultation obligatoire </a:t>
            </a:r>
            <a:r>
              <a:rPr lang="fr-FR" sz="1100" i="1" dirty="0" smtClean="0">
                <a:solidFill>
                  <a:schemeClr val="tx2">
                    <a:lumMod val="50000"/>
                  </a:schemeClr>
                </a:solidFill>
                <a:latin typeface="Marianne" panose="02000000000000000000" pitchFamily="2" charset="0"/>
              </a:rPr>
              <a:t>du conseil médical dans </a:t>
            </a:r>
            <a:r>
              <a:rPr lang="fr-FR" sz="1100" i="1" dirty="0">
                <a:solidFill>
                  <a:schemeClr val="tx2">
                    <a:lumMod val="50000"/>
                  </a:schemeClr>
                </a:solidFill>
                <a:latin typeface="Marianne" panose="02000000000000000000" pitchFamily="2" charset="0"/>
              </a:rPr>
              <a:t>ces </a:t>
            </a:r>
            <a:r>
              <a:rPr lang="fr-FR" sz="1100" i="1" dirty="0" smtClean="0">
                <a:solidFill>
                  <a:schemeClr val="tx2">
                    <a:lumMod val="50000"/>
                  </a:schemeClr>
                </a:solidFill>
                <a:latin typeface="Marianne" panose="02000000000000000000" pitchFamily="2" charset="0"/>
              </a:rPr>
              <a:t>situations</a:t>
            </a:r>
            <a:r>
              <a:rPr lang="fr-FR" sz="1100" i="1" dirty="0">
                <a:solidFill>
                  <a:schemeClr val="tx2">
                    <a:lumMod val="50000"/>
                  </a:schemeClr>
                </a:solidFill>
                <a:latin typeface="Marianne" panose="02000000000000000000" pitchFamily="2" charset="0"/>
              </a:rPr>
              <a:t>)</a:t>
            </a:r>
            <a:endParaRPr lang="fr-FR" sz="1100" i="1" dirty="0" smtClean="0">
              <a:solidFill>
                <a:schemeClr val="tx2">
                  <a:lumMod val="50000"/>
                </a:schemeClr>
              </a:solidFill>
              <a:latin typeface="Marianne" panose="02000000000000000000" pitchFamily="2" charset="0"/>
            </a:endParaRPr>
          </a:p>
          <a:p>
            <a:pPr algn="just"/>
            <a:endParaRPr lang="fr-FR" sz="1400" i="1" dirty="0">
              <a:solidFill>
                <a:schemeClr val="tx2">
                  <a:lumMod val="50000"/>
                </a:schemeClr>
              </a:solidFill>
              <a:latin typeface="Marianne" panose="02000000000000000000" pitchFamily="2" charset="0"/>
            </a:endParaRPr>
          </a:p>
          <a:p>
            <a:pPr algn="just"/>
            <a:r>
              <a:rPr lang="fr-FR" sz="1400" dirty="0">
                <a:solidFill>
                  <a:schemeClr val="tx2">
                    <a:lumMod val="50000"/>
                  </a:schemeClr>
                </a:solidFill>
                <a:latin typeface="Marianne" panose="02000000000000000000" pitchFamily="2" charset="0"/>
              </a:rPr>
              <a:t>Pour  les situations  qui  ne </a:t>
            </a:r>
            <a:r>
              <a:rPr lang="fr-FR" sz="1400" dirty="0" smtClean="0">
                <a:solidFill>
                  <a:schemeClr val="tx2">
                    <a:lumMod val="50000"/>
                  </a:schemeClr>
                </a:solidFill>
                <a:latin typeface="Marianne" panose="02000000000000000000" pitchFamily="2" charset="0"/>
              </a:rPr>
              <a:t>requièrent plus de saisine systématique du conseil médical, </a:t>
            </a:r>
            <a:r>
              <a:rPr lang="fr-FR" sz="1400" dirty="0">
                <a:solidFill>
                  <a:schemeClr val="tx2">
                    <a:lumMod val="50000"/>
                  </a:schemeClr>
                </a:solidFill>
                <a:latin typeface="Marianne" panose="02000000000000000000" pitchFamily="2" charset="0"/>
              </a:rPr>
              <a:t>il  est toutefois  </a:t>
            </a:r>
            <a:r>
              <a:rPr lang="fr-FR" sz="1400" dirty="0" smtClean="0">
                <a:solidFill>
                  <a:schemeClr val="tx2">
                    <a:lumMod val="50000"/>
                  </a:schemeClr>
                </a:solidFill>
                <a:latin typeface="Marianne" panose="02000000000000000000" pitchFamily="2" charset="0"/>
              </a:rPr>
              <a:t>possible  pour   </a:t>
            </a:r>
            <a:r>
              <a:rPr lang="fr-FR" sz="1400" dirty="0">
                <a:solidFill>
                  <a:schemeClr val="tx2">
                    <a:lumMod val="50000"/>
                  </a:schemeClr>
                </a:solidFill>
                <a:latin typeface="Marianne" panose="02000000000000000000" pitchFamily="2" charset="0"/>
              </a:rPr>
              <a:t>les  administrations  employeurs,  sous  réserve   de disposer des éléments </a:t>
            </a:r>
            <a:r>
              <a:rPr lang="fr-FR" sz="1400" dirty="0" smtClean="0">
                <a:solidFill>
                  <a:schemeClr val="tx2">
                    <a:lumMod val="50000"/>
                  </a:schemeClr>
                </a:solidFill>
                <a:latin typeface="Marianne" panose="02000000000000000000" pitchFamily="2" charset="0"/>
              </a:rPr>
              <a:t>nécessaires</a:t>
            </a:r>
            <a:r>
              <a:rPr lang="fr-FR" sz="1400" dirty="0">
                <a:solidFill>
                  <a:schemeClr val="tx2">
                    <a:lumMod val="50000"/>
                  </a:schemeClr>
                </a:solidFill>
                <a:latin typeface="Marianne" panose="02000000000000000000" pitchFamily="2" charset="0"/>
              </a:rPr>
              <a:t>, </a:t>
            </a:r>
            <a:r>
              <a:rPr lang="fr-FR" sz="1400" dirty="0" smtClean="0">
                <a:solidFill>
                  <a:schemeClr val="tx2">
                    <a:lumMod val="50000"/>
                  </a:schemeClr>
                </a:solidFill>
                <a:latin typeface="Marianne" panose="02000000000000000000" pitchFamily="2" charset="0"/>
              </a:rPr>
              <a:t>d'une </a:t>
            </a:r>
            <a:r>
              <a:rPr lang="fr-FR" sz="1400" dirty="0">
                <a:solidFill>
                  <a:schemeClr val="tx2">
                    <a:lumMod val="50000"/>
                  </a:schemeClr>
                </a:solidFill>
                <a:latin typeface="Marianne" panose="02000000000000000000" pitchFamily="2" charset="0"/>
              </a:rPr>
              <a:t>appréciation individuelle du </a:t>
            </a:r>
            <a:r>
              <a:rPr lang="fr-FR" sz="1400" dirty="0" smtClean="0">
                <a:solidFill>
                  <a:schemeClr val="tx2">
                    <a:lumMod val="50000"/>
                  </a:schemeClr>
                </a:solidFill>
                <a:latin typeface="Marianne" panose="02000000000000000000" pitchFamily="2" charset="0"/>
              </a:rPr>
              <a:t>dossier.</a:t>
            </a:r>
            <a:endParaRPr lang="fr-FR" sz="1400" dirty="0">
              <a:solidFill>
                <a:schemeClr val="tx2">
                  <a:lumMod val="50000"/>
                </a:schemeClr>
              </a:solidFill>
              <a:latin typeface="Marianne" panose="02000000000000000000" pitchFamily="2" charset="0"/>
            </a:endParaRPr>
          </a:p>
          <a:p>
            <a:pPr algn="just"/>
            <a:endParaRPr lang="fr-FR" sz="1400" dirty="0">
              <a:solidFill>
                <a:schemeClr val="tx2">
                  <a:lumMod val="50000"/>
                </a:schemeClr>
              </a:solidFill>
              <a:latin typeface="Marianne" panose="02000000000000000000" pitchFamily="2" charset="0"/>
            </a:endParaRPr>
          </a:p>
          <a:p>
            <a:pPr algn="just"/>
            <a:r>
              <a:rPr lang="fr-FR" sz="1400" dirty="0" smtClean="0">
                <a:solidFill>
                  <a:schemeClr val="tx2">
                    <a:lumMod val="50000"/>
                  </a:schemeClr>
                </a:solidFill>
                <a:latin typeface="Marianne" panose="02000000000000000000" pitchFamily="2" charset="0"/>
              </a:rPr>
              <a:t>Les dossiers relevant des </a:t>
            </a:r>
            <a:r>
              <a:rPr lang="fr-FR" sz="1400" u="sng" dirty="0" smtClean="0">
                <a:solidFill>
                  <a:schemeClr val="tx2">
                    <a:lumMod val="50000"/>
                  </a:schemeClr>
                </a:solidFill>
                <a:latin typeface="Marianne" panose="02000000000000000000" pitchFamily="2" charset="0"/>
              </a:rPr>
              <a:t>comités médicaux</a:t>
            </a:r>
            <a:r>
              <a:rPr lang="fr-FR" sz="1400" dirty="0" smtClean="0">
                <a:solidFill>
                  <a:schemeClr val="tx2">
                    <a:lumMod val="50000"/>
                  </a:schemeClr>
                </a:solidFill>
                <a:latin typeface="Marianne" panose="02000000000000000000" pitchFamily="2" charset="0"/>
              </a:rPr>
              <a:t> sont examinés par les conseils médicaux  en formation restreinte.</a:t>
            </a:r>
            <a:endParaRPr lang="fr-FR" sz="1400" dirty="0">
              <a:solidFill>
                <a:schemeClr val="tx2">
                  <a:lumMod val="50000"/>
                </a:schemeClr>
              </a:solidFill>
              <a:latin typeface="Marianne" panose="02000000000000000000" pitchFamily="2" charset="0"/>
            </a:endParaRPr>
          </a:p>
          <a:p>
            <a:pPr algn="just"/>
            <a:endParaRPr lang="fr-FR" sz="1400" dirty="0">
              <a:solidFill>
                <a:schemeClr val="tx2">
                  <a:lumMod val="50000"/>
                </a:schemeClr>
              </a:solidFill>
              <a:latin typeface="Marianne" panose="02000000000000000000" pitchFamily="2" charset="0"/>
            </a:endParaRPr>
          </a:p>
          <a:p>
            <a:pPr algn="just"/>
            <a:r>
              <a:rPr lang="fr-FR" sz="1400" dirty="0" smtClean="0">
                <a:solidFill>
                  <a:schemeClr val="tx2">
                    <a:lumMod val="50000"/>
                  </a:schemeClr>
                </a:solidFill>
                <a:latin typeface="Marianne" panose="02000000000000000000" pitchFamily="2" charset="0"/>
              </a:rPr>
              <a:t>Les dossiers relevant des </a:t>
            </a:r>
            <a:r>
              <a:rPr lang="fr-FR" sz="1400" u="sng" dirty="0" smtClean="0">
                <a:solidFill>
                  <a:schemeClr val="tx2">
                    <a:lumMod val="50000"/>
                  </a:schemeClr>
                </a:solidFill>
                <a:latin typeface="Marianne" panose="02000000000000000000" pitchFamily="2" charset="0"/>
              </a:rPr>
              <a:t>commissions </a:t>
            </a:r>
            <a:r>
              <a:rPr lang="fr-FR" sz="1400" u="sng" dirty="0">
                <a:solidFill>
                  <a:schemeClr val="tx2">
                    <a:lumMod val="50000"/>
                  </a:schemeClr>
                </a:solidFill>
                <a:latin typeface="Marianne" panose="02000000000000000000" pitchFamily="2" charset="0"/>
              </a:rPr>
              <a:t>de réforme</a:t>
            </a:r>
            <a:r>
              <a:rPr lang="fr-FR" sz="1400" dirty="0">
                <a:solidFill>
                  <a:schemeClr val="tx2">
                    <a:lumMod val="50000"/>
                  </a:schemeClr>
                </a:solidFill>
                <a:latin typeface="Marianne" panose="02000000000000000000" pitchFamily="2" charset="0"/>
              </a:rPr>
              <a:t> sont examinés </a:t>
            </a:r>
            <a:r>
              <a:rPr lang="fr-FR" sz="1400" dirty="0" smtClean="0">
                <a:solidFill>
                  <a:schemeClr val="tx2">
                    <a:lumMod val="50000"/>
                  </a:schemeClr>
                </a:solidFill>
                <a:latin typeface="Marianne" panose="02000000000000000000" pitchFamily="2" charset="0"/>
              </a:rPr>
              <a:t>par les conseils </a:t>
            </a:r>
            <a:r>
              <a:rPr lang="fr-FR" sz="1400" dirty="0">
                <a:solidFill>
                  <a:schemeClr val="tx2">
                    <a:lumMod val="50000"/>
                  </a:schemeClr>
                </a:solidFill>
                <a:latin typeface="Marianne" panose="02000000000000000000" pitchFamily="2" charset="0"/>
              </a:rPr>
              <a:t>médicaux  en </a:t>
            </a:r>
            <a:r>
              <a:rPr lang="fr-FR" sz="1400" dirty="0" smtClean="0">
                <a:solidFill>
                  <a:schemeClr val="tx2">
                    <a:lumMod val="50000"/>
                  </a:schemeClr>
                </a:solidFill>
                <a:latin typeface="Marianne" panose="02000000000000000000" pitchFamily="2" charset="0"/>
              </a:rPr>
              <a:t>formation plénière.</a:t>
            </a:r>
            <a:endParaRPr lang="fr-FR" sz="1400" dirty="0">
              <a:solidFill>
                <a:schemeClr val="tx2">
                  <a:lumMod val="50000"/>
                </a:schemeClr>
              </a:solidFill>
              <a:latin typeface="Marianne" panose="02000000000000000000" pitchFamily="2" charset="0"/>
            </a:endParaRPr>
          </a:p>
        </p:txBody>
      </p:sp>
    </p:spTree>
    <p:extLst>
      <p:ext uri="{BB962C8B-B14F-4D97-AF65-F5344CB8AC3E}">
        <p14:creationId xmlns:p14="http://schemas.microsoft.com/office/powerpoint/2010/main" val="14010302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18</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07/04/2022</a:t>
            </a:fld>
            <a:endParaRPr lang="fr-FR" cap="all" dirty="0"/>
          </a:p>
        </p:txBody>
      </p:sp>
      <p:sp>
        <p:nvSpPr>
          <p:cNvPr id="8" name="Espace réservé du pied de page 6"/>
          <p:cNvSpPr txBox="1">
            <a:spLocks/>
          </p:cNvSpPr>
          <p:nvPr/>
        </p:nvSpPr>
        <p:spPr bwMode="gray">
          <a:xfrm>
            <a:off x="7020271" y="195486"/>
            <a:ext cx="1728441" cy="360000"/>
          </a:xfrm>
          <a:prstGeom prst="rect">
            <a:avLst/>
          </a:prstGeom>
        </p:spPr>
        <p:txBody>
          <a:bodyPr vert="horz" lIns="0" tIns="0" rIns="0" bIns="0" rtlCol="0" anchor="ctr" anchorCtr="0">
            <a:noAutofit/>
          </a:bodyPr>
          <a:lstStyle>
            <a:defPPr>
              <a:defRPr lang="fr-FR"/>
            </a:defPPr>
            <a:lvl1pPr marL="0" algn="r" defTabSz="914400" rtl="0" eaLnBrk="1" latinLnBrk="0" hangingPunct="1">
              <a:defRPr sz="75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latin typeface="Marianne" panose="02000000000000000000" pitchFamily="2" charset="0"/>
              </a:rPr>
              <a:t>Direction des ressources humaines</a:t>
            </a:r>
            <a:endParaRPr lang="fr-FR" dirty="0">
              <a:latin typeface="Marianne" panose="02000000000000000000" pitchFamily="2" charset="0"/>
            </a:endParaRPr>
          </a:p>
        </p:txBody>
      </p:sp>
      <p:sp>
        <p:nvSpPr>
          <p:cNvPr id="10" name="Titre 9"/>
          <p:cNvSpPr>
            <a:spLocks noGrp="1"/>
          </p:cNvSpPr>
          <p:nvPr>
            <p:ph type="title"/>
          </p:nvPr>
        </p:nvSpPr>
        <p:spPr>
          <a:xfrm>
            <a:off x="323850" y="555487"/>
            <a:ext cx="8424863" cy="667306"/>
          </a:xfrm>
        </p:spPr>
        <p:txBody>
          <a:bodyPr>
            <a:normAutofit/>
          </a:bodyPr>
          <a:lstStyle/>
          <a:p>
            <a:r>
              <a:rPr lang="fr-FR" dirty="0" smtClean="0">
                <a:solidFill>
                  <a:schemeClr val="tx2">
                    <a:lumMod val="50000"/>
                  </a:schemeClr>
                </a:solidFill>
                <a:latin typeface="Marianne" panose="02000000000000000000" pitchFamily="2" charset="0"/>
              </a:rPr>
              <a:t>Les </a:t>
            </a:r>
            <a:r>
              <a:rPr lang="fr-FR" dirty="0">
                <a:solidFill>
                  <a:schemeClr val="tx2">
                    <a:lumMod val="50000"/>
                  </a:schemeClr>
                </a:solidFill>
                <a:latin typeface="Marianne" panose="02000000000000000000" pitchFamily="2" charset="0"/>
              </a:rPr>
              <a:t>dispositions </a:t>
            </a:r>
            <a:r>
              <a:rPr lang="fr-FR" dirty="0" smtClean="0">
                <a:solidFill>
                  <a:schemeClr val="tx2">
                    <a:lumMod val="50000"/>
                  </a:schemeClr>
                </a:solidFill>
                <a:latin typeface="Marianne" panose="02000000000000000000" pitchFamily="2" charset="0"/>
              </a:rPr>
              <a:t>transitoires 4/4 :</a:t>
            </a:r>
            <a:endParaRPr lang="fr-FR" dirty="0">
              <a:solidFill>
                <a:schemeClr val="tx2">
                  <a:lumMod val="50000"/>
                </a:schemeClr>
              </a:solidFill>
              <a:latin typeface="Marianne" panose="02000000000000000000" pitchFamily="2" charset="0"/>
            </a:endParaRPr>
          </a:p>
        </p:txBody>
      </p:sp>
      <p:sp>
        <p:nvSpPr>
          <p:cNvPr id="7" name="ZoneTexte 6"/>
          <p:cNvSpPr txBox="1"/>
          <p:nvPr/>
        </p:nvSpPr>
        <p:spPr>
          <a:xfrm>
            <a:off x="764572" y="1302681"/>
            <a:ext cx="7543418" cy="2677656"/>
          </a:xfrm>
          <a:prstGeom prst="rect">
            <a:avLst/>
          </a:prstGeom>
          <a:solidFill>
            <a:srgbClr val="FFC6CA">
              <a:alpha val="60000"/>
            </a:srgbClr>
          </a:solidFill>
        </p:spPr>
        <p:txBody>
          <a:bodyPr wrap="square" rtlCol="0">
            <a:spAutoFit/>
          </a:bodyPr>
          <a:lstStyle/>
          <a:p>
            <a:pPr algn="just"/>
            <a:r>
              <a:rPr lang="fr-FR" sz="1400" b="1" dirty="0">
                <a:solidFill>
                  <a:schemeClr val="tx2">
                    <a:lumMod val="50000"/>
                  </a:schemeClr>
                </a:solidFill>
                <a:latin typeface="Marianne" panose="02000000000000000000" pitchFamily="2" charset="0"/>
              </a:rPr>
              <a:t>Dossiers envoyés avant le 14 </a:t>
            </a:r>
            <a:r>
              <a:rPr lang="fr-FR" sz="1400" b="1" dirty="0" smtClean="0">
                <a:solidFill>
                  <a:schemeClr val="tx2">
                    <a:lumMod val="50000"/>
                  </a:schemeClr>
                </a:solidFill>
                <a:latin typeface="Marianne" panose="02000000000000000000" pitchFamily="2" charset="0"/>
              </a:rPr>
              <a:t>mars </a:t>
            </a:r>
            <a:r>
              <a:rPr lang="fr-FR" sz="1400" b="1" dirty="0">
                <a:solidFill>
                  <a:schemeClr val="tx2">
                    <a:lumMod val="50000"/>
                  </a:schemeClr>
                </a:solidFill>
                <a:latin typeface="Marianne" panose="02000000000000000000" pitchFamily="2" charset="0"/>
              </a:rPr>
              <a:t>: examen selon les anciens critères de saisine</a:t>
            </a:r>
          </a:p>
          <a:p>
            <a:pPr algn="just"/>
            <a:endParaRPr lang="fr-FR" sz="1400" b="1" dirty="0">
              <a:solidFill>
                <a:schemeClr val="tx2">
                  <a:lumMod val="50000"/>
                </a:schemeClr>
              </a:solidFill>
              <a:latin typeface="Marianne" panose="02000000000000000000" pitchFamily="2" charset="0"/>
            </a:endParaRPr>
          </a:p>
          <a:p>
            <a:pPr algn="just"/>
            <a:r>
              <a:rPr lang="fr-FR" sz="1400" dirty="0" smtClean="0">
                <a:solidFill>
                  <a:schemeClr val="tx2">
                    <a:lumMod val="50000"/>
                  </a:schemeClr>
                </a:solidFill>
                <a:latin typeface="Marianne" panose="02000000000000000000" pitchFamily="2" charset="0"/>
              </a:rPr>
              <a:t>Les  </a:t>
            </a:r>
            <a:r>
              <a:rPr lang="fr-FR" sz="1400" dirty="0">
                <a:solidFill>
                  <a:schemeClr val="tx2">
                    <a:lumMod val="50000"/>
                  </a:schemeClr>
                </a:solidFill>
                <a:latin typeface="Marianne" panose="02000000000000000000" pitchFamily="2" charset="0"/>
              </a:rPr>
              <a:t>délais  prévus  aux  articles 17  et  21  du   décret  du 14  mars 1986  dans  leur </a:t>
            </a:r>
          </a:p>
          <a:p>
            <a:pPr algn="just"/>
            <a:r>
              <a:rPr lang="fr-FR" sz="1400" dirty="0">
                <a:solidFill>
                  <a:schemeClr val="tx2">
                    <a:lumMod val="50000"/>
                  </a:schemeClr>
                </a:solidFill>
                <a:latin typeface="Marianne" panose="02000000000000000000" pitchFamily="2" charset="0"/>
              </a:rPr>
              <a:t>nouvelle rédaction ne sont pas opposables :</a:t>
            </a:r>
          </a:p>
          <a:p>
            <a:pPr algn="just"/>
            <a:endParaRPr lang="fr-FR" sz="1400" dirty="0">
              <a:solidFill>
                <a:schemeClr val="tx2">
                  <a:lumMod val="50000"/>
                </a:schemeClr>
              </a:solidFill>
              <a:latin typeface="Marianne" panose="02000000000000000000" pitchFamily="2" charset="0"/>
            </a:endParaRPr>
          </a:p>
          <a:p>
            <a:pPr algn="just"/>
            <a:r>
              <a:rPr lang="fr-FR" sz="1400" dirty="0">
                <a:solidFill>
                  <a:schemeClr val="tx2">
                    <a:lumMod val="50000"/>
                  </a:schemeClr>
                </a:solidFill>
                <a:latin typeface="Marianne" panose="02000000000000000000" pitchFamily="2" charset="0"/>
              </a:rPr>
              <a:t> </a:t>
            </a:r>
            <a:r>
              <a:rPr lang="fr-FR" sz="1400" dirty="0" smtClean="0">
                <a:solidFill>
                  <a:schemeClr val="tx2">
                    <a:lumMod val="50000"/>
                  </a:schemeClr>
                </a:solidFill>
                <a:latin typeface="Marianne" panose="02000000000000000000" pitchFamily="2" charset="0"/>
              </a:rPr>
              <a:t>    - En </a:t>
            </a:r>
            <a:r>
              <a:rPr lang="fr-FR" sz="1400" dirty="0">
                <a:solidFill>
                  <a:schemeClr val="tx2">
                    <a:lumMod val="50000"/>
                  </a:schemeClr>
                </a:solidFill>
                <a:latin typeface="Marianne" panose="02000000000000000000" pitchFamily="2" charset="0"/>
              </a:rPr>
              <a:t>cas de contestation d'un avis émis avant le 14 mars 2022, le délai de 2 mois </a:t>
            </a:r>
            <a:endParaRPr lang="fr-FR" sz="1400" dirty="0" smtClean="0">
              <a:solidFill>
                <a:schemeClr val="tx2">
                  <a:lumMod val="50000"/>
                </a:schemeClr>
              </a:solidFill>
              <a:latin typeface="Marianne" panose="02000000000000000000" pitchFamily="2" charset="0"/>
            </a:endParaRPr>
          </a:p>
          <a:p>
            <a:pPr algn="just"/>
            <a:r>
              <a:rPr lang="fr-FR" sz="1400" dirty="0">
                <a:solidFill>
                  <a:schemeClr val="tx2">
                    <a:lumMod val="50000"/>
                  </a:schemeClr>
                </a:solidFill>
                <a:latin typeface="Marianne" panose="02000000000000000000" pitchFamily="2" charset="0"/>
              </a:rPr>
              <a:t> </a:t>
            </a:r>
            <a:r>
              <a:rPr lang="fr-FR" sz="1400" dirty="0" smtClean="0">
                <a:solidFill>
                  <a:schemeClr val="tx2">
                    <a:lumMod val="50000"/>
                  </a:schemeClr>
                </a:solidFill>
                <a:latin typeface="Marianne" panose="02000000000000000000" pitchFamily="2" charset="0"/>
              </a:rPr>
              <a:t>      pour contester </a:t>
            </a:r>
            <a:r>
              <a:rPr lang="fr-FR" sz="1400" dirty="0">
                <a:solidFill>
                  <a:schemeClr val="tx2">
                    <a:lumMod val="50000"/>
                  </a:schemeClr>
                </a:solidFill>
                <a:latin typeface="Marianne" panose="02000000000000000000" pitchFamily="2" charset="0"/>
              </a:rPr>
              <a:t>devant </a:t>
            </a:r>
            <a:r>
              <a:rPr lang="fr-FR" sz="1400" dirty="0" smtClean="0">
                <a:solidFill>
                  <a:schemeClr val="tx2">
                    <a:lumMod val="50000"/>
                  </a:schemeClr>
                </a:solidFill>
                <a:latin typeface="Marianne" panose="02000000000000000000" pitchFamily="2" charset="0"/>
              </a:rPr>
              <a:t>le conseil médical supérieur </a:t>
            </a:r>
            <a:r>
              <a:rPr lang="fr-FR" sz="1400" dirty="0">
                <a:solidFill>
                  <a:schemeClr val="tx2">
                    <a:lumMod val="50000"/>
                  </a:schemeClr>
                </a:solidFill>
                <a:latin typeface="Marianne" panose="02000000000000000000" pitchFamily="2" charset="0"/>
              </a:rPr>
              <a:t>n'est pas </a:t>
            </a:r>
            <a:r>
              <a:rPr lang="fr-FR" sz="1400" dirty="0" smtClean="0">
                <a:solidFill>
                  <a:schemeClr val="tx2">
                    <a:lumMod val="50000"/>
                  </a:schemeClr>
                </a:solidFill>
                <a:latin typeface="Marianne" panose="02000000000000000000" pitchFamily="2" charset="0"/>
              </a:rPr>
              <a:t>opposable ;</a:t>
            </a:r>
          </a:p>
          <a:p>
            <a:pPr algn="just"/>
            <a:r>
              <a:rPr lang="fr-FR" sz="1400" dirty="0" smtClean="0">
                <a:solidFill>
                  <a:schemeClr val="tx2">
                    <a:lumMod val="50000"/>
                  </a:schemeClr>
                </a:solidFill>
                <a:latin typeface="Marianne" panose="02000000000000000000" pitchFamily="2" charset="0"/>
              </a:rPr>
              <a:t>     - Les  </a:t>
            </a:r>
            <a:r>
              <a:rPr lang="fr-FR" sz="1400" dirty="0">
                <a:solidFill>
                  <a:schemeClr val="tx2">
                    <a:lumMod val="50000"/>
                  </a:schemeClr>
                </a:solidFill>
                <a:latin typeface="Marianne" panose="02000000000000000000" pitchFamily="2" charset="0"/>
              </a:rPr>
              <a:t>dossiers </a:t>
            </a:r>
            <a:r>
              <a:rPr lang="fr-FR" sz="1400" dirty="0" smtClean="0">
                <a:solidFill>
                  <a:schemeClr val="tx2">
                    <a:lumMod val="50000"/>
                  </a:schemeClr>
                </a:solidFill>
                <a:latin typeface="Marianne" panose="02000000000000000000" pitchFamily="2" charset="0"/>
              </a:rPr>
              <a:t>dont le conseil médical supérieur a été saisi avant le </a:t>
            </a:r>
            <a:r>
              <a:rPr lang="fr-FR" sz="1400" dirty="0">
                <a:solidFill>
                  <a:schemeClr val="tx2">
                    <a:lumMod val="50000"/>
                  </a:schemeClr>
                </a:solidFill>
                <a:latin typeface="Marianne" panose="02000000000000000000" pitchFamily="2" charset="0"/>
              </a:rPr>
              <a:t>14 </a:t>
            </a:r>
            <a:r>
              <a:rPr lang="fr-FR" sz="1400" dirty="0" smtClean="0">
                <a:solidFill>
                  <a:schemeClr val="tx2">
                    <a:lumMod val="50000"/>
                  </a:schemeClr>
                </a:solidFill>
                <a:latin typeface="Marianne" panose="02000000000000000000" pitchFamily="2" charset="0"/>
              </a:rPr>
              <a:t>mars 2022  </a:t>
            </a:r>
          </a:p>
          <a:p>
            <a:pPr algn="just"/>
            <a:r>
              <a:rPr lang="fr-FR" sz="1400" dirty="0">
                <a:solidFill>
                  <a:schemeClr val="tx2">
                    <a:lumMod val="50000"/>
                  </a:schemeClr>
                </a:solidFill>
                <a:latin typeface="Marianne" panose="02000000000000000000" pitchFamily="2" charset="0"/>
              </a:rPr>
              <a:t> </a:t>
            </a:r>
            <a:r>
              <a:rPr lang="fr-FR" sz="1400" dirty="0" smtClean="0">
                <a:solidFill>
                  <a:schemeClr val="tx2">
                    <a:lumMod val="50000"/>
                  </a:schemeClr>
                </a:solidFill>
                <a:latin typeface="Marianne" panose="02000000000000000000" pitchFamily="2" charset="0"/>
              </a:rPr>
              <a:t>      ne </a:t>
            </a:r>
            <a:r>
              <a:rPr lang="fr-FR" sz="1400" dirty="0">
                <a:solidFill>
                  <a:schemeClr val="tx2">
                    <a:lumMod val="50000"/>
                  </a:schemeClr>
                </a:solidFill>
                <a:latin typeface="Marianne" panose="02000000000000000000" pitchFamily="2" charset="0"/>
              </a:rPr>
              <a:t>sont </a:t>
            </a:r>
            <a:r>
              <a:rPr lang="fr-FR" sz="1400" dirty="0" smtClean="0">
                <a:solidFill>
                  <a:schemeClr val="tx2">
                    <a:lumMod val="50000"/>
                  </a:schemeClr>
                </a:solidFill>
                <a:latin typeface="Marianne" panose="02000000000000000000" pitchFamily="2" charset="0"/>
              </a:rPr>
              <a:t>pas soumis au </a:t>
            </a:r>
            <a:r>
              <a:rPr lang="fr-FR" sz="1400" dirty="0">
                <a:solidFill>
                  <a:schemeClr val="tx2">
                    <a:lumMod val="50000"/>
                  </a:schemeClr>
                </a:solidFill>
                <a:latin typeface="Marianne" panose="02000000000000000000" pitchFamily="2" charset="0"/>
              </a:rPr>
              <a:t>délai </a:t>
            </a:r>
            <a:r>
              <a:rPr lang="fr-FR" sz="1400" dirty="0" smtClean="0">
                <a:solidFill>
                  <a:schemeClr val="tx2">
                    <a:lumMod val="50000"/>
                  </a:schemeClr>
                </a:solidFill>
                <a:latin typeface="Marianne" panose="02000000000000000000" pitchFamily="2" charset="0"/>
              </a:rPr>
              <a:t>d'examen </a:t>
            </a:r>
            <a:r>
              <a:rPr lang="fr-FR" sz="1400" dirty="0">
                <a:solidFill>
                  <a:schemeClr val="tx2">
                    <a:lumMod val="50000"/>
                  </a:schemeClr>
                </a:solidFill>
                <a:latin typeface="Marianne" panose="02000000000000000000" pitchFamily="2" charset="0"/>
              </a:rPr>
              <a:t>de 4 </a:t>
            </a:r>
            <a:r>
              <a:rPr lang="fr-FR" sz="1400" dirty="0" smtClean="0">
                <a:solidFill>
                  <a:schemeClr val="tx2">
                    <a:lumMod val="50000"/>
                  </a:schemeClr>
                </a:solidFill>
                <a:latin typeface="Marianne" panose="02000000000000000000" pitchFamily="2" charset="0"/>
              </a:rPr>
              <a:t>mois ;</a:t>
            </a:r>
          </a:p>
          <a:p>
            <a:pPr algn="just"/>
            <a:r>
              <a:rPr lang="fr-FR" sz="1400" dirty="0" smtClean="0">
                <a:solidFill>
                  <a:schemeClr val="tx2">
                    <a:lumMod val="50000"/>
                  </a:schemeClr>
                </a:solidFill>
                <a:latin typeface="Marianne" panose="02000000000000000000" pitchFamily="2" charset="0"/>
              </a:rPr>
              <a:t>     - La </a:t>
            </a:r>
            <a:r>
              <a:rPr lang="fr-FR" sz="1400" dirty="0">
                <a:solidFill>
                  <a:schemeClr val="tx2">
                    <a:lumMod val="50000"/>
                  </a:schemeClr>
                </a:solidFill>
                <a:latin typeface="Marianne" panose="02000000000000000000" pitchFamily="2" charset="0"/>
              </a:rPr>
              <a:t>contestation </a:t>
            </a:r>
            <a:r>
              <a:rPr lang="fr-FR" sz="1400" dirty="0" smtClean="0">
                <a:solidFill>
                  <a:schemeClr val="tx2">
                    <a:lumMod val="50000"/>
                  </a:schemeClr>
                </a:solidFill>
                <a:latin typeface="Marianne" panose="02000000000000000000" pitchFamily="2" charset="0"/>
              </a:rPr>
              <a:t>des </a:t>
            </a:r>
            <a:r>
              <a:rPr lang="fr-FR" sz="1400" dirty="0">
                <a:solidFill>
                  <a:schemeClr val="tx2">
                    <a:lumMod val="50000"/>
                  </a:schemeClr>
                </a:solidFill>
                <a:latin typeface="Marianne" panose="02000000000000000000" pitchFamily="2" charset="0"/>
              </a:rPr>
              <a:t>conclusions </a:t>
            </a:r>
            <a:r>
              <a:rPr lang="fr-FR" sz="1400" dirty="0" smtClean="0">
                <a:solidFill>
                  <a:schemeClr val="tx2">
                    <a:lumMod val="50000"/>
                  </a:schemeClr>
                </a:solidFill>
                <a:latin typeface="Marianne" panose="02000000000000000000" pitchFamily="2" charset="0"/>
              </a:rPr>
              <a:t>des </a:t>
            </a:r>
            <a:r>
              <a:rPr lang="fr-FR" sz="1400" dirty="0">
                <a:solidFill>
                  <a:schemeClr val="tx2">
                    <a:lumMod val="50000"/>
                  </a:schemeClr>
                </a:solidFill>
                <a:latin typeface="Marianne" panose="02000000000000000000" pitchFamily="2" charset="0"/>
              </a:rPr>
              <a:t>médecins </a:t>
            </a:r>
            <a:r>
              <a:rPr lang="fr-FR" sz="1400" dirty="0" smtClean="0">
                <a:solidFill>
                  <a:schemeClr val="tx2">
                    <a:lumMod val="50000"/>
                  </a:schemeClr>
                </a:solidFill>
                <a:latin typeface="Marianne" panose="02000000000000000000" pitchFamily="2" charset="0"/>
              </a:rPr>
              <a:t>agréés rendus </a:t>
            </a:r>
            <a:r>
              <a:rPr lang="fr-FR" sz="1400" dirty="0">
                <a:solidFill>
                  <a:schemeClr val="tx2">
                    <a:lumMod val="50000"/>
                  </a:schemeClr>
                </a:solidFill>
                <a:latin typeface="Marianne" panose="02000000000000000000" pitchFamily="2" charset="0"/>
              </a:rPr>
              <a:t>avant </a:t>
            </a:r>
            <a:r>
              <a:rPr lang="fr-FR" sz="1400" dirty="0" smtClean="0">
                <a:solidFill>
                  <a:schemeClr val="tx2">
                    <a:lumMod val="50000"/>
                  </a:schemeClr>
                </a:solidFill>
                <a:latin typeface="Marianne" panose="02000000000000000000" pitchFamily="2" charset="0"/>
              </a:rPr>
              <a:t>le </a:t>
            </a:r>
            <a:r>
              <a:rPr lang="fr-FR" sz="1400" dirty="0">
                <a:solidFill>
                  <a:schemeClr val="tx2">
                    <a:lumMod val="50000"/>
                  </a:schemeClr>
                </a:solidFill>
                <a:latin typeface="Marianne" panose="02000000000000000000" pitchFamily="2" charset="0"/>
              </a:rPr>
              <a:t>14 mars </a:t>
            </a:r>
            <a:endParaRPr lang="fr-FR" sz="1400" dirty="0" smtClean="0">
              <a:solidFill>
                <a:schemeClr val="tx2">
                  <a:lumMod val="50000"/>
                </a:schemeClr>
              </a:solidFill>
              <a:latin typeface="Marianne" panose="02000000000000000000" pitchFamily="2" charset="0"/>
            </a:endParaRPr>
          </a:p>
          <a:p>
            <a:pPr algn="just"/>
            <a:r>
              <a:rPr lang="fr-FR" sz="1400" dirty="0">
                <a:solidFill>
                  <a:schemeClr val="tx2">
                    <a:lumMod val="50000"/>
                  </a:schemeClr>
                </a:solidFill>
                <a:latin typeface="Marianne" panose="02000000000000000000" pitchFamily="2" charset="0"/>
              </a:rPr>
              <a:t> </a:t>
            </a:r>
            <a:r>
              <a:rPr lang="fr-FR" sz="1400" dirty="0" smtClean="0">
                <a:solidFill>
                  <a:schemeClr val="tx2">
                    <a:lumMod val="50000"/>
                  </a:schemeClr>
                </a:solidFill>
                <a:latin typeface="Marianne" panose="02000000000000000000" pitchFamily="2" charset="0"/>
              </a:rPr>
              <a:t>      2022 en matière </a:t>
            </a:r>
            <a:r>
              <a:rPr lang="fr-FR" sz="1400" dirty="0">
                <a:solidFill>
                  <a:schemeClr val="tx2">
                    <a:lumMod val="50000"/>
                  </a:schemeClr>
                </a:solidFill>
                <a:latin typeface="Marianne" panose="02000000000000000000" pitchFamily="2" charset="0"/>
              </a:rPr>
              <a:t>de visite d'aptitude n'est pas soumise à un délai de 2 mois.</a:t>
            </a:r>
          </a:p>
          <a:p>
            <a:pPr algn="just"/>
            <a:endParaRPr lang="fr-FR" sz="1400" dirty="0">
              <a:solidFill>
                <a:schemeClr val="tx2">
                  <a:lumMod val="50000"/>
                </a:schemeClr>
              </a:solidFill>
              <a:latin typeface="Marianne" panose="02000000000000000000" pitchFamily="2" charset="0"/>
            </a:endParaRPr>
          </a:p>
        </p:txBody>
      </p:sp>
    </p:spTree>
    <p:extLst>
      <p:ext uri="{BB962C8B-B14F-4D97-AF65-F5344CB8AC3E}">
        <p14:creationId xmlns:p14="http://schemas.microsoft.com/office/powerpoint/2010/main" val="22569277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19</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07/04/2022</a:t>
            </a:fld>
            <a:endParaRPr lang="fr-FR" cap="all" dirty="0"/>
          </a:p>
        </p:txBody>
      </p:sp>
      <p:sp>
        <p:nvSpPr>
          <p:cNvPr id="8" name="Espace réservé du pied de page 6"/>
          <p:cNvSpPr txBox="1">
            <a:spLocks/>
          </p:cNvSpPr>
          <p:nvPr/>
        </p:nvSpPr>
        <p:spPr bwMode="gray">
          <a:xfrm>
            <a:off x="7020271" y="195486"/>
            <a:ext cx="1728441" cy="360000"/>
          </a:xfrm>
          <a:prstGeom prst="rect">
            <a:avLst/>
          </a:prstGeom>
        </p:spPr>
        <p:txBody>
          <a:bodyPr vert="horz" lIns="0" tIns="0" rIns="0" bIns="0" rtlCol="0" anchor="ctr" anchorCtr="0">
            <a:noAutofit/>
          </a:bodyPr>
          <a:lstStyle>
            <a:defPPr>
              <a:defRPr lang="fr-FR"/>
            </a:defPPr>
            <a:lvl1pPr marL="0" algn="r" defTabSz="914400" rtl="0" eaLnBrk="1" latinLnBrk="0" hangingPunct="1">
              <a:defRPr sz="75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latin typeface="Marianne" panose="02000000000000000000" pitchFamily="2" charset="0"/>
              </a:rPr>
              <a:t>Direction des ressources humaines</a:t>
            </a:r>
            <a:endParaRPr lang="fr-FR" dirty="0">
              <a:latin typeface="Marianne" panose="02000000000000000000" pitchFamily="2" charset="0"/>
            </a:endParaRPr>
          </a:p>
        </p:txBody>
      </p:sp>
      <p:sp>
        <p:nvSpPr>
          <p:cNvPr id="10" name="Titre 9"/>
          <p:cNvSpPr>
            <a:spLocks noGrp="1"/>
          </p:cNvSpPr>
          <p:nvPr>
            <p:ph type="title"/>
          </p:nvPr>
        </p:nvSpPr>
        <p:spPr>
          <a:xfrm>
            <a:off x="323850" y="555487"/>
            <a:ext cx="8424863" cy="667306"/>
          </a:xfrm>
        </p:spPr>
        <p:txBody>
          <a:bodyPr>
            <a:normAutofit/>
          </a:bodyPr>
          <a:lstStyle/>
          <a:p>
            <a:r>
              <a:rPr lang="fr-FR" dirty="0" smtClean="0">
                <a:solidFill>
                  <a:schemeClr val="tx2">
                    <a:lumMod val="50000"/>
                  </a:schemeClr>
                </a:solidFill>
                <a:latin typeface="Marianne" panose="02000000000000000000" pitchFamily="2" charset="0"/>
              </a:rPr>
              <a:t>Annexe : comparatif des cas de saisine</a:t>
            </a:r>
            <a:endParaRPr lang="fr-FR" dirty="0">
              <a:solidFill>
                <a:schemeClr val="tx2">
                  <a:lumMod val="50000"/>
                </a:schemeClr>
              </a:solidFill>
              <a:latin typeface="Marianne" panose="02000000000000000000" pitchFamily="2" charset="0"/>
            </a:endParaRPr>
          </a:p>
        </p:txBody>
      </p:sp>
      <p:pic>
        <p:nvPicPr>
          <p:cNvPr id="9" name="Image 8"/>
          <p:cNvPicPr>
            <a:picLocks noChangeAspect="1"/>
          </p:cNvPicPr>
          <p:nvPr/>
        </p:nvPicPr>
        <p:blipFill>
          <a:blip r:embed="rId3"/>
          <a:stretch>
            <a:fillRect/>
          </a:stretch>
        </p:blipFill>
        <p:spPr>
          <a:xfrm>
            <a:off x="971600" y="1222793"/>
            <a:ext cx="7116465" cy="3476681"/>
          </a:xfrm>
          <a:prstGeom prst="rect">
            <a:avLst/>
          </a:prstGeom>
        </p:spPr>
      </p:pic>
    </p:spTree>
    <p:extLst>
      <p:ext uri="{BB962C8B-B14F-4D97-AF65-F5344CB8AC3E}">
        <p14:creationId xmlns:p14="http://schemas.microsoft.com/office/powerpoint/2010/main" val="4206380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a:t>
            </a:fld>
            <a:endParaRPr lang="fr-FR" dirty="0"/>
          </a:p>
        </p:txBody>
      </p:sp>
      <p:sp>
        <p:nvSpPr>
          <p:cNvPr id="6" name="Espace réservé de la date 5"/>
          <p:cNvSpPr>
            <a:spLocks noGrp="1"/>
          </p:cNvSpPr>
          <p:nvPr>
            <p:ph type="dt" sz="half" idx="2"/>
          </p:nvPr>
        </p:nvSpPr>
        <p:spPr/>
        <p:txBody>
          <a:bodyPr/>
          <a:lstStyle/>
          <a:p>
            <a:fld id="{251C71F6-E0A6-1740-B64F-38F332886BAF}" type="datetime1">
              <a:rPr lang="fr-FR" cap="all" smtClean="0"/>
              <a:pPr/>
              <a:t>07/04/2022</a:t>
            </a:fld>
            <a:endParaRPr lang="fr-FR" cap="all" dirty="0"/>
          </a:p>
        </p:txBody>
      </p:sp>
      <p:sp>
        <p:nvSpPr>
          <p:cNvPr id="7" name="Titre 6"/>
          <p:cNvSpPr>
            <a:spLocks noGrp="1"/>
          </p:cNvSpPr>
          <p:nvPr>
            <p:ph type="title"/>
          </p:nvPr>
        </p:nvSpPr>
        <p:spPr/>
        <p:txBody>
          <a:bodyPr>
            <a:normAutofit/>
          </a:bodyPr>
          <a:lstStyle/>
          <a:p>
            <a:r>
              <a:rPr lang="fr-FR" dirty="0">
                <a:solidFill>
                  <a:schemeClr val="tx2">
                    <a:lumMod val="50000"/>
                  </a:schemeClr>
                </a:solidFill>
                <a:latin typeface="Marianne" panose="02000000000000000000" pitchFamily="2" charset="0"/>
              </a:rPr>
              <a:t>Sommaire</a:t>
            </a:r>
          </a:p>
        </p:txBody>
      </p:sp>
      <p:sp>
        <p:nvSpPr>
          <p:cNvPr id="10" name="Espace réservé du pied de page 6"/>
          <p:cNvSpPr txBox="1">
            <a:spLocks/>
          </p:cNvSpPr>
          <p:nvPr/>
        </p:nvSpPr>
        <p:spPr bwMode="gray">
          <a:xfrm>
            <a:off x="7092279" y="195486"/>
            <a:ext cx="1656433" cy="360000"/>
          </a:xfrm>
          <a:prstGeom prst="rect">
            <a:avLst/>
          </a:prstGeom>
        </p:spPr>
        <p:txBody>
          <a:bodyPr vert="horz" lIns="0" tIns="0" rIns="0" bIns="0" rtlCol="0" anchor="ctr" anchorCtr="0">
            <a:noAutofit/>
          </a:bodyPr>
          <a:lstStyle>
            <a:defPPr>
              <a:defRPr lang="fr-FR"/>
            </a:defPPr>
            <a:lvl1pPr marL="0" algn="r" defTabSz="914400" rtl="0" eaLnBrk="1" latinLnBrk="0" hangingPunct="1">
              <a:defRPr sz="75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latin typeface="Marianne" panose="02000000000000000000" pitchFamily="2" charset="0"/>
              </a:rPr>
              <a:t>Direction des ressources humaines</a:t>
            </a:r>
            <a:endParaRPr lang="fr-FR" dirty="0">
              <a:latin typeface="Marianne" panose="02000000000000000000" pitchFamily="2" charset="0"/>
            </a:endParaRPr>
          </a:p>
        </p:txBody>
      </p:sp>
      <p:cxnSp>
        <p:nvCxnSpPr>
          <p:cNvPr id="12" name="Connecteur droit avec flèche 11"/>
          <p:cNvCxnSpPr/>
          <p:nvPr/>
        </p:nvCxnSpPr>
        <p:spPr>
          <a:xfrm flipH="1">
            <a:off x="2627784" y="1851670"/>
            <a:ext cx="470" cy="1789305"/>
          </a:xfrm>
          <a:prstGeom prst="straightConnector1">
            <a:avLst/>
          </a:prstGeom>
          <a:noFill/>
          <a:ln w="57150" cap="flat" cmpd="sng" algn="ctr">
            <a:solidFill>
              <a:schemeClr val="accent2">
                <a:lumMod val="75000"/>
              </a:schemeClr>
            </a:solidFill>
            <a:prstDash val="solid"/>
            <a:headEnd type="none" w="med" len="med"/>
            <a:tailEnd type="none" w="med" len="med"/>
          </a:ln>
          <a:effectLst/>
        </p:spPr>
      </p:cxnSp>
      <p:sp>
        <p:nvSpPr>
          <p:cNvPr id="17" name="27 Recortar rectángulo de esquina sencilla"/>
          <p:cNvSpPr/>
          <p:nvPr/>
        </p:nvSpPr>
        <p:spPr>
          <a:xfrm>
            <a:off x="2843808" y="1851670"/>
            <a:ext cx="4032449" cy="288032"/>
          </a:xfrm>
          <a:prstGeom prst="rect">
            <a:avLst/>
          </a:prstGeom>
          <a:noFill/>
          <a:ln w="3175" cap="flat" cmpd="sng" algn="ctr">
            <a:solidFill>
              <a:schemeClr val="accent2">
                <a:lumMod val="75000"/>
              </a:schemeClr>
            </a:solidFill>
            <a:prstDash val="solid"/>
          </a:ln>
          <a:effectLst/>
        </p:spPr>
        <p:txBody>
          <a:bodyPr lIns="68580" tIns="0" rIns="68580" bIns="54000" anchor="ctr" anchorCtr="0"/>
          <a:lstStyle/>
          <a:p>
            <a:pPr marL="0" marR="0" lvl="0" indent="0" defTabSz="914400" eaLnBrk="0" fontAlgn="auto" latinLnBrk="0" hangingPunct="0">
              <a:lnSpc>
                <a:spcPct val="100000"/>
              </a:lnSpc>
              <a:spcBef>
                <a:spcPts val="0"/>
              </a:spcBef>
              <a:spcAft>
                <a:spcPts val="0"/>
              </a:spcAft>
              <a:buClrTx/>
              <a:buSzTx/>
              <a:buFontTx/>
              <a:buNone/>
              <a:tabLst/>
              <a:defRPr/>
            </a:pPr>
            <a:r>
              <a:rPr lang="fr-FR" sz="1200" b="1" kern="0" dirty="0" smtClean="0">
                <a:latin typeface="Marianne" panose="02000000000000000000" pitchFamily="2" charset="0"/>
              </a:rPr>
              <a:t>Contexte                       </a:t>
            </a:r>
            <a:r>
              <a:rPr kumimoji="0" lang="fr-FR" sz="1200" b="1" i="0" u="none" strike="noStrike" kern="0" cap="none" spc="0" normalizeH="0" baseline="0" noProof="0" dirty="0" smtClean="0">
                <a:ln>
                  <a:noFill/>
                </a:ln>
                <a:effectLst/>
                <a:uLnTx/>
                <a:uFillTx/>
                <a:latin typeface="Marianne" panose="02000000000000000000" pitchFamily="2" charset="0"/>
              </a:rPr>
              <a:t>                                            </a:t>
            </a:r>
            <a:r>
              <a:rPr kumimoji="0" lang="fr-FR" sz="1200" b="1" i="0" u="none" strike="noStrike" kern="0" cap="none" spc="0" normalizeH="0" noProof="0" dirty="0" smtClean="0">
                <a:ln>
                  <a:noFill/>
                </a:ln>
                <a:effectLst/>
                <a:uLnTx/>
                <a:uFillTx/>
                <a:latin typeface="Marianne" panose="02000000000000000000" pitchFamily="2" charset="0"/>
              </a:rPr>
              <a:t> </a:t>
            </a:r>
            <a:r>
              <a:rPr kumimoji="0" lang="fr-FR" sz="1200" b="1" i="0" u="none" strike="noStrike" kern="0" cap="none" spc="0" normalizeH="0" baseline="0" noProof="0" dirty="0" smtClean="0">
                <a:ln>
                  <a:noFill/>
                </a:ln>
                <a:effectLst/>
                <a:uLnTx/>
                <a:uFillTx/>
                <a:latin typeface="Marianne" panose="02000000000000000000" pitchFamily="2" charset="0"/>
              </a:rPr>
              <a:t>p. 3</a:t>
            </a:r>
            <a:endParaRPr kumimoji="0" lang="fr-FR" sz="1200" b="1" i="0" u="none" strike="noStrike" kern="0" cap="none" spc="0" normalizeH="0" baseline="0" noProof="0" dirty="0">
              <a:ln>
                <a:noFill/>
              </a:ln>
              <a:effectLst/>
              <a:uLnTx/>
              <a:uFillTx/>
              <a:latin typeface="Marianne" panose="02000000000000000000" pitchFamily="2" charset="0"/>
            </a:endParaRPr>
          </a:p>
        </p:txBody>
      </p:sp>
      <p:sp>
        <p:nvSpPr>
          <p:cNvPr id="20" name="27 Recortar rectángulo de esquina sencilla"/>
          <p:cNvSpPr/>
          <p:nvPr/>
        </p:nvSpPr>
        <p:spPr>
          <a:xfrm>
            <a:off x="2839433" y="2194307"/>
            <a:ext cx="4036824" cy="288032"/>
          </a:xfrm>
          <a:prstGeom prst="rect">
            <a:avLst/>
          </a:prstGeom>
          <a:noFill/>
          <a:ln w="3175" cap="flat" cmpd="sng" algn="ctr">
            <a:solidFill>
              <a:schemeClr val="accent2">
                <a:lumMod val="75000"/>
              </a:schemeClr>
            </a:solidFill>
            <a:prstDash val="solid"/>
          </a:ln>
          <a:effectLst/>
        </p:spPr>
        <p:txBody>
          <a:bodyPr lIns="68580" tIns="0" rIns="68580" bIns="54000" anchor="ctr" anchorCtr="0"/>
          <a:lstStyle/>
          <a:p>
            <a:pPr marL="0" marR="0" lvl="1" indent="0" defTabSz="914400" eaLnBrk="0" fontAlgn="auto" latinLnBrk="0" hangingPunct="0">
              <a:lnSpc>
                <a:spcPct val="100000"/>
              </a:lnSpc>
              <a:spcBef>
                <a:spcPts val="0"/>
              </a:spcBef>
              <a:spcAft>
                <a:spcPts val="0"/>
              </a:spcAft>
              <a:buClrTx/>
              <a:buSzTx/>
              <a:buFontTx/>
              <a:buNone/>
              <a:tabLst/>
              <a:defRPr/>
            </a:pPr>
            <a:r>
              <a:rPr lang="fr-FR" sz="1200" b="1" kern="0" dirty="0" smtClean="0">
                <a:latin typeface="Marianne" panose="02000000000000000000" pitchFamily="2" charset="0"/>
              </a:rPr>
              <a:t>Le conseil médical                                                 </a:t>
            </a:r>
            <a:r>
              <a:rPr kumimoji="0" lang="fr-FR" sz="1200" b="1" i="0" u="none" strike="noStrike" kern="0" cap="none" spc="0" normalizeH="0" baseline="0" noProof="0" dirty="0" smtClean="0">
                <a:ln>
                  <a:noFill/>
                </a:ln>
                <a:effectLst/>
                <a:uLnTx/>
                <a:uFillTx/>
                <a:latin typeface="Marianne" panose="02000000000000000000" pitchFamily="2" charset="0"/>
              </a:rPr>
              <a:t>   p. 4</a:t>
            </a:r>
          </a:p>
        </p:txBody>
      </p:sp>
      <p:sp>
        <p:nvSpPr>
          <p:cNvPr id="15" name="27 Recortar rectángulo de esquina sencilla"/>
          <p:cNvSpPr/>
          <p:nvPr/>
        </p:nvSpPr>
        <p:spPr>
          <a:xfrm>
            <a:off x="2839432" y="2575247"/>
            <a:ext cx="4036823" cy="288032"/>
          </a:xfrm>
          <a:prstGeom prst="rect">
            <a:avLst/>
          </a:prstGeom>
          <a:noFill/>
          <a:ln w="3175" cap="flat" cmpd="sng" algn="ctr">
            <a:solidFill>
              <a:schemeClr val="accent2">
                <a:lumMod val="75000"/>
              </a:schemeClr>
            </a:solidFill>
            <a:prstDash val="solid"/>
          </a:ln>
          <a:effectLst/>
        </p:spPr>
        <p:txBody>
          <a:bodyPr lIns="68580" tIns="0" rIns="68580" bIns="54000" anchor="ctr" anchorCtr="0"/>
          <a:lstStyle/>
          <a:p>
            <a:pPr marL="0" lvl="1" eaLnBrk="0" hangingPunct="0">
              <a:defRPr/>
            </a:pPr>
            <a:r>
              <a:rPr lang="fr-FR" sz="1200" b="1" kern="0" dirty="0">
                <a:latin typeface="Marianne" panose="02000000000000000000" pitchFamily="2" charset="0"/>
              </a:rPr>
              <a:t>Le conseil </a:t>
            </a:r>
            <a:r>
              <a:rPr lang="fr-FR" sz="1200" b="1" kern="0" dirty="0" smtClean="0">
                <a:latin typeface="Marianne" panose="02000000000000000000" pitchFamily="2" charset="0"/>
              </a:rPr>
              <a:t>médical supérieur                                  p</a:t>
            </a:r>
            <a:r>
              <a:rPr lang="fr-FR" sz="1200" b="1" kern="0" dirty="0">
                <a:latin typeface="Marianne" panose="02000000000000000000" pitchFamily="2" charset="0"/>
              </a:rPr>
              <a:t>. </a:t>
            </a:r>
            <a:r>
              <a:rPr lang="fr-FR" sz="1200" b="1" kern="0" dirty="0" smtClean="0">
                <a:latin typeface="Marianne" panose="02000000000000000000" pitchFamily="2" charset="0"/>
              </a:rPr>
              <a:t>14</a:t>
            </a:r>
            <a:endParaRPr lang="fr-FR" sz="1200" b="1" kern="0" dirty="0">
              <a:latin typeface="Marianne" panose="02000000000000000000" pitchFamily="2" charset="0"/>
            </a:endParaRPr>
          </a:p>
        </p:txBody>
      </p:sp>
      <p:sp>
        <p:nvSpPr>
          <p:cNvPr id="13" name="27 Recortar rectángulo de esquina sencilla"/>
          <p:cNvSpPr/>
          <p:nvPr/>
        </p:nvSpPr>
        <p:spPr>
          <a:xfrm>
            <a:off x="2839431" y="2964095"/>
            <a:ext cx="4036823" cy="288032"/>
          </a:xfrm>
          <a:prstGeom prst="rect">
            <a:avLst/>
          </a:prstGeom>
          <a:noFill/>
          <a:ln w="3175" cap="flat" cmpd="sng" algn="ctr">
            <a:solidFill>
              <a:schemeClr val="accent2">
                <a:lumMod val="75000"/>
              </a:schemeClr>
            </a:solidFill>
            <a:prstDash val="solid"/>
          </a:ln>
          <a:effectLst/>
        </p:spPr>
        <p:txBody>
          <a:bodyPr lIns="68580" tIns="0" rIns="68580" bIns="54000" anchor="ctr" anchorCtr="0"/>
          <a:lstStyle/>
          <a:p>
            <a:pPr marL="0" lvl="1" eaLnBrk="0" hangingPunct="0">
              <a:defRPr/>
            </a:pPr>
            <a:r>
              <a:rPr lang="fr-FR" sz="1200" b="1" kern="0" dirty="0" smtClean="0">
                <a:latin typeface="Marianne" panose="02000000000000000000" pitchFamily="2" charset="0"/>
              </a:rPr>
              <a:t>Les dispositions transitoires                                   p. 15</a:t>
            </a:r>
            <a:endParaRPr lang="fr-FR" sz="1200" b="1" kern="0" dirty="0">
              <a:latin typeface="Marianne" panose="02000000000000000000" pitchFamily="2" charset="0"/>
            </a:endParaRPr>
          </a:p>
        </p:txBody>
      </p:sp>
      <p:sp>
        <p:nvSpPr>
          <p:cNvPr id="14" name="27 Recortar rectángulo de esquina sencilla"/>
          <p:cNvSpPr/>
          <p:nvPr/>
        </p:nvSpPr>
        <p:spPr>
          <a:xfrm>
            <a:off x="2843805" y="3352943"/>
            <a:ext cx="4032449" cy="288032"/>
          </a:xfrm>
          <a:prstGeom prst="rect">
            <a:avLst/>
          </a:prstGeom>
          <a:noFill/>
          <a:ln w="3175" cap="flat" cmpd="sng" algn="ctr">
            <a:solidFill>
              <a:schemeClr val="accent2">
                <a:lumMod val="75000"/>
              </a:schemeClr>
            </a:solidFill>
            <a:prstDash val="solid"/>
          </a:ln>
          <a:effectLst/>
        </p:spPr>
        <p:txBody>
          <a:bodyPr lIns="68580" tIns="0" rIns="68580" bIns="54000" anchor="ctr" anchorCtr="0"/>
          <a:lstStyle/>
          <a:p>
            <a:pPr marL="0" marR="0" lvl="0" indent="0" defTabSz="914400" eaLnBrk="0" fontAlgn="auto" latinLnBrk="0" hangingPunct="0">
              <a:lnSpc>
                <a:spcPct val="100000"/>
              </a:lnSpc>
              <a:spcBef>
                <a:spcPts val="0"/>
              </a:spcBef>
              <a:spcAft>
                <a:spcPts val="0"/>
              </a:spcAft>
              <a:buClrTx/>
              <a:buSzTx/>
              <a:buFontTx/>
              <a:buNone/>
              <a:tabLst/>
              <a:defRPr/>
            </a:pPr>
            <a:r>
              <a:rPr lang="fr-FR" sz="1200" b="1" kern="0" dirty="0" smtClean="0">
                <a:latin typeface="Marianne" panose="02000000000000000000" pitchFamily="2" charset="0"/>
              </a:rPr>
              <a:t>Annexe</a:t>
            </a:r>
            <a:r>
              <a:rPr kumimoji="0" lang="fr-FR" sz="1200" b="1" i="0" u="none" strike="noStrike" kern="0" cap="none" spc="0" normalizeH="0" baseline="0" noProof="0" dirty="0" smtClean="0">
                <a:ln>
                  <a:noFill/>
                </a:ln>
                <a:effectLst/>
                <a:uLnTx/>
                <a:uFillTx/>
                <a:latin typeface="Marianne" panose="02000000000000000000" pitchFamily="2" charset="0"/>
              </a:rPr>
              <a:t>   </a:t>
            </a:r>
            <a:r>
              <a:rPr kumimoji="0" lang="fr-FR" sz="1200" b="1" i="0" u="none" strike="noStrike" kern="0" cap="none" spc="0" normalizeH="0" noProof="0" dirty="0" smtClean="0">
                <a:ln>
                  <a:noFill/>
                </a:ln>
                <a:effectLst/>
                <a:uLnTx/>
                <a:uFillTx/>
                <a:latin typeface="Marianne" panose="02000000000000000000" pitchFamily="2" charset="0"/>
              </a:rPr>
              <a:t>                                                                    </a:t>
            </a:r>
            <a:r>
              <a:rPr kumimoji="0" lang="fr-FR" sz="1200" b="1" i="0" u="none" strike="noStrike" kern="0" cap="none" spc="0" normalizeH="0" baseline="0" noProof="0" dirty="0" smtClean="0">
                <a:ln>
                  <a:noFill/>
                </a:ln>
                <a:effectLst/>
                <a:uLnTx/>
                <a:uFillTx/>
                <a:latin typeface="Marianne" panose="02000000000000000000" pitchFamily="2" charset="0"/>
              </a:rPr>
              <a:t>p. 19</a:t>
            </a:r>
            <a:endParaRPr kumimoji="0" lang="fr-FR" sz="1200" b="1" i="0" u="none" strike="noStrike" kern="0" cap="none" spc="0" normalizeH="0" baseline="0" noProof="0" dirty="0">
              <a:ln>
                <a:noFill/>
              </a:ln>
              <a:effectLst/>
              <a:uLnTx/>
              <a:uFillTx/>
              <a:latin typeface="Marianne" panose="02000000000000000000" pitchFamily="2" charset="0"/>
            </a:endParaRPr>
          </a:p>
        </p:txBody>
      </p:sp>
    </p:spTree>
    <p:extLst>
      <p:ext uri="{BB962C8B-B14F-4D97-AF65-F5344CB8AC3E}">
        <p14:creationId xmlns:p14="http://schemas.microsoft.com/office/powerpoint/2010/main" val="24955643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20</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07/04/2022</a:t>
            </a:fld>
            <a:endParaRPr lang="fr-FR" cap="all" dirty="0"/>
          </a:p>
        </p:txBody>
      </p:sp>
      <p:sp>
        <p:nvSpPr>
          <p:cNvPr id="8" name="Espace réservé du pied de page 6"/>
          <p:cNvSpPr txBox="1">
            <a:spLocks/>
          </p:cNvSpPr>
          <p:nvPr/>
        </p:nvSpPr>
        <p:spPr bwMode="gray">
          <a:xfrm>
            <a:off x="7020271" y="195486"/>
            <a:ext cx="1728441" cy="360000"/>
          </a:xfrm>
          <a:prstGeom prst="rect">
            <a:avLst/>
          </a:prstGeom>
        </p:spPr>
        <p:txBody>
          <a:bodyPr vert="horz" lIns="0" tIns="0" rIns="0" bIns="0" rtlCol="0" anchor="ctr" anchorCtr="0">
            <a:noAutofit/>
          </a:bodyPr>
          <a:lstStyle>
            <a:defPPr>
              <a:defRPr lang="fr-FR"/>
            </a:defPPr>
            <a:lvl1pPr marL="0" algn="r" defTabSz="914400" rtl="0" eaLnBrk="1" latinLnBrk="0" hangingPunct="1">
              <a:defRPr sz="75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latin typeface="Marianne" panose="02000000000000000000" pitchFamily="2" charset="0"/>
              </a:rPr>
              <a:t>Direction des ressources humaines</a:t>
            </a:r>
            <a:endParaRPr lang="fr-FR" dirty="0">
              <a:latin typeface="Marianne" panose="02000000000000000000" pitchFamily="2" charset="0"/>
            </a:endParaRPr>
          </a:p>
        </p:txBody>
      </p:sp>
      <p:sp>
        <p:nvSpPr>
          <p:cNvPr id="10" name="Titre 9"/>
          <p:cNvSpPr>
            <a:spLocks noGrp="1"/>
          </p:cNvSpPr>
          <p:nvPr>
            <p:ph type="title"/>
          </p:nvPr>
        </p:nvSpPr>
        <p:spPr>
          <a:xfrm>
            <a:off x="323850" y="555487"/>
            <a:ext cx="8424863" cy="667306"/>
          </a:xfrm>
        </p:spPr>
        <p:txBody>
          <a:bodyPr>
            <a:normAutofit/>
          </a:bodyPr>
          <a:lstStyle/>
          <a:p>
            <a:r>
              <a:rPr lang="fr-FR" dirty="0">
                <a:solidFill>
                  <a:schemeClr val="tx2">
                    <a:lumMod val="50000"/>
                  </a:schemeClr>
                </a:solidFill>
                <a:latin typeface="Marianne" panose="02000000000000000000" pitchFamily="2" charset="0"/>
              </a:rPr>
              <a:t>Annexe : comparatif des cas de saisine</a:t>
            </a:r>
          </a:p>
        </p:txBody>
      </p:sp>
      <p:pic>
        <p:nvPicPr>
          <p:cNvPr id="4" name="Image 3"/>
          <p:cNvPicPr>
            <a:picLocks noChangeAspect="1"/>
          </p:cNvPicPr>
          <p:nvPr/>
        </p:nvPicPr>
        <p:blipFill>
          <a:blip r:embed="rId3"/>
          <a:stretch>
            <a:fillRect/>
          </a:stretch>
        </p:blipFill>
        <p:spPr>
          <a:xfrm>
            <a:off x="1115616" y="1222793"/>
            <a:ext cx="6755776" cy="3537570"/>
          </a:xfrm>
          <a:prstGeom prst="rect">
            <a:avLst/>
          </a:prstGeom>
        </p:spPr>
      </p:pic>
    </p:spTree>
    <p:extLst>
      <p:ext uri="{BB962C8B-B14F-4D97-AF65-F5344CB8AC3E}">
        <p14:creationId xmlns:p14="http://schemas.microsoft.com/office/powerpoint/2010/main" val="22011995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21</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07/04/2022</a:t>
            </a:fld>
            <a:endParaRPr lang="fr-FR" cap="all" dirty="0"/>
          </a:p>
        </p:txBody>
      </p:sp>
      <p:sp>
        <p:nvSpPr>
          <p:cNvPr id="8" name="Espace réservé du pied de page 6"/>
          <p:cNvSpPr txBox="1">
            <a:spLocks/>
          </p:cNvSpPr>
          <p:nvPr/>
        </p:nvSpPr>
        <p:spPr bwMode="gray">
          <a:xfrm>
            <a:off x="7020271" y="195486"/>
            <a:ext cx="1728441" cy="360000"/>
          </a:xfrm>
          <a:prstGeom prst="rect">
            <a:avLst/>
          </a:prstGeom>
        </p:spPr>
        <p:txBody>
          <a:bodyPr vert="horz" lIns="0" tIns="0" rIns="0" bIns="0" rtlCol="0" anchor="ctr" anchorCtr="0">
            <a:noAutofit/>
          </a:bodyPr>
          <a:lstStyle>
            <a:defPPr>
              <a:defRPr lang="fr-FR"/>
            </a:defPPr>
            <a:lvl1pPr marL="0" algn="r" defTabSz="914400" rtl="0" eaLnBrk="1" latinLnBrk="0" hangingPunct="1">
              <a:defRPr sz="75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latin typeface="Marianne" panose="02000000000000000000" pitchFamily="2" charset="0"/>
              </a:rPr>
              <a:t>Direction des ressources humaines</a:t>
            </a:r>
            <a:endParaRPr lang="fr-FR" dirty="0">
              <a:latin typeface="Marianne" panose="02000000000000000000" pitchFamily="2" charset="0"/>
            </a:endParaRPr>
          </a:p>
        </p:txBody>
      </p:sp>
      <p:sp>
        <p:nvSpPr>
          <p:cNvPr id="10" name="Titre 9"/>
          <p:cNvSpPr>
            <a:spLocks noGrp="1"/>
          </p:cNvSpPr>
          <p:nvPr>
            <p:ph type="title"/>
          </p:nvPr>
        </p:nvSpPr>
        <p:spPr>
          <a:xfrm>
            <a:off x="323850" y="555487"/>
            <a:ext cx="8424863" cy="667306"/>
          </a:xfrm>
        </p:spPr>
        <p:txBody>
          <a:bodyPr>
            <a:normAutofit/>
          </a:bodyPr>
          <a:lstStyle/>
          <a:p>
            <a:r>
              <a:rPr lang="fr-FR" dirty="0">
                <a:solidFill>
                  <a:schemeClr val="tx2">
                    <a:lumMod val="50000"/>
                  </a:schemeClr>
                </a:solidFill>
                <a:latin typeface="Marianne" panose="02000000000000000000" pitchFamily="2" charset="0"/>
              </a:rPr>
              <a:t>Annexe : comparatif des cas de saisine</a:t>
            </a:r>
          </a:p>
        </p:txBody>
      </p:sp>
      <p:pic>
        <p:nvPicPr>
          <p:cNvPr id="4" name="Image 3"/>
          <p:cNvPicPr>
            <a:picLocks noChangeAspect="1"/>
          </p:cNvPicPr>
          <p:nvPr/>
        </p:nvPicPr>
        <p:blipFill>
          <a:blip r:embed="rId3"/>
          <a:stretch>
            <a:fillRect/>
          </a:stretch>
        </p:blipFill>
        <p:spPr>
          <a:xfrm>
            <a:off x="1205591" y="1131590"/>
            <a:ext cx="6660604" cy="3548550"/>
          </a:xfrm>
          <a:prstGeom prst="rect">
            <a:avLst/>
          </a:prstGeom>
        </p:spPr>
      </p:pic>
    </p:spTree>
    <p:extLst>
      <p:ext uri="{BB962C8B-B14F-4D97-AF65-F5344CB8AC3E}">
        <p14:creationId xmlns:p14="http://schemas.microsoft.com/office/powerpoint/2010/main" val="35400580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22</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07/04/2022</a:t>
            </a:fld>
            <a:endParaRPr lang="fr-FR" cap="all" dirty="0"/>
          </a:p>
        </p:txBody>
      </p:sp>
      <p:sp>
        <p:nvSpPr>
          <p:cNvPr id="8" name="Espace réservé du pied de page 6"/>
          <p:cNvSpPr txBox="1">
            <a:spLocks/>
          </p:cNvSpPr>
          <p:nvPr/>
        </p:nvSpPr>
        <p:spPr bwMode="gray">
          <a:xfrm>
            <a:off x="7020271" y="195486"/>
            <a:ext cx="1728441" cy="360000"/>
          </a:xfrm>
          <a:prstGeom prst="rect">
            <a:avLst/>
          </a:prstGeom>
        </p:spPr>
        <p:txBody>
          <a:bodyPr vert="horz" lIns="0" tIns="0" rIns="0" bIns="0" rtlCol="0" anchor="ctr" anchorCtr="0">
            <a:noAutofit/>
          </a:bodyPr>
          <a:lstStyle>
            <a:defPPr>
              <a:defRPr lang="fr-FR"/>
            </a:defPPr>
            <a:lvl1pPr marL="0" algn="r" defTabSz="914400" rtl="0" eaLnBrk="1" latinLnBrk="0" hangingPunct="1">
              <a:defRPr sz="75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latin typeface="Marianne" panose="02000000000000000000" pitchFamily="2" charset="0"/>
              </a:rPr>
              <a:t>Direction des ressources humaines</a:t>
            </a:r>
            <a:endParaRPr lang="fr-FR" dirty="0">
              <a:latin typeface="Marianne" panose="02000000000000000000" pitchFamily="2" charset="0"/>
            </a:endParaRPr>
          </a:p>
        </p:txBody>
      </p:sp>
      <p:sp>
        <p:nvSpPr>
          <p:cNvPr id="10" name="Titre 9"/>
          <p:cNvSpPr>
            <a:spLocks noGrp="1"/>
          </p:cNvSpPr>
          <p:nvPr>
            <p:ph type="title"/>
          </p:nvPr>
        </p:nvSpPr>
        <p:spPr>
          <a:xfrm>
            <a:off x="323850" y="555487"/>
            <a:ext cx="8424863" cy="667306"/>
          </a:xfrm>
        </p:spPr>
        <p:txBody>
          <a:bodyPr>
            <a:normAutofit/>
          </a:bodyPr>
          <a:lstStyle/>
          <a:p>
            <a:r>
              <a:rPr lang="fr-FR" dirty="0">
                <a:solidFill>
                  <a:schemeClr val="tx2">
                    <a:lumMod val="50000"/>
                  </a:schemeClr>
                </a:solidFill>
                <a:latin typeface="Marianne" panose="02000000000000000000" pitchFamily="2" charset="0"/>
              </a:rPr>
              <a:t>Annexe : comparatif des cas de saisine</a:t>
            </a:r>
          </a:p>
        </p:txBody>
      </p:sp>
      <p:pic>
        <p:nvPicPr>
          <p:cNvPr id="5" name="Image 4"/>
          <p:cNvPicPr>
            <a:picLocks noChangeAspect="1"/>
          </p:cNvPicPr>
          <p:nvPr/>
        </p:nvPicPr>
        <p:blipFill>
          <a:blip r:embed="rId3"/>
          <a:stretch>
            <a:fillRect/>
          </a:stretch>
        </p:blipFill>
        <p:spPr>
          <a:xfrm>
            <a:off x="1446100" y="1271292"/>
            <a:ext cx="6180361" cy="3435887"/>
          </a:xfrm>
          <a:prstGeom prst="rect">
            <a:avLst/>
          </a:prstGeom>
        </p:spPr>
      </p:pic>
    </p:spTree>
    <p:extLst>
      <p:ext uri="{BB962C8B-B14F-4D97-AF65-F5344CB8AC3E}">
        <p14:creationId xmlns:p14="http://schemas.microsoft.com/office/powerpoint/2010/main" val="41692950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23</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07/04/2022</a:t>
            </a:fld>
            <a:endParaRPr lang="fr-FR" cap="all" dirty="0"/>
          </a:p>
        </p:txBody>
      </p:sp>
      <p:sp>
        <p:nvSpPr>
          <p:cNvPr id="8" name="Espace réservé du pied de page 6"/>
          <p:cNvSpPr txBox="1">
            <a:spLocks/>
          </p:cNvSpPr>
          <p:nvPr/>
        </p:nvSpPr>
        <p:spPr bwMode="gray">
          <a:xfrm>
            <a:off x="7020271" y="195486"/>
            <a:ext cx="1728441" cy="360000"/>
          </a:xfrm>
          <a:prstGeom prst="rect">
            <a:avLst/>
          </a:prstGeom>
        </p:spPr>
        <p:txBody>
          <a:bodyPr vert="horz" lIns="0" tIns="0" rIns="0" bIns="0" rtlCol="0" anchor="ctr" anchorCtr="0">
            <a:noAutofit/>
          </a:bodyPr>
          <a:lstStyle>
            <a:defPPr>
              <a:defRPr lang="fr-FR"/>
            </a:defPPr>
            <a:lvl1pPr marL="0" algn="r" defTabSz="914400" rtl="0" eaLnBrk="1" latinLnBrk="0" hangingPunct="1">
              <a:defRPr sz="75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latin typeface="Marianne" panose="02000000000000000000" pitchFamily="2" charset="0"/>
              </a:rPr>
              <a:t>Direction des ressources humaines</a:t>
            </a:r>
            <a:endParaRPr lang="fr-FR" dirty="0">
              <a:latin typeface="Marianne" panose="02000000000000000000" pitchFamily="2" charset="0"/>
            </a:endParaRPr>
          </a:p>
        </p:txBody>
      </p:sp>
      <p:sp>
        <p:nvSpPr>
          <p:cNvPr id="10" name="Titre 9"/>
          <p:cNvSpPr>
            <a:spLocks noGrp="1"/>
          </p:cNvSpPr>
          <p:nvPr>
            <p:ph type="title"/>
          </p:nvPr>
        </p:nvSpPr>
        <p:spPr>
          <a:xfrm>
            <a:off x="323850" y="555487"/>
            <a:ext cx="8424863" cy="667306"/>
          </a:xfrm>
        </p:spPr>
        <p:txBody>
          <a:bodyPr>
            <a:normAutofit/>
          </a:bodyPr>
          <a:lstStyle/>
          <a:p>
            <a:r>
              <a:rPr lang="fr-FR" dirty="0">
                <a:solidFill>
                  <a:schemeClr val="tx2">
                    <a:lumMod val="50000"/>
                  </a:schemeClr>
                </a:solidFill>
                <a:latin typeface="Marianne" panose="02000000000000000000" pitchFamily="2" charset="0"/>
              </a:rPr>
              <a:t>Annexe : comparatif des cas de saisine</a:t>
            </a:r>
          </a:p>
        </p:txBody>
      </p:sp>
      <p:pic>
        <p:nvPicPr>
          <p:cNvPr id="5" name="Image 4"/>
          <p:cNvPicPr>
            <a:picLocks noChangeAspect="1"/>
          </p:cNvPicPr>
          <p:nvPr/>
        </p:nvPicPr>
        <p:blipFill>
          <a:blip r:embed="rId3"/>
          <a:stretch>
            <a:fillRect/>
          </a:stretch>
        </p:blipFill>
        <p:spPr>
          <a:xfrm>
            <a:off x="899592" y="1189669"/>
            <a:ext cx="7337251" cy="3536025"/>
          </a:xfrm>
          <a:prstGeom prst="rect">
            <a:avLst/>
          </a:prstGeom>
        </p:spPr>
      </p:pic>
    </p:spTree>
    <p:extLst>
      <p:ext uri="{BB962C8B-B14F-4D97-AF65-F5344CB8AC3E}">
        <p14:creationId xmlns:p14="http://schemas.microsoft.com/office/powerpoint/2010/main" val="22467263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24</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07/04/2022</a:t>
            </a:fld>
            <a:endParaRPr lang="fr-FR" cap="all" dirty="0"/>
          </a:p>
        </p:txBody>
      </p:sp>
      <p:sp>
        <p:nvSpPr>
          <p:cNvPr id="8" name="Espace réservé du pied de page 6"/>
          <p:cNvSpPr txBox="1">
            <a:spLocks/>
          </p:cNvSpPr>
          <p:nvPr/>
        </p:nvSpPr>
        <p:spPr bwMode="gray">
          <a:xfrm>
            <a:off x="7020271" y="195486"/>
            <a:ext cx="1728441" cy="360000"/>
          </a:xfrm>
          <a:prstGeom prst="rect">
            <a:avLst/>
          </a:prstGeom>
        </p:spPr>
        <p:txBody>
          <a:bodyPr vert="horz" lIns="0" tIns="0" rIns="0" bIns="0" rtlCol="0" anchor="ctr" anchorCtr="0">
            <a:noAutofit/>
          </a:bodyPr>
          <a:lstStyle>
            <a:defPPr>
              <a:defRPr lang="fr-FR"/>
            </a:defPPr>
            <a:lvl1pPr marL="0" algn="r" defTabSz="914400" rtl="0" eaLnBrk="1" latinLnBrk="0" hangingPunct="1">
              <a:defRPr sz="75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latin typeface="Marianne" panose="02000000000000000000" pitchFamily="2" charset="0"/>
              </a:rPr>
              <a:t>Direction des ressources humaines</a:t>
            </a:r>
            <a:endParaRPr lang="fr-FR" dirty="0">
              <a:latin typeface="Marianne" panose="02000000000000000000" pitchFamily="2" charset="0"/>
            </a:endParaRPr>
          </a:p>
        </p:txBody>
      </p:sp>
      <p:sp>
        <p:nvSpPr>
          <p:cNvPr id="10" name="Titre 9"/>
          <p:cNvSpPr>
            <a:spLocks noGrp="1"/>
          </p:cNvSpPr>
          <p:nvPr>
            <p:ph type="title"/>
          </p:nvPr>
        </p:nvSpPr>
        <p:spPr>
          <a:xfrm>
            <a:off x="323850" y="555487"/>
            <a:ext cx="8424863" cy="667306"/>
          </a:xfrm>
        </p:spPr>
        <p:txBody>
          <a:bodyPr>
            <a:normAutofit/>
          </a:bodyPr>
          <a:lstStyle/>
          <a:p>
            <a:r>
              <a:rPr lang="fr-FR" dirty="0">
                <a:solidFill>
                  <a:schemeClr val="tx2">
                    <a:lumMod val="50000"/>
                  </a:schemeClr>
                </a:solidFill>
                <a:latin typeface="Marianne" panose="02000000000000000000" pitchFamily="2" charset="0"/>
              </a:rPr>
              <a:t>Annexe : comparatif des cas de saisine</a:t>
            </a:r>
          </a:p>
        </p:txBody>
      </p:sp>
      <p:pic>
        <p:nvPicPr>
          <p:cNvPr id="4" name="Image 3"/>
          <p:cNvPicPr>
            <a:picLocks noChangeAspect="1"/>
          </p:cNvPicPr>
          <p:nvPr/>
        </p:nvPicPr>
        <p:blipFill>
          <a:blip r:embed="rId3"/>
          <a:stretch>
            <a:fillRect/>
          </a:stretch>
        </p:blipFill>
        <p:spPr>
          <a:xfrm>
            <a:off x="1230076" y="1114371"/>
            <a:ext cx="6612409" cy="3545611"/>
          </a:xfrm>
          <a:prstGeom prst="rect">
            <a:avLst/>
          </a:prstGeom>
        </p:spPr>
      </p:pic>
    </p:spTree>
    <p:extLst>
      <p:ext uri="{BB962C8B-B14F-4D97-AF65-F5344CB8AC3E}">
        <p14:creationId xmlns:p14="http://schemas.microsoft.com/office/powerpoint/2010/main" val="4366569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25</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07/04/2022</a:t>
            </a:fld>
            <a:endParaRPr lang="fr-FR" cap="all" dirty="0"/>
          </a:p>
        </p:txBody>
      </p:sp>
      <p:sp>
        <p:nvSpPr>
          <p:cNvPr id="8" name="Espace réservé du pied de page 6"/>
          <p:cNvSpPr txBox="1">
            <a:spLocks/>
          </p:cNvSpPr>
          <p:nvPr/>
        </p:nvSpPr>
        <p:spPr bwMode="gray">
          <a:xfrm>
            <a:off x="7020271" y="195486"/>
            <a:ext cx="1728441" cy="360000"/>
          </a:xfrm>
          <a:prstGeom prst="rect">
            <a:avLst/>
          </a:prstGeom>
        </p:spPr>
        <p:txBody>
          <a:bodyPr vert="horz" lIns="0" tIns="0" rIns="0" bIns="0" rtlCol="0" anchor="ctr" anchorCtr="0">
            <a:noAutofit/>
          </a:bodyPr>
          <a:lstStyle>
            <a:defPPr>
              <a:defRPr lang="fr-FR"/>
            </a:defPPr>
            <a:lvl1pPr marL="0" algn="r" defTabSz="914400" rtl="0" eaLnBrk="1" latinLnBrk="0" hangingPunct="1">
              <a:defRPr sz="75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latin typeface="Marianne" panose="02000000000000000000" pitchFamily="2" charset="0"/>
              </a:rPr>
              <a:t>Direction des ressources humaines</a:t>
            </a:r>
            <a:endParaRPr lang="fr-FR" dirty="0">
              <a:latin typeface="Marianne" panose="02000000000000000000" pitchFamily="2" charset="0"/>
            </a:endParaRPr>
          </a:p>
        </p:txBody>
      </p:sp>
      <p:sp>
        <p:nvSpPr>
          <p:cNvPr id="10" name="Titre 9"/>
          <p:cNvSpPr>
            <a:spLocks noGrp="1"/>
          </p:cNvSpPr>
          <p:nvPr>
            <p:ph type="title"/>
          </p:nvPr>
        </p:nvSpPr>
        <p:spPr>
          <a:xfrm>
            <a:off x="323850" y="555487"/>
            <a:ext cx="8424863" cy="667306"/>
          </a:xfrm>
        </p:spPr>
        <p:txBody>
          <a:bodyPr>
            <a:normAutofit/>
          </a:bodyPr>
          <a:lstStyle/>
          <a:p>
            <a:r>
              <a:rPr lang="fr-FR" dirty="0">
                <a:solidFill>
                  <a:schemeClr val="tx2">
                    <a:lumMod val="50000"/>
                  </a:schemeClr>
                </a:solidFill>
                <a:latin typeface="Marianne" panose="02000000000000000000" pitchFamily="2" charset="0"/>
              </a:rPr>
              <a:t>Annexe : comparatif des cas de saisine</a:t>
            </a:r>
          </a:p>
        </p:txBody>
      </p:sp>
      <p:pic>
        <p:nvPicPr>
          <p:cNvPr id="4" name="Image 3"/>
          <p:cNvPicPr>
            <a:picLocks noChangeAspect="1"/>
          </p:cNvPicPr>
          <p:nvPr/>
        </p:nvPicPr>
        <p:blipFill>
          <a:blip r:embed="rId3"/>
          <a:stretch>
            <a:fillRect/>
          </a:stretch>
        </p:blipFill>
        <p:spPr>
          <a:xfrm>
            <a:off x="1443719" y="1161850"/>
            <a:ext cx="6185123" cy="3498132"/>
          </a:xfrm>
          <a:prstGeom prst="rect">
            <a:avLst/>
          </a:prstGeom>
        </p:spPr>
      </p:pic>
    </p:spTree>
    <p:extLst>
      <p:ext uri="{BB962C8B-B14F-4D97-AF65-F5344CB8AC3E}">
        <p14:creationId xmlns:p14="http://schemas.microsoft.com/office/powerpoint/2010/main" val="16329433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26</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07/04/2022</a:t>
            </a:fld>
            <a:endParaRPr lang="fr-FR" cap="all" dirty="0"/>
          </a:p>
        </p:txBody>
      </p:sp>
      <p:sp>
        <p:nvSpPr>
          <p:cNvPr id="8" name="Espace réservé du pied de page 6"/>
          <p:cNvSpPr txBox="1">
            <a:spLocks/>
          </p:cNvSpPr>
          <p:nvPr/>
        </p:nvSpPr>
        <p:spPr bwMode="gray">
          <a:xfrm>
            <a:off x="7020271" y="195486"/>
            <a:ext cx="1728441" cy="360000"/>
          </a:xfrm>
          <a:prstGeom prst="rect">
            <a:avLst/>
          </a:prstGeom>
        </p:spPr>
        <p:txBody>
          <a:bodyPr vert="horz" lIns="0" tIns="0" rIns="0" bIns="0" rtlCol="0" anchor="ctr" anchorCtr="0">
            <a:noAutofit/>
          </a:bodyPr>
          <a:lstStyle>
            <a:defPPr>
              <a:defRPr lang="fr-FR"/>
            </a:defPPr>
            <a:lvl1pPr marL="0" algn="r" defTabSz="914400" rtl="0" eaLnBrk="1" latinLnBrk="0" hangingPunct="1">
              <a:defRPr sz="75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latin typeface="Marianne" panose="02000000000000000000" pitchFamily="2" charset="0"/>
              </a:rPr>
              <a:t>Direction des ressources humaines</a:t>
            </a:r>
            <a:endParaRPr lang="fr-FR" dirty="0">
              <a:latin typeface="Marianne" panose="02000000000000000000" pitchFamily="2" charset="0"/>
            </a:endParaRPr>
          </a:p>
        </p:txBody>
      </p:sp>
      <p:sp>
        <p:nvSpPr>
          <p:cNvPr id="10" name="Titre 9"/>
          <p:cNvSpPr>
            <a:spLocks noGrp="1"/>
          </p:cNvSpPr>
          <p:nvPr>
            <p:ph type="title"/>
          </p:nvPr>
        </p:nvSpPr>
        <p:spPr>
          <a:xfrm>
            <a:off x="323850" y="555487"/>
            <a:ext cx="8424863" cy="667306"/>
          </a:xfrm>
        </p:spPr>
        <p:txBody>
          <a:bodyPr>
            <a:normAutofit/>
          </a:bodyPr>
          <a:lstStyle/>
          <a:p>
            <a:r>
              <a:rPr lang="fr-FR" dirty="0">
                <a:solidFill>
                  <a:schemeClr val="tx2">
                    <a:lumMod val="50000"/>
                  </a:schemeClr>
                </a:solidFill>
                <a:latin typeface="Marianne" panose="02000000000000000000" pitchFamily="2" charset="0"/>
              </a:rPr>
              <a:t>Annexe : comparatif des cas de saisine</a:t>
            </a:r>
          </a:p>
        </p:txBody>
      </p:sp>
      <p:pic>
        <p:nvPicPr>
          <p:cNvPr id="5" name="Image 4"/>
          <p:cNvPicPr>
            <a:picLocks noChangeAspect="1"/>
          </p:cNvPicPr>
          <p:nvPr/>
        </p:nvPicPr>
        <p:blipFill>
          <a:blip r:embed="rId3"/>
          <a:stretch>
            <a:fillRect/>
          </a:stretch>
        </p:blipFill>
        <p:spPr>
          <a:xfrm>
            <a:off x="1259632" y="1222793"/>
            <a:ext cx="6746251" cy="3459196"/>
          </a:xfrm>
          <a:prstGeom prst="rect">
            <a:avLst/>
          </a:prstGeom>
        </p:spPr>
      </p:pic>
    </p:spTree>
    <p:extLst>
      <p:ext uri="{BB962C8B-B14F-4D97-AF65-F5344CB8AC3E}">
        <p14:creationId xmlns:p14="http://schemas.microsoft.com/office/powerpoint/2010/main" val="1016557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3</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07/04/2022</a:t>
            </a:fld>
            <a:endParaRPr lang="fr-FR" cap="all" dirty="0"/>
          </a:p>
        </p:txBody>
      </p:sp>
      <p:sp>
        <p:nvSpPr>
          <p:cNvPr id="8" name="Espace réservé du pied de page 6"/>
          <p:cNvSpPr txBox="1">
            <a:spLocks/>
          </p:cNvSpPr>
          <p:nvPr/>
        </p:nvSpPr>
        <p:spPr bwMode="gray">
          <a:xfrm>
            <a:off x="7020271" y="195486"/>
            <a:ext cx="1728441" cy="360000"/>
          </a:xfrm>
          <a:prstGeom prst="rect">
            <a:avLst/>
          </a:prstGeom>
        </p:spPr>
        <p:txBody>
          <a:bodyPr vert="horz" lIns="0" tIns="0" rIns="0" bIns="0" rtlCol="0" anchor="ctr" anchorCtr="0">
            <a:noAutofit/>
          </a:bodyPr>
          <a:lstStyle>
            <a:defPPr>
              <a:defRPr lang="fr-FR"/>
            </a:defPPr>
            <a:lvl1pPr marL="0" algn="r" defTabSz="914400" rtl="0" eaLnBrk="1" latinLnBrk="0" hangingPunct="1">
              <a:defRPr sz="75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latin typeface="Marianne" panose="02000000000000000000" pitchFamily="2" charset="0"/>
              </a:rPr>
              <a:t>Direction des ressources humaines</a:t>
            </a:r>
            <a:endParaRPr lang="fr-FR" dirty="0">
              <a:latin typeface="Marianne" panose="02000000000000000000" pitchFamily="2" charset="0"/>
            </a:endParaRPr>
          </a:p>
        </p:txBody>
      </p:sp>
      <p:sp>
        <p:nvSpPr>
          <p:cNvPr id="10" name="Titre 9"/>
          <p:cNvSpPr>
            <a:spLocks noGrp="1"/>
          </p:cNvSpPr>
          <p:nvPr>
            <p:ph type="title"/>
          </p:nvPr>
        </p:nvSpPr>
        <p:spPr>
          <a:xfrm>
            <a:off x="323850" y="571559"/>
            <a:ext cx="8424863" cy="651234"/>
          </a:xfrm>
        </p:spPr>
        <p:txBody>
          <a:bodyPr>
            <a:normAutofit/>
          </a:bodyPr>
          <a:lstStyle/>
          <a:p>
            <a:r>
              <a:rPr lang="fr-FR" dirty="0" smtClean="0">
                <a:solidFill>
                  <a:schemeClr val="tx2">
                    <a:lumMod val="50000"/>
                  </a:schemeClr>
                </a:solidFill>
                <a:latin typeface="Marianne" panose="02000000000000000000" pitchFamily="2" charset="0"/>
              </a:rPr>
              <a:t>Contexte</a:t>
            </a:r>
            <a:endParaRPr lang="fr-FR" dirty="0">
              <a:solidFill>
                <a:schemeClr val="tx2">
                  <a:lumMod val="50000"/>
                </a:schemeClr>
              </a:solidFill>
              <a:latin typeface="Marianne" panose="02000000000000000000" pitchFamily="2" charset="0"/>
            </a:endParaRPr>
          </a:p>
        </p:txBody>
      </p:sp>
      <p:sp>
        <p:nvSpPr>
          <p:cNvPr id="11" name="Titre 9"/>
          <p:cNvSpPr txBox="1">
            <a:spLocks/>
          </p:cNvSpPr>
          <p:nvPr/>
        </p:nvSpPr>
        <p:spPr>
          <a:xfrm>
            <a:off x="337542" y="1222792"/>
            <a:ext cx="8424863" cy="3437190"/>
          </a:xfrm>
          <a:prstGeom prst="rect">
            <a:avLst/>
          </a:prstGeom>
        </p:spPr>
        <p:txBody>
          <a:bodyPr vert="horz" lIns="91440" tIns="45720" rIns="91440" bIns="45720" rtlCol="0" anchor="ctr">
            <a:norm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pPr algn="just">
              <a:lnSpc>
                <a:spcPct val="120000"/>
              </a:lnSpc>
            </a:pPr>
            <a:r>
              <a:rPr lang="fr-FR" sz="1200" b="0" dirty="0" smtClean="0">
                <a:solidFill>
                  <a:schemeClr val="tx2">
                    <a:lumMod val="50000"/>
                  </a:schemeClr>
                </a:solidFill>
                <a:latin typeface="Marianne" panose="02000000000000000000" pitchFamily="2" charset="0"/>
              </a:rPr>
              <a:t>Pour rappel, l’objectif </a:t>
            </a:r>
            <a:r>
              <a:rPr lang="fr-FR" sz="1200" b="0" dirty="0">
                <a:solidFill>
                  <a:schemeClr val="tx2">
                    <a:lumMod val="50000"/>
                  </a:schemeClr>
                </a:solidFill>
                <a:latin typeface="Marianne" panose="02000000000000000000" pitchFamily="2" charset="0"/>
              </a:rPr>
              <a:t>de la réforme des instances médicales est de faciliter la prise en charge médicale des personnels de la fonction publique en simplifiant l'organisation et le fonctionnement des instances médicales, de façon à accélérer le traitement des demandes des </a:t>
            </a:r>
            <a:r>
              <a:rPr lang="fr-FR" sz="1200" b="0" dirty="0" smtClean="0">
                <a:solidFill>
                  <a:schemeClr val="tx2">
                    <a:lumMod val="50000"/>
                  </a:schemeClr>
                </a:solidFill>
                <a:latin typeface="Marianne" panose="02000000000000000000" pitchFamily="2" charset="0"/>
              </a:rPr>
              <a:t>agents.</a:t>
            </a:r>
          </a:p>
          <a:p>
            <a:pPr algn="just">
              <a:lnSpc>
                <a:spcPct val="120000"/>
              </a:lnSpc>
            </a:pPr>
            <a:endParaRPr lang="fr-FR" sz="1200" b="0" dirty="0">
              <a:solidFill>
                <a:schemeClr val="tx2">
                  <a:lumMod val="50000"/>
                </a:schemeClr>
              </a:solidFill>
              <a:latin typeface="Marianne" panose="02000000000000000000" pitchFamily="2" charset="0"/>
            </a:endParaRPr>
          </a:p>
          <a:p>
            <a:pPr algn="just">
              <a:lnSpc>
                <a:spcPct val="120000"/>
              </a:lnSpc>
            </a:pPr>
            <a:r>
              <a:rPr lang="fr-FR" sz="1200" b="0" dirty="0" smtClean="0">
                <a:solidFill>
                  <a:schemeClr val="tx2">
                    <a:lumMod val="50000"/>
                  </a:schemeClr>
                </a:solidFill>
                <a:latin typeface="Marianne" panose="02000000000000000000" pitchFamily="2" charset="0"/>
              </a:rPr>
              <a:t>Cette </a:t>
            </a:r>
            <a:r>
              <a:rPr lang="fr-FR" sz="1200" b="0" dirty="0">
                <a:solidFill>
                  <a:schemeClr val="tx2">
                    <a:lumMod val="50000"/>
                  </a:schemeClr>
                </a:solidFill>
                <a:latin typeface="Marianne" panose="02000000000000000000" pitchFamily="2" charset="0"/>
              </a:rPr>
              <a:t>réforme s’inscrit, par ailleurs, dans le contexte d’ensemble de l’ordonnance du 25 novembre </a:t>
            </a:r>
            <a:r>
              <a:rPr lang="fr-FR" sz="1200" b="0" dirty="0" smtClean="0">
                <a:solidFill>
                  <a:schemeClr val="tx2">
                    <a:lumMod val="50000"/>
                  </a:schemeClr>
                </a:solidFill>
                <a:latin typeface="Marianne" panose="02000000000000000000" pitchFamily="2" charset="0"/>
              </a:rPr>
              <a:t>2020 </a:t>
            </a:r>
            <a:r>
              <a:rPr lang="fr-FR" sz="1200" b="0" dirty="0">
                <a:solidFill>
                  <a:schemeClr val="tx2">
                    <a:lumMod val="50000"/>
                  </a:schemeClr>
                </a:solidFill>
                <a:latin typeface="Marianne" panose="02000000000000000000" pitchFamily="2" charset="0"/>
              </a:rPr>
              <a:t>portant diverses mesures en matière de santé et de famille dans la fonction publique</a:t>
            </a:r>
            <a:r>
              <a:rPr lang="fr-FR" sz="1200" b="0" dirty="0" smtClean="0">
                <a:solidFill>
                  <a:schemeClr val="tx2">
                    <a:lumMod val="50000"/>
                  </a:schemeClr>
                </a:solidFill>
                <a:latin typeface="Marianne" panose="02000000000000000000" pitchFamily="2" charset="0"/>
              </a:rPr>
              <a:t> </a:t>
            </a:r>
            <a:r>
              <a:rPr lang="fr-FR" sz="1200" b="0" dirty="0">
                <a:solidFill>
                  <a:schemeClr val="tx2">
                    <a:lumMod val="50000"/>
                  </a:schemeClr>
                </a:solidFill>
                <a:latin typeface="Marianne" panose="02000000000000000000" pitchFamily="2" charset="0"/>
              </a:rPr>
              <a:t>qui vise à simplifier les règles applicables aux différents congés pour maladies d’origine non professionnelle ou professionnelle et au maintien dans l’emploi des agents publics ou à la facilitation de leur retour à l’emploi.</a:t>
            </a:r>
          </a:p>
          <a:p>
            <a:pPr algn="just">
              <a:lnSpc>
                <a:spcPct val="120000"/>
              </a:lnSpc>
            </a:pPr>
            <a:endParaRPr lang="fr-FR" sz="1200" b="0" dirty="0">
              <a:solidFill>
                <a:schemeClr val="tx2">
                  <a:lumMod val="50000"/>
                </a:schemeClr>
              </a:solidFill>
              <a:latin typeface="Marianne" panose="02000000000000000000" pitchFamily="2" charset="0"/>
            </a:endParaRPr>
          </a:p>
          <a:p>
            <a:pPr algn="just">
              <a:lnSpc>
                <a:spcPct val="120000"/>
              </a:lnSpc>
            </a:pPr>
            <a:r>
              <a:rPr lang="fr-FR" sz="1200" b="0" dirty="0" smtClean="0">
                <a:solidFill>
                  <a:schemeClr val="tx2">
                    <a:lumMod val="50000"/>
                  </a:schemeClr>
                </a:solidFill>
                <a:latin typeface="Marianne" panose="02000000000000000000" pitchFamily="2" charset="0"/>
              </a:rPr>
              <a:t>Le document suivant présente les modalités </a:t>
            </a:r>
            <a:r>
              <a:rPr lang="fr-FR" sz="1200" b="0" dirty="0">
                <a:solidFill>
                  <a:schemeClr val="tx2">
                    <a:lumMod val="50000"/>
                  </a:schemeClr>
                </a:solidFill>
                <a:latin typeface="Marianne" panose="02000000000000000000" pitchFamily="2" charset="0"/>
              </a:rPr>
              <a:t>d’organisation et de fonctionnement </a:t>
            </a:r>
            <a:r>
              <a:rPr lang="fr-FR" sz="1200" b="0" dirty="0" smtClean="0">
                <a:solidFill>
                  <a:schemeClr val="tx2">
                    <a:lumMod val="50000"/>
                  </a:schemeClr>
                </a:solidFill>
                <a:latin typeface="Marianne" panose="02000000000000000000" pitchFamily="2" charset="0"/>
              </a:rPr>
              <a:t>des conseils médicaux telles que fixées par </a:t>
            </a:r>
            <a:r>
              <a:rPr lang="fr-FR" sz="1200" b="0" dirty="0">
                <a:solidFill>
                  <a:schemeClr val="tx2">
                    <a:lumMod val="50000"/>
                  </a:schemeClr>
                </a:solidFill>
                <a:latin typeface="Marianne" panose="02000000000000000000" pitchFamily="2" charset="0"/>
              </a:rPr>
              <a:t>le décret n°2022-353 du 11 mars 2022 </a:t>
            </a:r>
            <a:r>
              <a:rPr lang="fr-FR" sz="1200" b="0" dirty="0" smtClean="0">
                <a:solidFill>
                  <a:schemeClr val="tx2">
                    <a:lumMod val="50000"/>
                  </a:schemeClr>
                </a:solidFill>
                <a:latin typeface="Marianne" panose="02000000000000000000" pitchFamily="2" charset="0"/>
              </a:rPr>
              <a:t>relatif aux </a:t>
            </a:r>
            <a:r>
              <a:rPr lang="fr-FR" sz="1200" b="0" dirty="0">
                <a:solidFill>
                  <a:schemeClr val="tx2">
                    <a:lumMod val="50000"/>
                  </a:schemeClr>
                </a:solidFill>
                <a:latin typeface="Marianne" panose="02000000000000000000" pitchFamily="2" charset="0"/>
              </a:rPr>
              <a:t>conseils </a:t>
            </a:r>
            <a:r>
              <a:rPr lang="fr-FR" sz="1200" b="0" dirty="0" smtClean="0">
                <a:solidFill>
                  <a:schemeClr val="tx2">
                    <a:lumMod val="50000"/>
                  </a:schemeClr>
                </a:solidFill>
                <a:latin typeface="Marianne" panose="02000000000000000000" pitchFamily="2" charset="0"/>
              </a:rPr>
              <a:t>médicaux dans </a:t>
            </a:r>
            <a:r>
              <a:rPr lang="fr-FR" sz="1200" b="0" dirty="0">
                <a:solidFill>
                  <a:schemeClr val="tx2">
                    <a:lumMod val="50000"/>
                  </a:schemeClr>
                </a:solidFill>
                <a:latin typeface="Marianne" panose="02000000000000000000" pitchFamily="2" charset="0"/>
              </a:rPr>
              <a:t>la fonction publique de </a:t>
            </a:r>
            <a:r>
              <a:rPr lang="fr-FR" sz="1200" b="0" dirty="0" smtClean="0">
                <a:solidFill>
                  <a:schemeClr val="tx2">
                    <a:lumMod val="50000"/>
                  </a:schemeClr>
                </a:solidFill>
                <a:latin typeface="Marianne" panose="02000000000000000000" pitchFamily="2" charset="0"/>
              </a:rPr>
              <a:t>l'Etat </a:t>
            </a:r>
            <a:r>
              <a:rPr lang="fr-FR" sz="1200" b="0" u="sng" dirty="0" smtClean="0">
                <a:solidFill>
                  <a:schemeClr val="tx2">
                    <a:lumMod val="50000"/>
                  </a:schemeClr>
                </a:solidFill>
                <a:latin typeface="Marianne" panose="02000000000000000000" pitchFamily="2" charset="0"/>
              </a:rPr>
              <a:t>entré en vigueur au 14 mars 2022</a:t>
            </a:r>
            <a:r>
              <a:rPr lang="fr-FR" sz="1200" b="0" dirty="0" smtClean="0">
                <a:solidFill>
                  <a:schemeClr val="tx2">
                    <a:lumMod val="50000"/>
                  </a:schemeClr>
                </a:solidFill>
                <a:latin typeface="Marianne" panose="02000000000000000000" pitchFamily="2" charset="0"/>
              </a:rPr>
              <a:t>.</a:t>
            </a:r>
            <a:endParaRPr lang="fr-FR" sz="1200" b="0" dirty="0">
              <a:solidFill>
                <a:schemeClr val="tx2">
                  <a:lumMod val="50000"/>
                </a:schemeClr>
              </a:solidFill>
              <a:latin typeface="Marianne" panose="02000000000000000000" pitchFamily="2" charset="0"/>
            </a:endParaRPr>
          </a:p>
        </p:txBody>
      </p:sp>
    </p:spTree>
    <p:extLst>
      <p:ext uri="{BB962C8B-B14F-4D97-AF65-F5344CB8AC3E}">
        <p14:creationId xmlns:p14="http://schemas.microsoft.com/office/powerpoint/2010/main" val="1894019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4</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07/04/2022</a:t>
            </a:fld>
            <a:endParaRPr lang="fr-FR" cap="all" dirty="0"/>
          </a:p>
        </p:txBody>
      </p:sp>
      <p:sp>
        <p:nvSpPr>
          <p:cNvPr id="8" name="Espace réservé du pied de page 6"/>
          <p:cNvSpPr txBox="1">
            <a:spLocks/>
          </p:cNvSpPr>
          <p:nvPr/>
        </p:nvSpPr>
        <p:spPr bwMode="gray">
          <a:xfrm>
            <a:off x="7020271" y="195486"/>
            <a:ext cx="1728441" cy="360000"/>
          </a:xfrm>
          <a:prstGeom prst="rect">
            <a:avLst/>
          </a:prstGeom>
        </p:spPr>
        <p:txBody>
          <a:bodyPr vert="horz" lIns="0" tIns="0" rIns="0" bIns="0" rtlCol="0" anchor="ctr" anchorCtr="0">
            <a:noAutofit/>
          </a:bodyPr>
          <a:lstStyle>
            <a:defPPr>
              <a:defRPr lang="fr-FR"/>
            </a:defPPr>
            <a:lvl1pPr marL="0" algn="r" defTabSz="914400" rtl="0" eaLnBrk="1" latinLnBrk="0" hangingPunct="1">
              <a:defRPr sz="75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latin typeface="Marianne" panose="02000000000000000000" pitchFamily="2" charset="0"/>
              </a:rPr>
              <a:t>Direction des ressources humaines</a:t>
            </a:r>
            <a:endParaRPr lang="fr-FR" dirty="0">
              <a:latin typeface="Marianne" panose="02000000000000000000" pitchFamily="2" charset="0"/>
            </a:endParaRPr>
          </a:p>
        </p:txBody>
      </p:sp>
      <p:sp>
        <p:nvSpPr>
          <p:cNvPr id="10" name="Titre 9"/>
          <p:cNvSpPr>
            <a:spLocks noGrp="1"/>
          </p:cNvSpPr>
          <p:nvPr>
            <p:ph type="title"/>
          </p:nvPr>
        </p:nvSpPr>
        <p:spPr>
          <a:xfrm>
            <a:off x="323850" y="555487"/>
            <a:ext cx="8424863" cy="667306"/>
          </a:xfrm>
        </p:spPr>
        <p:txBody>
          <a:bodyPr>
            <a:normAutofit/>
          </a:bodyPr>
          <a:lstStyle/>
          <a:p>
            <a:r>
              <a:rPr lang="fr-FR" dirty="0">
                <a:solidFill>
                  <a:schemeClr val="tx2">
                    <a:lumMod val="50000"/>
                  </a:schemeClr>
                </a:solidFill>
                <a:latin typeface="Marianne" panose="02000000000000000000" pitchFamily="2" charset="0"/>
              </a:rPr>
              <a:t>Une nouvelle </a:t>
            </a:r>
            <a:r>
              <a:rPr lang="fr-FR" dirty="0" smtClean="0">
                <a:solidFill>
                  <a:schemeClr val="tx2">
                    <a:lumMod val="50000"/>
                  </a:schemeClr>
                </a:solidFill>
                <a:latin typeface="Marianne" panose="02000000000000000000" pitchFamily="2" charset="0"/>
              </a:rPr>
              <a:t>instance </a:t>
            </a:r>
            <a:r>
              <a:rPr lang="fr-FR" dirty="0">
                <a:solidFill>
                  <a:schemeClr val="tx2">
                    <a:lumMod val="50000"/>
                  </a:schemeClr>
                </a:solidFill>
                <a:latin typeface="Marianne" panose="02000000000000000000" pitchFamily="2" charset="0"/>
              </a:rPr>
              <a:t>: </a:t>
            </a:r>
            <a:r>
              <a:rPr lang="fr-FR" dirty="0" smtClean="0">
                <a:solidFill>
                  <a:schemeClr val="tx2">
                    <a:lumMod val="50000"/>
                  </a:schemeClr>
                </a:solidFill>
                <a:latin typeface="Marianne" panose="02000000000000000000" pitchFamily="2" charset="0"/>
              </a:rPr>
              <a:t>le conseil médical</a:t>
            </a:r>
            <a:endParaRPr lang="fr-FR" dirty="0">
              <a:solidFill>
                <a:schemeClr val="tx2">
                  <a:lumMod val="50000"/>
                </a:schemeClr>
              </a:solidFill>
              <a:latin typeface="Marianne" panose="02000000000000000000" pitchFamily="2" charset="0"/>
            </a:endParaRPr>
          </a:p>
        </p:txBody>
      </p:sp>
      <p:sp>
        <p:nvSpPr>
          <p:cNvPr id="39" name="Titre 9"/>
          <p:cNvSpPr txBox="1">
            <a:spLocks/>
          </p:cNvSpPr>
          <p:nvPr/>
        </p:nvSpPr>
        <p:spPr>
          <a:xfrm>
            <a:off x="395536" y="1275606"/>
            <a:ext cx="4176142" cy="2708360"/>
          </a:xfrm>
          <a:prstGeom prst="rect">
            <a:avLst/>
          </a:prstGeom>
        </p:spPr>
        <p:txBody>
          <a:bodyPr vert="horz" lIns="91440" tIns="45720" rIns="91440" bIns="45720" rtlCol="0" anchor="ctr">
            <a:norm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pPr algn="just"/>
            <a:r>
              <a:rPr lang="fr-FR" sz="1600" b="0" dirty="0" smtClean="0">
                <a:solidFill>
                  <a:schemeClr val="tx2">
                    <a:lumMod val="50000"/>
                  </a:schemeClr>
                </a:solidFill>
                <a:latin typeface="Marianne" panose="02000000000000000000" pitchFamily="2" charset="0"/>
              </a:rPr>
              <a:t>Les comités </a:t>
            </a:r>
            <a:r>
              <a:rPr lang="fr-FR" sz="1600" b="0" dirty="0">
                <a:solidFill>
                  <a:schemeClr val="tx2">
                    <a:lumMod val="50000"/>
                  </a:schemeClr>
                </a:solidFill>
                <a:latin typeface="Marianne" panose="02000000000000000000" pitchFamily="2" charset="0"/>
              </a:rPr>
              <a:t>médicaux et commissions de réforme </a:t>
            </a:r>
            <a:r>
              <a:rPr lang="fr-FR" sz="1600" b="0" dirty="0" smtClean="0">
                <a:solidFill>
                  <a:schemeClr val="tx2">
                    <a:lumMod val="50000"/>
                  </a:schemeClr>
                </a:solidFill>
                <a:latin typeface="Marianne" panose="02000000000000000000" pitchFamily="2" charset="0"/>
              </a:rPr>
              <a:t>fusionnent pour </a:t>
            </a:r>
            <a:r>
              <a:rPr lang="fr-FR" sz="1600" b="0" dirty="0">
                <a:solidFill>
                  <a:schemeClr val="tx2">
                    <a:lumMod val="50000"/>
                  </a:schemeClr>
                </a:solidFill>
                <a:latin typeface="Marianne" panose="02000000000000000000" pitchFamily="2" charset="0"/>
              </a:rPr>
              <a:t>créer une </a:t>
            </a:r>
            <a:r>
              <a:rPr lang="fr-FR" sz="1600" b="0" u="sng" dirty="0">
                <a:solidFill>
                  <a:schemeClr val="tx2">
                    <a:lumMod val="50000"/>
                  </a:schemeClr>
                </a:solidFill>
                <a:latin typeface="Marianne" panose="02000000000000000000" pitchFamily="2" charset="0"/>
              </a:rPr>
              <a:t>instance médicale </a:t>
            </a:r>
            <a:r>
              <a:rPr lang="fr-FR" sz="1600" b="0" u="sng" dirty="0" smtClean="0">
                <a:solidFill>
                  <a:schemeClr val="tx2">
                    <a:lumMod val="50000"/>
                  </a:schemeClr>
                </a:solidFill>
                <a:latin typeface="Marianne" panose="02000000000000000000" pitchFamily="2" charset="0"/>
              </a:rPr>
              <a:t>unique</a:t>
            </a:r>
            <a:r>
              <a:rPr lang="fr-FR" sz="1600" b="0" dirty="0" smtClean="0">
                <a:solidFill>
                  <a:schemeClr val="tx2">
                    <a:lumMod val="50000"/>
                  </a:schemeClr>
                </a:solidFill>
                <a:latin typeface="Marianne" panose="02000000000000000000" pitchFamily="2" charset="0"/>
              </a:rPr>
              <a:t> : </a:t>
            </a:r>
            <a:r>
              <a:rPr lang="fr-FR" sz="1600" dirty="0" smtClean="0">
                <a:solidFill>
                  <a:schemeClr val="tx2">
                    <a:lumMod val="50000"/>
                  </a:schemeClr>
                </a:solidFill>
                <a:latin typeface="Marianne" panose="02000000000000000000" pitchFamily="2" charset="0"/>
              </a:rPr>
              <a:t>le </a:t>
            </a:r>
            <a:r>
              <a:rPr lang="fr-FR" sz="1600" dirty="0">
                <a:solidFill>
                  <a:schemeClr val="tx2">
                    <a:lumMod val="50000"/>
                  </a:schemeClr>
                </a:solidFill>
                <a:latin typeface="Marianne" panose="02000000000000000000" pitchFamily="2" charset="0"/>
              </a:rPr>
              <a:t>conseil </a:t>
            </a:r>
            <a:r>
              <a:rPr lang="fr-FR" sz="1600" dirty="0" smtClean="0">
                <a:solidFill>
                  <a:schemeClr val="tx2">
                    <a:lumMod val="50000"/>
                  </a:schemeClr>
                </a:solidFill>
                <a:latin typeface="Marianne" panose="02000000000000000000" pitchFamily="2" charset="0"/>
              </a:rPr>
              <a:t>médical.</a:t>
            </a:r>
            <a:endParaRPr lang="fr-FR" sz="1600" dirty="0">
              <a:solidFill>
                <a:schemeClr val="tx2">
                  <a:lumMod val="50000"/>
                </a:schemeClr>
              </a:solidFill>
              <a:latin typeface="Marianne" panose="02000000000000000000" pitchFamily="2" charset="0"/>
            </a:endParaRPr>
          </a:p>
        </p:txBody>
      </p:sp>
      <p:graphicFrame>
        <p:nvGraphicFramePr>
          <p:cNvPr id="17" name="Diagramme 16"/>
          <p:cNvGraphicFramePr/>
          <p:nvPr>
            <p:extLst>
              <p:ext uri="{D42A27DB-BD31-4B8C-83A1-F6EECF244321}">
                <p14:modId xmlns:p14="http://schemas.microsoft.com/office/powerpoint/2010/main" val="3455487534"/>
              </p:ext>
            </p:extLst>
          </p:nvPr>
        </p:nvGraphicFramePr>
        <p:xfrm>
          <a:off x="5076056" y="1195379"/>
          <a:ext cx="3548730" cy="32405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21385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5</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07/04/2022</a:t>
            </a:fld>
            <a:endParaRPr lang="fr-FR" cap="all" dirty="0"/>
          </a:p>
        </p:txBody>
      </p:sp>
      <p:sp>
        <p:nvSpPr>
          <p:cNvPr id="8" name="Espace réservé du pied de page 6"/>
          <p:cNvSpPr txBox="1">
            <a:spLocks/>
          </p:cNvSpPr>
          <p:nvPr/>
        </p:nvSpPr>
        <p:spPr bwMode="gray">
          <a:xfrm>
            <a:off x="7020271" y="195486"/>
            <a:ext cx="1728441" cy="360000"/>
          </a:xfrm>
          <a:prstGeom prst="rect">
            <a:avLst/>
          </a:prstGeom>
        </p:spPr>
        <p:txBody>
          <a:bodyPr vert="horz" lIns="0" tIns="0" rIns="0" bIns="0" rtlCol="0" anchor="ctr" anchorCtr="0">
            <a:noAutofit/>
          </a:bodyPr>
          <a:lstStyle>
            <a:defPPr>
              <a:defRPr lang="fr-FR"/>
            </a:defPPr>
            <a:lvl1pPr marL="0" algn="r" defTabSz="914400" rtl="0" eaLnBrk="1" latinLnBrk="0" hangingPunct="1">
              <a:defRPr sz="75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latin typeface="Marianne" panose="02000000000000000000" pitchFamily="2" charset="0"/>
              </a:rPr>
              <a:t>Direction des ressources humaines</a:t>
            </a:r>
            <a:endParaRPr lang="fr-FR" dirty="0">
              <a:latin typeface="Marianne" panose="02000000000000000000" pitchFamily="2" charset="0"/>
            </a:endParaRPr>
          </a:p>
        </p:txBody>
      </p:sp>
      <p:sp>
        <p:nvSpPr>
          <p:cNvPr id="10" name="Titre 9"/>
          <p:cNvSpPr>
            <a:spLocks noGrp="1"/>
          </p:cNvSpPr>
          <p:nvPr>
            <p:ph type="title"/>
          </p:nvPr>
        </p:nvSpPr>
        <p:spPr>
          <a:xfrm>
            <a:off x="323850" y="555487"/>
            <a:ext cx="8424863" cy="667306"/>
          </a:xfrm>
        </p:spPr>
        <p:txBody>
          <a:bodyPr>
            <a:normAutofit/>
          </a:bodyPr>
          <a:lstStyle/>
          <a:p>
            <a:r>
              <a:rPr lang="fr-FR" dirty="0" smtClean="0">
                <a:solidFill>
                  <a:schemeClr val="tx2">
                    <a:lumMod val="50000"/>
                  </a:schemeClr>
                </a:solidFill>
                <a:latin typeface="Marianne" panose="02000000000000000000" pitchFamily="2" charset="0"/>
              </a:rPr>
              <a:t>Le conseil médical : un médecin président</a:t>
            </a:r>
            <a:endParaRPr lang="fr-FR" dirty="0">
              <a:solidFill>
                <a:schemeClr val="tx2">
                  <a:lumMod val="50000"/>
                </a:schemeClr>
              </a:solidFill>
              <a:latin typeface="Marianne" panose="02000000000000000000" pitchFamily="2" charset="0"/>
            </a:endParaRPr>
          </a:p>
        </p:txBody>
      </p:sp>
      <p:sp>
        <p:nvSpPr>
          <p:cNvPr id="39" name="Titre 9"/>
          <p:cNvSpPr txBox="1">
            <a:spLocks/>
          </p:cNvSpPr>
          <p:nvPr/>
        </p:nvSpPr>
        <p:spPr>
          <a:xfrm>
            <a:off x="337543" y="1080111"/>
            <a:ext cx="8411169" cy="3651879"/>
          </a:xfrm>
          <a:prstGeom prst="rect">
            <a:avLst/>
          </a:prstGeom>
        </p:spPr>
        <p:txBody>
          <a:bodyPr vert="horz" lIns="91440" tIns="45720" rIns="91440" bIns="45720" rtlCol="0" anchor="ctr">
            <a:no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pPr lvl="0" algn="just"/>
            <a:r>
              <a:rPr lang="fr-FR" sz="1300" b="0" dirty="0" smtClean="0">
                <a:solidFill>
                  <a:schemeClr val="tx2">
                    <a:lumMod val="50000"/>
                  </a:schemeClr>
                </a:solidFill>
                <a:latin typeface="Marianne" panose="02000000000000000000" pitchFamily="2" charset="0"/>
              </a:rPr>
              <a:t>Le conseil médical est </a:t>
            </a:r>
            <a:r>
              <a:rPr lang="fr-FR" sz="1300" dirty="0" smtClean="0">
                <a:solidFill>
                  <a:schemeClr val="tx2">
                    <a:lumMod val="50000"/>
                  </a:schemeClr>
                </a:solidFill>
                <a:latin typeface="Marianne" panose="02000000000000000000" pitchFamily="2" charset="0"/>
              </a:rPr>
              <a:t>présidé par un </a:t>
            </a:r>
            <a:r>
              <a:rPr lang="fr-FR" sz="1300" dirty="0">
                <a:solidFill>
                  <a:schemeClr val="tx2">
                    <a:lumMod val="50000"/>
                  </a:schemeClr>
                </a:solidFill>
                <a:latin typeface="Marianne" panose="02000000000000000000" pitchFamily="2" charset="0"/>
              </a:rPr>
              <a:t>médecin </a:t>
            </a:r>
            <a:r>
              <a:rPr lang="fr-FR" sz="1300" b="0" dirty="0" smtClean="0">
                <a:solidFill>
                  <a:schemeClr val="tx2">
                    <a:lumMod val="50000"/>
                  </a:schemeClr>
                </a:solidFill>
                <a:latin typeface="Marianne" panose="02000000000000000000" pitchFamily="2" charset="0"/>
              </a:rPr>
              <a:t>désigné parmi les médecins titulaires par </a:t>
            </a:r>
            <a:r>
              <a:rPr lang="fr-FR" sz="1300" b="0" dirty="0">
                <a:solidFill>
                  <a:schemeClr val="tx2">
                    <a:lumMod val="50000"/>
                  </a:schemeClr>
                </a:solidFill>
                <a:latin typeface="Marianne" panose="02000000000000000000" pitchFamily="2" charset="0"/>
              </a:rPr>
              <a:t>le </a:t>
            </a:r>
            <a:r>
              <a:rPr lang="fr-FR" sz="1300" b="0" dirty="0" smtClean="0">
                <a:solidFill>
                  <a:schemeClr val="tx2">
                    <a:lumMod val="50000"/>
                  </a:schemeClr>
                </a:solidFill>
                <a:latin typeface="Marianne" panose="02000000000000000000" pitchFamily="2" charset="0"/>
              </a:rPr>
              <a:t>ministre concerné (comité médical ministériel) </a:t>
            </a:r>
            <a:r>
              <a:rPr lang="fr-FR" sz="1300" b="0" dirty="0">
                <a:solidFill>
                  <a:schemeClr val="tx2">
                    <a:lumMod val="50000"/>
                  </a:schemeClr>
                </a:solidFill>
                <a:latin typeface="Marianne" panose="02000000000000000000" pitchFamily="2" charset="0"/>
              </a:rPr>
              <a:t>ou le </a:t>
            </a:r>
            <a:r>
              <a:rPr lang="fr-FR" sz="1300" b="0" dirty="0" smtClean="0">
                <a:solidFill>
                  <a:schemeClr val="tx2">
                    <a:lumMod val="50000"/>
                  </a:schemeClr>
                </a:solidFill>
                <a:latin typeface="Marianne" panose="02000000000000000000" pitchFamily="2" charset="0"/>
              </a:rPr>
              <a:t>préfet (comité médical départemental).</a:t>
            </a:r>
          </a:p>
          <a:p>
            <a:pPr lvl="0" algn="just"/>
            <a:endParaRPr lang="fr-FR" sz="1300" b="0" dirty="0">
              <a:solidFill>
                <a:schemeClr val="tx2">
                  <a:lumMod val="50000"/>
                </a:schemeClr>
              </a:solidFill>
              <a:latin typeface="Marianne" panose="02000000000000000000" pitchFamily="2" charset="0"/>
            </a:endParaRPr>
          </a:p>
          <a:p>
            <a:pPr lvl="0" algn="just"/>
            <a:r>
              <a:rPr lang="fr-FR" sz="1300" b="0" dirty="0" smtClean="0">
                <a:solidFill>
                  <a:schemeClr val="tx2">
                    <a:lumMod val="50000"/>
                  </a:schemeClr>
                </a:solidFill>
                <a:latin typeface="Marianne" panose="02000000000000000000" pitchFamily="2" charset="0"/>
              </a:rPr>
              <a:t>Son </a:t>
            </a:r>
            <a:r>
              <a:rPr lang="fr-FR" sz="1300" b="0" dirty="0">
                <a:solidFill>
                  <a:schemeClr val="tx2">
                    <a:lumMod val="50000"/>
                  </a:schemeClr>
                </a:solidFill>
                <a:latin typeface="Marianne" panose="02000000000000000000" pitchFamily="2" charset="0"/>
              </a:rPr>
              <a:t>rôle est d’instruire </a:t>
            </a:r>
            <a:r>
              <a:rPr lang="fr-FR" sz="1300" b="0" dirty="0" smtClean="0">
                <a:solidFill>
                  <a:schemeClr val="tx2">
                    <a:lumMod val="50000"/>
                  </a:schemeClr>
                </a:solidFill>
                <a:latin typeface="Marianne" panose="02000000000000000000" pitchFamily="2" charset="0"/>
              </a:rPr>
              <a:t>les dossiers. Il </a:t>
            </a:r>
            <a:r>
              <a:rPr lang="fr-FR" sz="1300" b="0" dirty="0">
                <a:solidFill>
                  <a:schemeClr val="tx2">
                    <a:lumMod val="50000"/>
                  </a:schemeClr>
                </a:solidFill>
                <a:latin typeface="Marianne" panose="02000000000000000000" pitchFamily="2" charset="0"/>
              </a:rPr>
              <a:t>est chargé, notamment, d’apprécier l’utilité d’une expertise médicale. </a:t>
            </a:r>
            <a:r>
              <a:rPr lang="fr-FR" sz="1300" b="0" dirty="0" smtClean="0">
                <a:solidFill>
                  <a:schemeClr val="tx2">
                    <a:lumMod val="50000"/>
                  </a:schemeClr>
                </a:solidFill>
                <a:latin typeface="Marianne" panose="02000000000000000000" pitchFamily="2" charset="0"/>
              </a:rPr>
              <a:t>Il peut également </a:t>
            </a:r>
            <a:r>
              <a:rPr lang="fr-FR" sz="1300" b="0" dirty="0">
                <a:solidFill>
                  <a:schemeClr val="tx2">
                    <a:lumMod val="50000"/>
                  </a:schemeClr>
                </a:solidFill>
                <a:latin typeface="Marianne" panose="02000000000000000000" pitchFamily="2" charset="0"/>
              </a:rPr>
              <a:t>confier l’instruction de dossiers aux autres médecins membres du conseil</a:t>
            </a:r>
            <a:r>
              <a:rPr lang="fr-FR" sz="1300" b="0" dirty="0" smtClean="0">
                <a:solidFill>
                  <a:schemeClr val="tx2">
                    <a:lumMod val="50000"/>
                  </a:schemeClr>
                </a:solidFill>
                <a:latin typeface="Marianne" panose="02000000000000000000" pitchFamily="2" charset="0"/>
              </a:rPr>
              <a:t>.</a:t>
            </a:r>
          </a:p>
          <a:p>
            <a:pPr lvl="0" algn="just"/>
            <a:endParaRPr lang="fr-FR" sz="1300" b="0" dirty="0">
              <a:solidFill>
                <a:schemeClr val="tx2">
                  <a:lumMod val="50000"/>
                </a:schemeClr>
              </a:solidFill>
              <a:latin typeface="Marianne" panose="02000000000000000000" pitchFamily="2" charset="0"/>
            </a:endParaRPr>
          </a:p>
          <a:p>
            <a:pPr algn="just"/>
            <a:r>
              <a:rPr lang="fr-FR" sz="1300" b="0" dirty="0" smtClean="0">
                <a:solidFill>
                  <a:schemeClr val="tx2">
                    <a:lumMod val="50000"/>
                  </a:schemeClr>
                </a:solidFill>
                <a:latin typeface="Marianne" panose="02000000000000000000" pitchFamily="2" charset="0"/>
              </a:rPr>
              <a:t>Il dirige les débats en séance. En </a:t>
            </a:r>
            <a:r>
              <a:rPr lang="fr-FR" sz="1300" b="0" dirty="0">
                <a:solidFill>
                  <a:schemeClr val="tx2">
                    <a:lumMod val="50000"/>
                  </a:schemeClr>
                </a:solidFill>
                <a:latin typeface="Marianne" panose="02000000000000000000" pitchFamily="2" charset="0"/>
              </a:rPr>
              <a:t>cas d’absence </a:t>
            </a:r>
            <a:r>
              <a:rPr lang="fr-FR" sz="1300" b="0" dirty="0" smtClean="0">
                <a:solidFill>
                  <a:schemeClr val="tx2">
                    <a:lumMod val="50000"/>
                  </a:schemeClr>
                </a:solidFill>
                <a:latin typeface="Marianne" panose="02000000000000000000" pitchFamily="2" charset="0"/>
              </a:rPr>
              <a:t>du médecin-président en </a:t>
            </a:r>
            <a:r>
              <a:rPr lang="fr-FR" sz="1300" b="0" dirty="0">
                <a:solidFill>
                  <a:schemeClr val="tx2">
                    <a:lumMod val="50000"/>
                  </a:schemeClr>
                </a:solidFill>
                <a:latin typeface="Marianne" panose="02000000000000000000" pitchFamily="2" charset="0"/>
              </a:rPr>
              <a:t>séance, la présidence est assurée par le médecin qu’il aura désigné ou, à défaut, par le plus âgé des médecins présents</a:t>
            </a:r>
            <a:r>
              <a:rPr lang="fr-FR" sz="1300" b="0" dirty="0" smtClean="0">
                <a:solidFill>
                  <a:schemeClr val="tx2">
                    <a:lumMod val="50000"/>
                  </a:schemeClr>
                </a:solidFill>
                <a:latin typeface="Marianne" panose="02000000000000000000" pitchFamily="2" charset="0"/>
              </a:rPr>
              <a:t>.</a:t>
            </a:r>
          </a:p>
          <a:p>
            <a:pPr algn="just"/>
            <a:endParaRPr lang="fr-FR" sz="1300" b="0" dirty="0">
              <a:solidFill>
                <a:schemeClr val="tx2">
                  <a:lumMod val="50000"/>
                </a:schemeClr>
              </a:solidFill>
              <a:latin typeface="Marianne" panose="02000000000000000000" pitchFamily="2" charset="0"/>
            </a:endParaRPr>
          </a:p>
          <a:p>
            <a:pPr algn="just"/>
            <a:r>
              <a:rPr lang="fr-FR" sz="1300" b="0" dirty="0">
                <a:solidFill>
                  <a:schemeClr val="tx2">
                    <a:lumMod val="50000"/>
                  </a:schemeClr>
                </a:solidFill>
                <a:latin typeface="Marianne" panose="02000000000000000000" pitchFamily="2" charset="0"/>
              </a:rPr>
              <a:t>Il peut organiser les débats du conseil par </a:t>
            </a:r>
            <a:r>
              <a:rPr lang="fr-FR" sz="1300" b="0" u="sng" dirty="0">
                <a:solidFill>
                  <a:schemeClr val="tx2">
                    <a:lumMod val="50000"/>
                  </a:schemeClr>
                </a:solidFill>
                <a:latin typeface="Marianne" panose="02000000000000000000" pitchFamily="2" charset="0"/>
              </a:rPr>
              <a:t>conférence téléphonique ou visioconférence</a:t>
            </a:r>
            <a:r>
              <a:rPr lang="fr-FR" sz="1300" b="0" dirty="0">
                <a:solidFill>
                  <a:schemeClr val="tx2">
                    <a:lumMod val="50000"/>
                  </a:schemeClr>
                </a:solidFill>
                <a:latin typeface="Marianne" panose="02000000000000000000" pitchFamily="2" charset="0"/>
              </a:rPr>
              <a:t> dans </a:t>
            </a:r>
            <a:r>
              <a:rPr lang="fr-FR" sz="1300" b="0" dirty="0" smtClean="0">
                <a:solidFill>
                  <a:schemeClr val="tx2">
                    <a:lumMod val="50000"/>
                  </a:schemeClr>
                </a:solidFill>
                <a:latin typeface="Marianne" panose="02000000000000000000" pitchFamily="2" charset="0"/>
              </a:rPr>
              <a:t>des conditions </a:t>
            </a:r>
            <a:r>
              <a:rPr lang="fr-FR" sz="1300" b="0" dirty="0">
                <a:solidFill>
                  <a:schemeClr val="tx2">
                    <a:lumMod val="50000"/>
                  </a:schemeClr>
                </a:solidFill>
                <a:latin typeface="Marianne" panose="02000000000000000000" pitchFamily="2" charset="0"/>
              </a:rPr>
              <a:t>garantissant le secret médical </a:t>
            </a:r>
            <a:r>
              <a:rPr lang="fr-FR" sz="1300" b="0" dirty="0" smtClean="0">
                <a:solidFill>
                  <a:schemeClr val="tx2">
                    <a:lumMod val="50000"/>
                  </a:schemeClr>
                </a:solidFill>
                <a:latin typeface="Marianne" panose="02000000000000000000" pitchFamily="2" charset="0"/>
              </a:rPr>
              <a:t>(dans </a:t>
            </a:r>
            <a:r>
              <a:rPr lang="fr-FR" sz="1300" b="0" dirty="0">
                <a:solidFill>
                  <a:schemeClr val="tx2">
                    <a:lumMod val="50000"/>
                  </a:schemeClr>
                </a:solidFill>
                <a:latin typeface="Marianne" panose="02000000000000000000" pitchFamily="2" charset="0"/>
              </a:rPr>
              <a:t>un souci de souplesse, le recours à l’audio ou à la visioconférence peut ne </a:t>
            </a:r>
            <a:r>
              <a:rPr lang="fr-FR" sz="1300" b="0" dirty="0" smtClean="0">
                <a:solidFill>
                  <a:schemeClr val="tx2">
                    <a:lumMod val="50000"/>
                  </a:schemeClr>
                </a:solidFill>
                <a:latin typeface="Marianne" panose="02000000000000000000" pitchFamily="2" charset="0"/>
              </a:rPr>
              <a:t>concerner que </a:t>
            </a:r>
            <a:r>
              <a:rPr lang="fr-FR" sz="1300" b="0" dirty="0">
                <a:solidFill>
                  <a:schemeClr val="tx2">
                    <a:lumMod val="50000"/>
                  </a:schemeClr>
                </a:solidFill>
                <a:latin typeface="Marianne" panose="02000000000000000000" pitchFamily="2" charset="0"/>
              </a:rPr>
              <a:t>certains membres de </a:t>
            </a:r>
            <a:r>
              <a:rPr lang="fr-FR" sz="1300" b="0" dirty="0" smtClean="0">
                <a:solidFill>
                  <a:schemeClr val="tx2">
                    <a:lumMod val="50000"/>
                  </a:schemeClr>
                </a:solidFill>
                <a:latin typeface="Marianne" panose="02000000000000000000" pitchFamily="2" charset="0"/>
              </a:rPr>
              <a:t>l’instance).</a:t>
            </a:r>
            <a:endParaRPr lang="fr-FR" sz="1300" b="0" dirty="0">
              <a:solidFill>
                <a:schemeClr val="tx2">
                  <a:lumMod val="50000"/>
                </a:schemeClr>
              </a:solidFill>
              <a:latin typeface="Marianne" panose="02000000000000000000" pitchFamily="2" charset="0"/>
            </a:endParaRPr>
          </a:p>
          <a:p>
            <a:pPr lvl="0" algn="just"/>
            <a:endParaRPr lang="fr-FR" sz="1300" dirty="0" smtClean="0">
              <a:solidFill>
                <a:schemeClr val="accent1">
                  <a:lumMod val="75000"/>
                  <a:lumOff val="25000"/>
                </a:schemeClr>
              </a:solidFill>
              <a:latin typeface="Marianne" panose="02000000000000000000" pitchFamily="2" charset="0"/>
            </a:endParaRPr>
          </a:p>
          <a:p>
            <a:pPr lvl="0" algn="just"/>
            <a:r>
              <a:rPr lang="fr-FR" sz="1300" b="0" dirty="0" smtClean="0">
                <a:solidFill>
                  <a:schemeClr val="tx2">
                    <a:lumMod val="50000"/>
                  </a:schemeClr>
                </a:solidFill>
                <a:latin typeface="Marianne" panose="02000000000000000000" pitchFamily="2" charset="0"/>
              </a:rPr>
              <a:t>Un </a:t>
            </a:r>
            <a:r>
              <a:rPr lang="fr-FR" sz="1300" dirty="0" smtClean="0">
                <a:solidFill>
                  <a:schemeClr val="tx2">
                    <a:lumMod val="50000"/>
                  </a:schemeClr>
                </a:solidFill>
                <a:latin typeface="Marianne" panose="02000000000000000000" pitchFamily="2" charset="0"/>
              </a:rPr>
              <a:t>secrétariat administratif</a:t>
            </a:r>
            <a:r>
              <a:rPr lang="fr-FR" sz="1300" b="0" dirty="0" smtClean="0">
                <a:solidFill>
                  <a:schemeClr val="tx2">
                    <a:lumMod val="50000"/>
                  </a:schemeClr>
                </a:solidFill>
                <a:latin typeface="Marianne" panose="02000000000000000000" pitchFamily="2" charset="0"/>
              </a:rPr>
              <a:t> placé </a:t>
            </a:r>
            <a:r>
              <a:rPr lang="fr-FR" sz="1300" b="0" dirty="0">
                <a:solidFill>
                  <a:schemeClr val="tx2">
                    <a:lumMod val="50000"/>
                  </a:schemeClr>
                </a:solidFill>
                <a:latin typeface="Marianne" panose="02000000000000000000" pitchFamily="2" charset="0"/>
              </a:rPr>
              <a:t>sous l’autorité du médecin président</a:t>
            </a:r>
            <a:r>
              <a:rPr lang="fr-FR" sz="1300" b="0" dirty="0" smtClean="0">
                <a:solidFill>
                  <a:schemeClr val="tx2">
                    <a:lumMod val="50000"/>
                  </a:schemeClr>
                </a:solidFill>
                <a:latin typeface="Marianne" panose="02000000000000000000" pitchFamily="2" charset="0"/>
              </a:rPr>
              <a:t>, </a:t>
            </a:r>
            <a:r>
              <a:rPr lang="fr-FR" sz="1300" b="0" dirty="0">
                <a:solidFill>
                  <a:schemeClr val="tx2">
                    <a:lumMod val="50000"/>
                  </a:schemeClr>
                </a:solidFill>
                <a:latin typeface="Marianne" panose="02000000000000000000" pitchFamily="2" charset="0"/>
              </a:rPr>
              <a:t>reçoit, prépare et renvoie les dossiers. Il assure le lien avec les différentes parties (agent, administration, médecins membres du conseil médical, médecins experts</a:t>
            </a:r>
            <a:r>
              <a:rPr lang="fr-FR" sz="1300" b="0" dirty="0" smtClean="0">
                <a:solidFill>
                  <a:schemeClr val="tx2">
                    <a:lumMod val="50000"/>
                  </a:schemeClr>
                </a:solidFill>
                <a:latin typeface="Marianne" panose="02000000000000000000" pitchFamily="2" charset="0"/>
              </a:rPr>
              <a:t>).</a:t>
            </a:r>
          </a:p>
          <a:p>
            <a:pPr lvl="0" algn="just"/>
            <a:endParaRPr lang="fr-FR" sz="1050" b="0" dirty="0" smtClean="0">
              <a:solidFill>
                <a:schemeClr val="tx2">
                  <a:lumMod val="50000"/>
                </a:schemeClr>
              </a:solidFill>
              <a:latin typeface="Marianne" panose="02000000000000000000" pitchFamily="2" charset="0"/>
            </a:endParaRPr>
          </a:p>
        </p:txBody>
      </p:sp>
      <p:sp>
        <p:nvSpPr>
          <p:cNvPr id="9" name="Titre 9"/>
          <p:cNvSpPr txBox="1">
            <a:spLocks/>
          </p:cNvSpPr>
          <p:nvPr/>
        </p:nvSpPr>
        <p:spPr>
          <a:xfrm>
            <a:off x="4420108" y="2906050"/>
            <a:ext cx="4320729" cy="2357070"/>
          </a:xfrm>
          <a:prstGeom prst="rect">
            <a:avLst/>
          </a:prstGeom>
        </p:spPr>
        <p:txBody>
          <a:bodyPr vert="horz" lIns="91440" tIns="45720" rIns="91440" bIns="45720" rtlCol="0" anchor="ctr">
            <a:no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endParaRPr lang="fr-FR" sz="800" b="0" dirty="0"/>
          </a:p>
        </p:txBody>
      </p:sp>
    </p:spTree>
    <p:extLst>
      <p:ext uri="{BB962C8B-B14F-4D97-AF65-F5344CB8AC3E}">
        <p14:creationId xmlns:p14="http://schemas.microsoft.com/office/powerpoint/2010/main" val="745085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6</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07/04/2022</a:t>
            </a:fld>
            <a:endParaRPr lang="fr-FR" cap="all" dirty="0"/>
          </a:p>
        </p:txBody>
      </p:sp>
      <p:sp>
        <p:nvSpPr>
          <p:cNvPr id="8" name="Espace réservé du pied de page 6"/>
          <p:cNvSpPr txBox="1">
            <a:spLocks/>
          </p:cNvSpPr>
          <p:nvPr/>
        </p:nvSpPr>
        <p:spPr bwMode="gray">
          <a:xfrm>
            <a:off x="7020271" y="195486"/>
            <a:ext cx="1728441" cy="360000"/>
          </a:xfrm>
          <a:prstGeom prst="rect">
            <a:avLst/>
          </a:prstGeom>
        </p:spPr>
        <p:txBody>
          <a:bodyPr vert="horz" lIns="0" tIns="0" rIns="0" bIns="0" rtlCol="0" anchor="ctr" anchorCtr="0">
            <a:noAutofit/>
          </a:bodyPr>
          <a:lstStyle>
            <a:defPPr>
              <a:defRPr lang="fr-FR"/>
            </a:defPPr>
            <a:lvl1pPr marL="0" algn="r" defTabSz="914400" rtl="0" eaLnBrk="1" latinLnBrk="0" hangingPunct="1">
              <a:defRPr sz="75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latin typeface="Marianne" panose="02000000000000000000" pitchFamily="2" charset="0"/>
              </a:rPr>
              <a:t>Direction des ressources humaines</a:t>
            </a:r>
            <a:endParaRPr lang="fr-FR" dirty="0">
              <a:latin typeface="Marianne" panose="02000000000000000000" pitchFamily="2" charset="0"/>
            </a:endParaRPr>
          </a:p>
        </p:txBody>
      </p:sp>
      <p:sp>
        <p:nvSpPr>
          <p:cNvPr id="10" name="Titre 9"/>
          <p:cNvSpPr>
            <a:spLocks noGrp="1"/>
          </p:cNvSpPr>
          <p:nvPr>
            <p:ph type="title"/>
          </p:nvPr>
        </p:nvSpPr>
        <p:spPr>
          <a:xfrm>
            <a:off x="323850" y="555487"/>
            <a:ext cx="8424863" cy="667306"/>
          </a:xfrm>
        </p:spPr>
        <p:txBody>
          <a:bodyPr>
            <a:normAutofit/>
          </a:bodyPr>
          <a:lstStyle/>
          <a:p>
            <a:r>
              <a:rPr lang="fr-FR" dirty="0" smtClean="0">
                <a:solidFill>
                  <a:schemeClr val="tx2">
                    <a:lumMod val="50000"/>
                  </a:schemeClr>
                </a:solidFill>
                <a:latin typeface="Marianne" panose="02000000000000000000" pitchFamily="2" charset="0"/>
              </a:rPr>
              <a:t>Le conseil médical : deux formations</a:t>
            </a:r>
            <a:endParaRPr lang="fr-FR" dirty="0">
              <a:solidFill>
                <a:schemeClr val="tx2">
                  <a:lumMod val="50000"/>
                </a:schemeClr>
              </a:solidFill>
              <a:latin typeface="Marianne" panose="02000000000000000000" pitchFamily="2" charset="0"/>
            </a:endParaRPr>
          </a:p>
        </p:txBody>
      </p:sp>
      <p:sp>
        <p:nvSpPr>
          <p:cNvPr id="7" name="Titre 9"/>
          <p:cNvSpPr txBox="1">
            <a:spLocks/>
          </p:cNvSpPr>
          <p:nvPr/>
        </p:nvSpPr>
        <p:spPr>
          <a:xfrm>
            <a:off x="323850" y="1216471"/>
            <a:ext cx="8424862" cy="851223"/>
          </a:xfrm>
          <a:prstGeom prst="rect">
            <a:avLst/>
          </a:prstGeom>
        </p:spPr>
        <p:txBody>
          <a:bodyPr vert="horz" lIns="91440" tIns="45720" rIns="91440" bIns="45720" rtlCol="0" anchor="t" anchorCtr="0">
            <a:no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pPr marL="0" algn="just">
              <a:lnSpc>
                <a:spcPct val="100000"/>
              </a:lnSpc>
            </a:pPr>
            <a:r>
              <a:rPr lang="fr-FR" sz="1000" b="0" dirty="0" smtClean="0">
                <a:solidFill>
                  <a:schemeClr val="tx2">
                    <a:lumMod val="50000"/>
                  </a:schemeClr>
                </a:solidFill>
                <a:latin typeface="Marianne" panose="02000000000000000000" pitchFamily="2" charset="0"/>
              </a:rPr>
              <a:t> Le </a:t>
            </a:r>
            <a:r>
              <a:rPr lang="fr-FR" sz="1000" b="0" dirty="0">
                <a:solidFill>
                  <a:schemeClr val="tx2">
                    <a:lumMod val="50000"/>
                  </a:schemeClr>
                </a:solidFill>
                <a:latin typeface="Marianne" panose="02000000000000000000" pitchFamily="2" charset="0"/>
              </a:rPr>
              <a:t>conseil médical se réunit en deux formations : la </a:t>
            </a:r>
            <a:r>
              <a:rPr lang="fr-FR" sz="1000" dirty="0">
                <a:solidFill>
                  <a:schemeClr val="tx2">
                    <a:lumMod val="50000"/>
                  </a:schemeClr>
                </a:solidFill>
                <a:latin typeface="Marianne" panose="02000000000000000000" pitchFamily="2" charset="0"/>
              </a:rPr>
              <a:t>formation </a:t>
            </a:r>
            <a:r>
              <a:rPr lang="fr-FR" sz="1000" dirty="0" smtClean="0">
                <a:solidFill>
                  <a:schemeClr val="tx2">
                    <a:lumMod val="50000"/>
                  </a:schemeClr>
                </a:solidFill>
                <a:latin typeface="Marianne" panose="02000000000000000000" pitchFamily="2" charset="0"/>
              </a:rPr>
              <a:t>restreinte</a:t>
            </a:r>
            <a:r>
              <a:rPr lang="fr-FR" sz="1000" b="0" dirty="0">
                <a:solidFill>
                  <a:schemeClr val="tx2">
                    <a:lumMod val="50000"/>
                  </a:schemeClr>
                </a:solidFill>
                <a:latin typeface="Marianne" panose="02000000000000000000" pitchFamily="2" charset="0"/>
              </a:rPr>
              <a:t> </a:t>
            </a:r>
            <a:r>
              <a:rPr lang="fr-FR" sz="1000" b="0" dirty="0" smtClean="0">
                <a:solidFill>
                  <a:schemeClr val="tx2">
                    <a:lumMod val="50000"/>
                  </a:schemeClr>
                </a:solidFill>
                <a:latin typeface="Marianne" panose="02000000000000000000" pitchFamily="2" charset="0"/>
              </a:rPr>
              <a:t>et </a:t>
            </a:r>
            <a:r>
              <a:rPr lang="fr-FR" sz="1000" b="0" dirty="0">
                <a:solidFill>
                  <a:schemeClr val="tx2">
                    <a:lumMod val="50000"/>
                  </a:schemeClr>
                </a:solidFill>
                <a:latin typeface="Marianne" panose="02000000000000000000" pitchFamily="2" charset="0"/>
              </a:rPr>
              <a:t>la </a:t>
            </a:r>
            <a:r>
              <a:rPr lang="fr-FR" sz="1000" dirty="0">
                <a:solidFill>
                  <a:schemeClr val="tx2">
                    <a:lumMod val="50000"/>
                  </a:schemeClr>
                </a:solidFill>
                <a:latin typeface="Marianne" panose="02000000000000000000" pitchFamily="2" charset="0"/>
              </a:rPr>
              <a:t>formation </a:t>
            </a:r>
            <a:r>
              <a:rPr lang="fr-FR" sz="1000" dirty="0" smtClean="0">
                <a:solidFill>
                  <a:schemeClr val="tx2">
                    <a:lumMod val="50000"/>
                  </a:schemeClr>
                </a:solidFill>
                <a:latin typeface="Marianne" panose="02000000000000000000" pitchFamily="2" charset="0"/>
              </a:rPr>
              <a:t>plénière</a:t>
            </a:r>
            <a:r>
              <a:rPr lang="fr-FR" sz="1000" b="0" dirty="0">
                <a:solidFill>
                  <a:schemeClr val="tx2">
                    <a:lumMod val="50000"/>
                  </a:schemeClr>
                </a:solidFill>
                <a:latin typeface="Marianne" panose="02000000000000000000" pitchFamily="2" charset="0"/>
              </a:rPr>
              <a:t>.</a:t>
            </a:r>
            <a:endParaRPr lang="fr-FR" sz="800" b="0" dirty="0" smtClean="0">
              <a:solidFill>
                <a:schemeClr val="tx2">
                  <a:lumMod val="50000"/>
                </a:schemeClr>
              </a:solidFill>
              <a:latin typeface="Marianne" panose="02000000000000000000" pitchFamily="2" charset="0"/>
            </a:endParaRPr>
          </a:p>
          <a:p>
            <a:pPr marL="0" algn="just">
              <a:lnSpc>
                <a:spcPct val="100000"/>
              </a:lnSpc>
            </a:pPr>
            <a:endParaRPr lang="fr-FR" sz="800" b="0" dirty="0" smtClean="0">
              <a:solidFill>
                <a:schemeClr val="tx2">
                  <a:lumMod val="50000"/>
                </a:schemeClr>
              </a:solidFill>
              <a:latin typeface="Marianne" panose="02000000000000000000" pitchFamily="2" charset="0"/>
            </a:endParaRPr>
          </a:p>
          <a:p>
            <a:pPr marL="0" algn="just">
              <a:lnSpc>
                <a:spcPct val="100000"/>
              </a:lnSpc>
            </a:pPr>
            <a:endParaRPr lang="fr-FR" sz="800" b="0" dirty="0">
              <a:solidFill>
                <a:schemeClr val="tx2">
                  <a:lumMod val="50000"/>
                </a:schemeClr>
              </a:solidFill>
              <a:latin typeface="Marianne" panose="02000000000000000000" pitchFamily="2" charset="0"/>
            </a:endParaRPr>
          </a:p>
          <a:p>
            <a:pPr marL="0" algn="just">
              <a:lnSpc>
                <a:spcPct val="100000"/>
              </a:lnSpc>
            </a:pPr>
            <a:endParaRPr lang="fr-FR" sz="800" b="0" dirty="0" smtClean="0">
              <a:solidFill>
                <a:schemeClr val="tx2">
                  <a:lumMod val="50000"/>
                </a:schemeClr>
              </a:solidFill>
              <a:latin typeface="Marianne" panose="02000000000000000000" pitchFamily="2" charset="0"/>
            </a:endParaRPr>
          </a:p>
          <a:p>
            <a:pPr marL="0" algn="just">
              <a:lnSpc>
                <a:spcPct val="100000"/>
              </a:lnSpc>
            </a:pPr>
            <a:endParaRPr lang="fr-FR" sz="800" b="0" dirty="0" smtClean="0">
              <a:solidFill>
                <a:schemeClr val="tx2">
                  <a:lumMod val="50000"/>
                </a:schemeClr>
              </a:solidFill>
              <a:latin typeface="Marianne" panose="02000000000000000000" pitchFamily="2" charset="0"/>
            </a:endParaRPr>
          </a:p>
          <a:p>
            <a:pPr marL="0" algn="just">
              <a:lnSpc>
                <a:spcPct val="100000"/>
              </a:lnSpc>
            </a:pPr>
            <a:endParaRPr lang="fr-FR" sz="800" b="0" dirty="0">
              <a:solidFill>
                <a:schemeClr val="tx2">
                  <a:lumMod val="50000"/>
                </a:schemeClr>
              </a:solidFill>
              <a:latin typeface="Marianne" panose="02000000000000000000" pitchFamily="2" charset="0"/>
            </a:endParaRPr>
          </a:p>
          <a:p>
            <a:pPr marL="0" algn="just">
              <a:lnSpc>
                <a:spcPct val="100000"/>
              </a:lnSpc>
            </a:pPr>
            <a:endParaRPr lang="fr-FR" sz="800" b="0" dirty="0" smtClean="0">
              <a:solidFill>
                <a:schemeClr val="tx2">
                  <a:lumMod val="50000"/>
                </a:schemeClr>
              </a:solidFill>
              <a:latin typeface="Marianne" panose="02000000000000000000" pitchFamily="2" charset="0"/>
            </a:endParaRPr>
          </a:p>
          <a:p>
            <a:pPr marL="0" algn="just">
              <a:lnSpc>
                <a:spcPct val="100000"/>
              </a:lnSpc>
            </a:pPr>
            <a:endParaRPr lang="fr-FR" sz="800" b="0" dirty="0">
              <a:solidFill>
                <a:schemeClr val="tx2">
                  <a:lumMod val="50000"/>
                </a:schemeClr>
              </a:solidFill>
              <a:latin typeface="Marianne" panose="02000000000000000000" pitchFamily="2" charset="0"/>
            </a:endParaRPr>
          </a:p>
          <a:p>
            <a:pPr marL="0" algn="just">
              <a:lnSpc>
                <a:spcPct val="100000"/>
              </a:lnSpc>
            </a:pPr>
            <a:endParaRPr lang="fr-FR" sz="800" b="0" dirty="0" smtClean="0">
              <a:solidFill>
                <a:schemeClr val="tx2">
                  <a:lumMod val="50000"/>
                </a:schemeClr>
              </a:solidFill>
              <a:latin typeface="Marianne" panose="02000000000000000000" pitchFamily="2" charset="0"/>
            </a:endParaRPr>
          </a:p>
          <a:p>
            <a:pPr marL="0" algn="just">
              <a:lnSpc>
                <a:spcPct val="100000"/>
              </a:lnSpc>
            </a:pPr>
            <a:endParaRPr lang="fr-FR" sz="800" b="0" dirty="0">
              <a:solidFill>
                <a:schemeClr val="tx2">
                  <a:lumMod val="50000"/>
                </a:schemeClr>
              </a:solidFill>
              <a:latin typeface="Marianne" panose="02000000000000000000" pitchFamily="2" charset="0"/>
            </a:endParaRPr>
          </a:p>
          <a:p>
            <a:pPr marL="0" algn="just">
              <a:lnSpc>
                <a:spcPct val="100000"/>
              </a:lnSpc>
            </a:pPr>
            <a:endParaRPr lang="fr-FR" sz="800" b="0" dirty="0" smtClean="0">
              <a:solidFill>
                <a:schemeClr val="tx2">
                  <a:lumMod val="50000"/>
                </a:schemeClr>
              </a:solidFill>
              <a:latin typeface="Marianne" panose="02000000000000000000" pitchFamily="2" charset="0"/>
            </a:endParaRPr>
          </a:p>
          <a:p>
            <a:pPr marL="0" algn="just">
              <a:lnSpc>
                <a:spcPct val="100000"/>
              </a:lnSpc>
            </a:pPr>
            <a:endParaRPr lang="fr-FR" sz="800" b="0" dirty="0">
              <a:solidFill>
                <a:schemeClr val="tx2">
                  <a:lumMod val="50000"/>
                </a:schemeClr>
              </a:solidFill>
              <a:latin typeface="Marianne" panose="02000000000000000000" pitchFamily="2" charset="0"/>
            </a:endParaRPr>
          </a:p>
          <a:p>
            <a:pPr marL="0" algn="just">
              <a:lnSpc>
                <a:spcPct val="100000"/>
              </a:lnSpc>
            </a:pPr>
            <a:endParaRPr lang="fr-FR" sz="800" b="0" dirty="0" smtClean="0">
              <a:solidFill>
                <a:schemeClr val="tx2">
                  <a:lumMod val="50000"/>
                </a:schemeClr>
              </a:solidFill>
              <a:latin typeface="Marianne" panose="02000000000000000000" pitchFamily="2" charset="0"/>
            </a:endParaRPr>
          </a:p>
          <a:p>
            <a:pPr marL="0" algn="just">
              <a:lnSpc>
                <a:spcPct val="100000"/>
              </a:lnSpc>
            </a:pPr>
            <a:endParaRPr lang="fr-FR" sz="800" b="0" dirty="0">
              <a:solidFill>
                <a:schemeClr val="tx2">
                  <a:lumMod val="50000"/>
                </a:schemeClr>
              </a:solidFill>
              <a:latin typeface="Marianne" panose="02000000000000000000" pitchFamily="2" charset="0"/>
            </a:endParaRPr>
          </a:p>
          <a:p>
            <a:pPr marL="0" algn="just">
              <a:lnSpc>
                <a:spcPct val="100000"/>
              </a:lnSpc>
            </a:pPr>
            <a:endParaRPr lang="fr-FR" sz="800" b="0" dirty="0" smtClean="0">
              <a:solidFill>
                <a:schemeClr val="tx2">
                  <a:lumMod val="50000"/>
                </a:schemeClr>
              </a:solidFill>
              <a:latin typeface="Marianne" panose="02000000000000000000" pitchFamily="2" charset="0"/>
            </a:endParaRPr>
          </a:p>
          <a:p>
            <a:pPr marL="0" algn="just">
              <a:lnSpc>
                <a:spcPct val="100000"/>
              </a:lnSpc>
            </a:pPr>
            <a:endParaRPr lang="fr-FR" sz="800" b="0" dirty="0">
              <a:solidFill>
                <a:schemeClr val="tx2">
                  <a:lumMod val="50000"/>
                </a:schemeClr>
              </a:solidFill>
              <a:latin typeface="Marianne" panose="02000000000000000000" pitchFamily="2" charset="0"/>
            </a:endParaRPr>
          </a:p>
          <a:p>
            <a:pPr marL="0" algn="just">
              <a:lnSpc>
                <a:spcPct val="100000"/>
              </a:lnSpc>
            </a:pPr>
            <a:endParaRPr lang="fr-FR" sz="800" b="0" dirty="0">
              <a:solidFill>
                <a:schemeClr val="tx2">
                  <a:lumMod val="50000"/>
                </a:schemeClr>
              </a:solidFill>
              <a:latin typeface="Marianne" panose="02000000000000000000" pitchFamily="2" charset="0"/>
            </a:endParaRPr>
          </a:p>
          <a:p>
            <a:pPr marL="0" algn="just">
              <a:lnSpc>
                <a:spcPct val="100000"/>
              </a:lnSpc>
            </a:pPr>
            <a:endParaRPr lang="fr-FR" sz="800" b="0" dirty="0" smtClean="0">
              <a:solidFill>
                <a:schemeClr val="tx2">
                  <a:lumMod val="50000"/>
                </a:schemeClr>
              </a:solidFill>
              <a:latin typeface="Marianne" panose="02000000000000000000" pitchFamily="2" charset="0"/>
            </a:endParaRPr>
          </a:p>
          <a:p>
            <a:pPr marL="0" algn="just">
              <a:lnSpc>
                <a:spcPct val="100000"/>
              </a:lnSpc>
            </a:pPr>
            <a:endParaRPr lang="fr-FR" sz="800" b="0" dirty="0">
              <a:solidFill>
                <a:schemeClr val="tx2">
                  <a:lumMod val="50000"/>
                </a:schemeClr>
              </a:solidFill>
              <a:latin typeface="Marianne" panose="02000000000000000000" pitchFamily="2" charset="0"/>
            </a:endParaRPr>
          </a:p>
          <a:p>
            <a:pPr marL="0" algn="just">
              <a:lnSpc>
                <a:spcPct val="100000"/>
              </a:lnSpc>
            </a:pPr>
            <a:endParaRPr lang="fr-FR" sz="800" b="0" dirty="0" smtClean="0">
              <a:solidFill>
                <a:schemeClr val="tx2">
                  <a:lumMod val="50000"/>
                </a:schemeClr>
              </a:solidFill>
              <a:latin typeface="Marianne" panose="02000000000000000000" pitchFamily="2" charset="0"/>
            </a:endParaRPr>
          </a:p>
        </p:txBody>
      </p:sp>
      <p:sp>
        <p:nvSpPr>
          <p:cNvPr id="9" name="Titre 9"/>
          <p:cNvSpPr txBox="1">
            <a:spLocks/>
          </p:cNvSpPr>
          <p:nvPr/>
        </p:nvSpPr>
        <p:spPr>
          <a:xfrm>
            <a:off x="4420108" y="2906050"/>
            <a:ext cx="4320729" cy="2357070"/>
          </a:xfrm>
          <a:prstGeom prst="rect">
            <a:avLst/>
          </a:prstGeom>
        </p:spPr>
        <p:txBody>
          <a:bodyPr vert="horz" lIns="91440" tIns="45720" rIns="91440" bIns="45720" rtlCol="0" anchor="ctr">
            <a:no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endParaRPr lang="fr-FR" sz="800" b="0" dirty="0"/>
          </a:p>
        </p:txBody>
      </p:sp>
      <p:graphicFrame>
        <p:nvGraphicFramePr>
          <p:cNvPr id="25" name="Diagramme 24"/>
          <p:cNvGraphicFramePr/>
          <p:nvPr>
            <p:extLst>
              <p:ext uri="{D42A27DB-BD31-4B8C-83A1-F6EECF244321}">
                <p14:modId xmlns:p14="http://schemas.microsoft.com/office/powerpoint/2010/main" val="1231432726"/>
              </p:ext>
            </p:extLst>
          </p:nvPr>
        </p:nvGraphicFramePr>
        <p:xfrm>
          <a:off x="107504" y="1642082"/>
          <a:ext cx="8136903" cy="27813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88217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7</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07/04/2022</a:t>
            </a:fld>
            <a:endParaRPr lang="fr-FR" cap="all" dirty="0"/>
          </a:p>
        </p:txBody>
      </p:sp>
      <p:sp>
        <p:nvSpPr>
          <p:cNvPr id="8" name="Espace réservé du pied de page 6"/>
          <p:cNvSpPr txBox="1">
            <a:spLocks/>
          </p:cNvSpPr>
          <p:nvPr/>
        </p:nvSpPr>
        <p:spPr bwMode="gray">
          <a:xfrm>
            <a:off x="7020271" y="195486"/>
            <a:ext cx="1728441" cy="360000"/>
          </a:xfrm>
          <a:prstGeom prst="rect">
            <a:avLst/>
          </a:prstGeom>
        </p:spPr>
        <p:txBody>
          <a:bodyPr vert="horz" lIns="0" tIns="0" rIns="0" bIns="0" rtlCol="0" anchor="ctr" anchorCtr="0">
            <a:noAutofit/>
          </a:bodyPr>
          <a:lstStyle>
            <a:defPPr>
              <a:defRPr lang="fr-FR"/>
            </a:defPPr>
            <a:lvl1pPr marL="0" algn="r" defTabSz="914400" rtl="0" eaLnBrk="1" latinLnBrk="0" hangingPunct="1">
              <a:defRPr sz="75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latin typeface="Marianne" panose="02000000000000000000" pitchFamily="2" charset="0"/>
              </a:rPr>
              <a:t>Direction des ressources humaines</a:t>
            </a:r>
            <a:endParaRPr lang="fr-FR" dirty="0">
              <a:latin typeface="Marianne" panose="02000000000000000000" pitchFamily="2" charset="0"/>
            </a:endParaRPr>
          </a:p>
        </p:txBody>
      </p:sp>
      <p:sp>
        <p:nvSpPr>
          <p:cNvPr id="10" name="Titre 9"/>
          <p:cNvSpPr>
            <a:spLocks noGrp="1"/>
          </p:cNvSpPr>
          <p:nvPr>
            <p:ph type="title"/>
          </p:nvPr>
        </p:nvSpPr>
        <p:spPr>
          <a:xfrm>
            <a:off x="323850" y="555487"/>
            <a:ext cx="8424863" cy="667306"/>
          </a:xfrm>
        </p:spPr>
        <p:txBody>
          <a:bodyPr>
            <a:normAutofit/>
          </a:bodyPr>
          <a:lstStyle/>
          <a:p>
            <a:r>
              <a:rPr lang="fr-FR" dirty="0" smtClean="0">
                <a:solidFill>
                  <a:schemeClr val="tx2">
                    <a:lumMod val="50000"/>
                  </a:schemeClr>
                </a:solidFill>
                <a:latin typeface="Marianne" panose="02000000000000000000" pitchFamily="2" charset="0"/>
              </a:rPr>
              <a:t>Le conseil médical : deux formations</a:t>
            </a:r>
            <a:endParaRPr lang="fr-FR" dirty="0">
              <a:solidFill>
                <a:schemeClr val="tx2">
                  <a:lumMod val="50000"/>
                </a:schemeClr>
              </a:solidFill>
              <a:latin typeface="Marianne" panose="02000000000000000000" pitchFamily="2" charset="0"/>
            </a:endParaRPr>
          </a:p>
        </p:txBody>
      </p:sp>
      <p:sp>
        <p:nvSpPr>
          <p:cNvPr id="9" name="Titre 9"/>
          <p:cNvSpPr txBox="1">
            <a:spLocks/>
          </p:cNvSpPr>
          <p:nvPr/>
        </p:nvSpPr>
        <p:spPr>
          <a:xfrm>
            <a:off x="4420108" y="2906050"/>
            <a:ext cx="4320729" cy="2357070"/>
          </a:xfrm>
          <a:prstGeom prst="rect">
            <a:avLst/>
          </a:prstGeom>
        </p:spPr>
        <p:txBody>
          <a:bodyPr vert="horz" lIns="91440" tIns="45720" rIns="91440" bIns="45720" rtlCol="0" anchor="ctr">
            <a:no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endParaRPr lang="fr-FR" sz="800" b="0" dirty="0"/>
          </a:p>
        </p:txBody>
      </p:sp>
      <p:graphicFrame>
        <p:nvGraphicFramePr>
          <p:cNvPr id="11" name="Diagramme 10"/>
          <p:cNvGraphicFramePr/>
          <p:nvPr>
            <p:extLst>
              <p:ext uri="{D42A27DB-BD31-4B8C-83A1-F6EECF244321}">
                <p14:modId xmlns:p14="http://schemas.microsoft.com/office/powerpoint/2010/main" val="3307302267"/>
              </p:ext>
            </p:extLst>
          </p:nvPr>
        </p:nvGraphicFramePr>
        <p:xfrm>
          <a:off x="323850" y="1305750"/>
          <a:ext cx="8045925" cy="3200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98490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8</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07/04/2022</a:t>
            </a:fld>
            <a:endParaRPr lang="fr-FR" cap="all" dirty="0"/>
          </a:p>
        </p:txBody>
      </p:sp>
      <p:sp>
        <p:nvSpPr>
          <p:cNvPr id="8" name="Espace réservé du pied de page 6"/>
          <p:cNvSpPr txBox="1">
            <a:spLocks/>
          </p:cNvSpPr>
          <p:nvPr/>
        </p:nvSpPr>
        <p:spPr bwMode="gray">
          <a:xfrm>
            <a:off x="7020271" y="195486"/>
            <a:ext cx="1728441" cy="360000"/>
          </a:xfrm>
          <a:prstGeom prst="rect">
            <a:avLst/>
          </a:prstGeom>
        </p:spPr>
        <p:txBody>
          <a:bodyPr vert="horz" lIns="0" tIns="0" rIns="0" bIns="0" rtlCol="0" anchor="ctr" anchorCtr="0">
            <a:noAutofit/>
          </a:bodyPr>
          <a:lstStyle>
            <a:defPPr>
              <a:defRPr lang="fr-FR"/>
            </a:defPPr>
            <a:lvl1pPr marL="0" algn="r" defTabSz="914400" rtl="0" eaLnBrk="1" latinLnBrk="0" hangingPunct="1">
              <a:defRPr sz="75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latin typeface="Marianne" panose="02000000000000000000" pitchFamily="2" charset="0"/>
              </a:rPr>
              <a:t>Direction des ressources humaines</a:t>
            </a:r>
            <a:endParaRPr lang="fr-FR" dirty="0">
              <a:latin typeface="Marianne" panose="02000000000000000000" pitchFamily="2" charset="0"/>
            </a:endParaRPr>
          </a:p>
        </p:txBody>
      </p:sp>
      <p:sp>
        <p:nvSpPr>
          <p:cNvPr id="10" name="Titre 9"/>
          <p:cNvSpPr>
            <a:spLocks noGrp="1"/>
          </p:cNvSpPr>
          <p:nvPr>
            <p:ph type="title"/>
          </p:nvPr>
        </p:nvSpPr>
        <p:spPr>
          <a:xfrm>
            <a:off x="323850" y="555487"/>
            <a:ext cx="8424863" cy="667306"/>
          </a:xfrm>
        </p:spPr>
        <p:txBody>
          <a:bodyPr>
            <a:normAutofit/>
          </a:bodyPr>
          <a:lstStyle/>
          <a:p>
            <a:r>
              <a:rPr lang="fr-FR" dirty="0" smtClean="0">
                <a:solidFill>
                  <a:schemeClr val="tx2">
                    <a:lumMod val="50000"/>
                  </a:schemeClr>
                </a:solidFill>
                <a:latin typeface="Marianne" panose="02000000000000000000" pitchFamily="2" charset="0"/>
              </a:rPr>
              <a:t>Agrément des médecins</a:t>
            </a:r>
            <a:endParaRPr lang="fr-FR" dirty="0">
              <a:solidFill>
                <a:schemeClr val="tx2">
                  <a:lumMod val="50000"/>
                </a:schemeClr>
              </a:solidFill>
              <a:latin typeface="Marianne" panose="02000000000000000000" pitchFamily="2" charset="0"/>
            </a:endParaRPr>
          </a:p>
        </p:txBody>
      </p:sp>
      <p:sp>
        <p:nvSpPr>
          <p:cNvPr id="39" name="Titre 9"/>
          <p:cNvSpPr txBox="1">
            <a:spLocks/>
          </p:cNvSpPr>
          <p:nvPr/>
        </p:nvSpPr>
        <p:spPr>
          <a:xfrm>
            <a:off x="323850" y="1151501"/>
            <a:ext cx="8438555" cy="3292457"/>
          </a:xfrm>
          <a:prstGeom prst="rect">
            <a:avLst/>
          </a:prstGeom>
        </p:spPr>
        <p:txBody>
          <a:bodyPr vert="horz" lIns="91440" tIns="45720" rIns="91440" bIns="45720" rtlCol="0" anchor="ctr">
            <a:norm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pPr algn="just"/>
            <a:endParaRPr lang="fr-FR" sz="1600" b="0" dirty="0">
              <a:solidFill>
                <a:schemeClr val="tx2">
                  <a:lumMod val="50000"/>
                </a:schemeClr>
              </a:solidFill>
            </a:endParaRPr>
          </a:p>
          <a:p>
            <a:pPr algn="just"/>
            <a:endParaRPr lang="fr-FR" sz="1600" b="0" dirty="0">
              <a:solidFill>
                <a:schemeClr val="tx2">
                  <a:lumMod val="50000"/>
                </a:schemeClr>
              </a:solidFill>
              <a:latin typeface="Marianne" panose="02000000000000000000" pitchFamily="2" charset="0"/>
            </a:endParaRPr>
          </a:p>
          <a:p>
            <a:pPr algn="just"/>
            <a:r>
              <a:rPr lang="fr-FR" sz="1600" b="0" dirty="0">
                <a:solidFill>
                  <a:schemeClr val="tx2">
                    <a:lumMod val="50000"/>
                  </a:schemeClr>
                </a:solidFill>
                <a:latin typeface="Marianne" panose="02000000000000000000" pitchFamily="2" charset="0"/>
              </a:rPr>
              <a:t>Les conditions d’agrément des médecins sont allégées </a:t>
            </a:r>
            <a:r>
              <a:rPr lang="fr-FR" sz="1600" b="0" dirty="0" smtClean="0">
                <a:solidFill>
                  <a:schemeClr val="tx2">
                    <a:lumMod val="50000"/>
                  </a:schemeClr>
                </a:solidFill>
                <a:latin typeface="Marianne" panose="02000000000000000000" pitchFamily="2" charset="0"/>
              </a:rPr>
              <a:t>:</a:t>
            </a:r>
          </a:p>
          <a:p>
            <a:pPr algn="just"/>
            <a:endParaRPr lang="fr-FR" sz="1600" b="0" dirty="0">
              <a:solidFill>
                <a:schemeClr val="tx2">
                  <a:lumMod val="50000"/>
                </a:schemeClr>
              </a:solidFill>
              <a:latin typeface="Marianne" panose="02000000000000000000" pitchFamily="2" charset="0"/>
            </a:endParaRPr>
          </a:p>
          <a:p>
            <a:pPr marL="300038" indent="-285750" algn="just">
              <a:buFontTx/>
              <a:buChar char="-"/>
            </a:pPr>
            <a:r>
              <a:rPr lang="fr-FR" sz="1600" dirty="0" smtClean="0">
                <a:solidFill>
                  <a:schemeClr val="tx2">
                    <a:lumMod val="50000"/>
                  </a:schemeClr>
                </a:solidFill>
                <a:latin typeface="Marianne" panose="02000000000000000000" pitchFamily="2" charset="0"/>
              </a:rPr>
              <a:t>Suppression </a:t>
            </a:r>
            <a:r>
              <a:rPr lang="fr-FR" sz="1600" dirty="0">
                <a:solidFill>
                  <a:schemeClr val="tx2">
                    <a:lumMod val="50000"/>
                  </a:schemeClr>
                </a:solidFill>
                <a:latin typeface="Marianne" panose="02000000000000000000" pitchFamily="2" charset="0"/>
              </a:rPr>
              <a:t>de la limite </a:t>
            </a:r>
            <a:r>
              <a:rPr lang="fr-FR" sz="1600" dirty="0" smtClean="0">
                <a:solidFill>
                  <a:schemeClr val="tx2">
                    <a:lumMod val="50000"/>
                  </a:schemeClr>
                </a:solidFill>
                <a:latin typeface="Marianne" panose="02000000000000000000" pitchFamily="2" charset="0"/>
              </a:rPr>
              <a:t>d’âge </a:t>
            </a:r>
            <a:r>
              <a:rPr lang="fr-FR" sz="1600" b="0" dirty="0" smtClean="0">
                <a:solidFill>
                  <a:schemeClr val="tx2">
                    <a:lumMod val="50000"/>
                  </a:schemeClr>
                </a:solidFill>
                <a:latin typeface="Marianne" panose="02000000000000000000" pitchFamily="2" charset="0"/>
              </a:rPr>
              <a:t>(auparavant fixée à 73 ans) </a:t>
            </a:r>
            <a:r>
              <a:rPr lang="fr-FR" sz="1600" dirty="0" smtClean="0">
                <a:solidFill>
                  <a:schemeClr val="tx2">
                    <a:lumMod val="50000"/>
                  </a:schemeClr>
                </a:solidFill>
                <a:latin typeface="Marianne" panose="02000000000000000000" pitchFamily="2" charset="0"/>
              </a:rPr>
              <a:t>;</a:t>
            </a:r>
          </a:p>
          <a:p>
            <a:pPr marL="300038" indent="-285750" algn="just">
              <a:buFontTx/>
              <a:buChar char="-"/>
            </a:pPr>
            <a:r>
              <a:rPr lang="fr-FR" sz="1600" dirty="0">
                <a:solidFill>
                  <a:schemeClr val="tx2">
                    <a:lumMod val="50000"/>
                  </a:schemeClr>
                </a:solidFill>
                <a:latin typeface="Marianne" panose="02000000000000000000" pitchFamily="2" charset="0"/>
              </a:rPr>
              <a:t>Suppression de la durée minimale </a:t>
            </a:r>
            <a:r>
              <a:rPr lang="fr-FR" sz="1600" dirty="0" smtClean="0">
                <a:solidFill>
                  <a:schemeClr val="tx2">
                    <a:lumMod val="50000"/>
                  </a:schemeClr>
                </a:solidFill>
                <a:latin typeface="Marianne" panose="02000000000000000000" pitchFamily="2" charset="0"/>
              </a:rPr>
              <a:t>d’exercice au sein du département concerné </a:t>
            </a:r>
            <a:r>
              <a:rPr lang="fr-FR" sz="1600" b="0" dirty="0" smtClean="0">
                <a:solidFill>
                  <a:schemeClr val="tx2">
                    <a:lumMod val="50000"/>
                  </a:schemeClr>
                </a:solidFill>
                <a:latin typeface="Marianne" panose="02000000000000000000" pitchFamily="2" charset="0"/>
              </a:rPr>
              <a:t>(auparavant de 3 ans)</a:t>
            </a:r>
            <a:r>
              <a:rPr lang="fr-FR" sz="1600" dirty="0" smtClean="0">
                <a:solidFill>
                  <a:schemeClr val="tx2">
                    <a:lumMod val="50000"/>
                  </a:schemeClr>
                </a:solidFill>
                <a:latin typeface="Marianne" panose="02000000000000000000" pitchFamily="2" charset="0"/>
              </a:rPr>
              <a:t>.</a:t>
            </a:r>
            <a:endParaRPr lang="fr-FR" sz="1600" dirty="0">
              <a:solidFill>
                <a:schemeClr val="tx2">
                  <a:lumMod val="50000"/>
                </a:schemeClr>
              </a:solidFill>
              <a:latin typeface="Marianne" panose="02000000000000000000" pitchFamily="2" charset="0"/>
            </a:endParaRPr>
          </a:p>
          <a:p>
            <a:pPr algn="just"/>
            <a:endParaRPr lang="fr-FR" sz="1600" b="0" dirty="0">
              <a:solidFill>
                <a:schemeClr val="tx2">
                  <a:lumMod val="50000"/>
                </a:schemeClr>
              </a:solidFill>
              <a:latin typeface="Marianne" panose="02000000000000000000" pitchFamily="2" charset="0"/>
            </a:endParaRPr>
          </a:p>
          <a:p>
            <a:pPr algn="just"/>
            <a:endParaRPr lang="fr-FR" sz="1600" b="0" dirty="0">
              <a:solidFill>
                <a:schemeClr val="tx2">
                  <a:lumMod val="50000"/>
                </a:schemeClr>
              </a:solidFill>
            </a:endParaRPr>
          </a:p>
          <a:p>
            <a:pPr algn="just"/>
            <a:endParaRPr lang="fr-FR" sz="1600" b="0" dirty="0">
              <a:solidFill>
                <a:schemeClr val="tx2">
                  <a:lumMod val="50000"/>
                </a:schemeClr>
              </a:solidFill>
            </a:endParaRPr>
          </a:p>
          <a:p>
            <a:pPr algn="just"/>
            <a:endParaRPr lang="fr-FR" sz="1600" b="0" dirty="0">
              <a:solidFill>
                <a:schemeClr val="tx2">
                  <a:lumMod val="50000"/>
                </a:schemeClr>
              </a:solidFill>
            </a:endParaRPr>
          </a:p>
        </p:txBody>
      </p:sp>
    </p:spTree>
    <p:extLst>
      <p:ext uri="{BB962C8B-B14F-4D97-AF65-F5344CB8AC3E}">
        <p14:creationId xmlns:p14="http://schemas.microsoft.com/office/powerpoint/2010/main" val="14736817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9</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07/04/2022</a:t>
            </a:fld>
            <a:endParaRPr lang="fr-FR" cap="all" dirty="0"/>
          </a:p>
        </p:txBody>
      </p:sp>
      <p:sp>
        <p:nvSpPr>
          <p:cNvPr id="8" name="Espace réservé du pied de page 6"/>
          <p:cNvSpPr txBox="1">
            <a:spLocks/>
          </p:cNvSpPr>
          <p:nvPr/>
        </p:nvSpPr>
        <p:spPr bwMode="gray">
          <a:xfrm>
            <a:off x="7020271" y="195486"/>
            <a:ext cx="1728441" cy="360000"/>
          </a:xfrm>
          <a:prstGeom prst="rect">
            <a:avLst/>
          </a:prstGeom>
        </p:spPr>
        <p:txBody>
          <a:bodyPr vert="horz" lIns="0" tIns="0" rIns="0" bIns="0" rtlCol="0" anchor="ctr" anchorCtr="0">
            <a:noAutofit/>
          </a:bodyPr>
          <a:lstStyle>
            <a:defPPr>
              <a:defRPr lang="fr-FR"/>
            </a:defPPr>
            <a:lvl1pPr marL="0" algn="r" defTabSz="914400" rtl="0" eaLnBrk="1" latinLnBrk="0" hangingPunct="1">
              <a:defRPr sz="75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latin typeface="Marianne" panose="02000000000000000000" pitchFamily="2" charset="0"/>
              </a:rPr>
              <a:t>Direction des ressources humaines</a:t>
            </a:r>
            <a:endParaRPr lang="fr-FR" dirty="0">
              <a:latin typeface="Marianne" panose="02000000000000000000" pitchFamily="2" charset="0"/>
            </a:endParaRPr>
          </a:p>
        </p:txBody>
      </p:sp>
      <p:sp>
        <p:nvSpPr>
          <p:cNvPr id="10" name="Titre 9"/>
          <p:cNvSpPr>
            <a:spLocks noGrp="1"/>
          </p:cNvSpPr>
          <p:nvPr>
            <p:ph type="title"/>
          </p:nvPr>
        </p:nvSpPr>
        <p:spPr>
          <a:xfrm>
            <a:off x="323850" y="555487"/>
            <a:ext cx="8424863" cy="667306"/>
          </a:xfrm>
        </p:spPr>
        <p:txBody>
          <a:bodyPr>
            <a:normAutofit/>
          </a:bodyPr>
          <a:lstStyle/>
          <a:p>
            <a:r>
              <a:rPr lang="fr-FR" dirty="0">
                <a:solidFill>
                  <a:schemeClr val="tx2">
                    <a:lumMod val="50000"/>
                  </a:schemeClr>
                </a:solidFill>
                <a:latin typeface="Marianne" panose="02000000000000000000" pitchFamily="2" charset="0"/>
              </a:rPr>
              <a:t>M</a:t>
            </a:r>
            <a:r>
              <a:rPr lang="fr-FR" dirty="0" smtClean="0">
                <a:solidFill>
                  <a:schemeClr val="tx2">
                    <a:lumMod val="50000"/>
                  </a:schemeClr>
                </a:solidFill>
                <a:latin typeface="Marianne" panose="02000000000000000000" pitchFamily="2" charset="0"/>
              </a:rPr>
              <a:t>oyens du conseil médical</a:t>
            </a:r>
            <a:endParaRPr lang="fr-FR" dirty="0">
              <a:solidFill>
                <a:schemeClr val="tx2">
                  <a:lumMod val="50000"/>
                </a:schemeClr>
              </a:solidFill>
              <a:latin typeface="Marianne" panose="02000000000000000000" pitchFamily="2" charset="0"/>
            </a:endParaRPr>
          </a:p>
        </p:txBody>
      </p:sp>
      <p:sp>
        <p:nvSpPr>
          <p:cNvPr id="39" name="Titre 9"/>
          <p:cNvSpPr txBox="1">
            <a:spLocks/>
          </p:cNvSpPr>
          <p:nvPr/>
        </p:nvSpPr>
        <p:spPr>
          <a:xfrm>
            <a:off x="323850" y="1491630"/>
            <a:ext cx="8438555" cy="2952328"/>
          </a:xfrm>
          <a:prstGeom prst="rect">
            <a:avLst/>
          </a:prstGeom>
        </p:spPr>
        <p:txBody>
          <a:bodyPr vert="horz" lIns="91440" tIns="45720" rIns="91440" bIns="45720" rtlCol="0" anchor="ctr">
            <a:norm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pPr algn="just"/>
            <a:r>
              <a:rPr lang="fr-FR" sz="1600" b="0" dirty="0" smtClean="0">
                <a:solidFill>
                  <a:schemeClr val="tx2">
                    <a:lumMod val="50000"/>
                  </a:schemeClr>
                </a:solidFill>
                <a:latin typeface="Marianne" panose="02000000000000000000" pitchFamily="2" charset="0"/>
              </a:rPr>
              <a:t>Le </a:t>
            </a:r>
            <a:r>
              <a:rPr lang="fr-FR" sz="1600" b="0" dirty="0">
                <a:solidFill>
                  <a:schemeClr val="tx2">
                    <a:lumMod val="50000"/>
                  </a:schemeClr>
                </a:solidFill>
                <a:latin typeface="Marianne" panose="02000000000000000000" pitchFamily="2" charset="0"/>
              </a:rPr>
              <a:t>médecin chargé de l’instruction peut faire appel à </a:t>
            </a:r>
            <a:r>
              <a:rPr lang="fr-FR" sz="1600" b="0" u="sng" dirty="0">
                <a:solidFill>
                  <a:schemeClr val="tx2">
                    <a:lumMod val="50000"/>
                  </a:schemeClr>
                </a:solidFill>
                <a:latin typeface="Marianne" panose="02000000000000000000" pitchFamily="2" charset="0"/>
              </a:rPr>
              <a:t>l’expertise d’un médecin </a:t>
            </a:r>
            <a:r>
              <a:rPr lang="fr-FR" sz="1600" b="0" u="sng" dirty="0" smtClean="0">
                <a:solidFill>
                  <a:schemeClr val="tx2">
                    <a:lumMod val="50000"/>
                  </a:schemeClr>
                </a:solidFill>
                <a:latin typeface="Marianne" panose="02000000000000000000" pitchFamily="2" charset="0"/>
              </a:rPr>
              <a:t>agréé</a:t>
            </a:r>
            <a:r>
              <a:rPr lang="fr-FR" sz="1600" b="0" dirty="0" smtClean="0">
                <a:solidFill>
                  <a:schemeClr val="tx2">
                    <a:lumMod val="50000"/>
                  </a:schemeClr>
                </a:solidFill>
                <a:latin typeface="Marianne" panose="02000000000000000000" pitchFamily="2" charset="0"/>
              </a:rPr>
              <a:t> (un médecin </a:t>
            </a:r>
            <a:r>
              <a:rPr lang="fr-FR" sz="1600" b="0" dirty="0">
                <a:solidFill>
                  <a:schemeClr val="tx2">
                    <a:lumMod val="50000"/>
                  </a:schemeClr>
                </a:solidFill>
                <a:latin typeface="Marianne" panose="02000000000000000000" pitchFamily="2" charset="0"/>
              </a:rPr>
              <a:t>agréé amené à examiner un agent dont il est par ailleurs le médecin traitant est tenu de se </a:t>
            </a:r>
            <a:r>
              <a:rPr lang="fr-FR" sz="1600" b="0" dirty="0" smtClean="0">
                <a:solidFill>
                  <a:schemeClr val="tx2">
                    <a:lumMod val="50000"/>
                  </a:schemeClr>
                </a:solidFill>
                <a:latin typeface="Marianne" panose="02000000000000000000" pitchFamily="2" charset="0"/>
              </a:rPr>
              <a:t>déporter).</a:t>
            </a:r>
          </a:p>
          <a:p>
            <a:pPr algn="just"/>
            <a:endParaRPr lang="fr-FR" sz="1600" b="0" dirty="0">
              <a:solidFill>
                <a:schemeClr val="tx2">
                  <a:lumMod val="50000"/>
                </a:schemeClr>
              </a:solidFill>
              <a:latin typeface="Marianne" panose="02000000000000000000" pitchFamily="2" charset="0"/>
            </a:endParaRPr>
          </a:p>
          <a:p>
            <a:pPr algn="just"/>
            <a:r>
              <a:rPr lang="fr-FR" sz="1600" b="0" dirty="0" smtClean="0">
                <a:solidFill>
                  <a:schemeClr val="tx2">
                    <a:lumMod val="50000"/>
                  </a:schemeClr>
                </a:solidFill>
                <a:latin typeface="Marianne" panose="02000000000000000000" pitchFamily="2" charset="0"/>
              </a:rPr>
              <a:t>Le </a:t>
            </a:r>
            <a:r>
              <a:rPr lang="fr-FR" sz="1600" b="0" dirty="0">
                <a:solidFill>
                  <a:schemeClr val="tx2">
                    <a:lumMod val="50000"/>
                  </a:schemeClr>
                </a:solidFill>
                <a:latin typeface="Marianne" panose="02000000000000000000" pitchFamily="2" charset="0"/>
              </a:rPr>
              <a:t>conseil médical peut demander à entendre le </a:t>
            </a:r>
            <a:r>
              <a:rPr lang="fr-FR" sz="1600" b="0" dirty="0" smtClean="0">
                <a:solidFill>
                  <a:schemeClr val="tx2">
                    <a:lumMod val="50000"/>
                  </a:schemeClr>
                </a:solidFill>
                <a:latin typeface="Marianne" panose="02000000000000000000" pitchFamily="2" charset="0"/>
              </a:rPr>
              <a:t>fonctionnaire.</a:t>
            </a:r>
          </a:p>
          <a:p>
            <a:pPr algn="just"/>
            <a:endParaRPr lang="fr-FR" sz="1600" b="0" dirty="0">
              <a:solidFill>
                <a:schemeClr val="tx2">
                  <a:lumMod val="50000"/>
                </a:schemeClr>
              </a:solidFill>
              <a:latin typeface="Marianne" panose="02000000000000000000" pitchFamily="2" charset="0"/>
            </a:endParaRPr>
          </a:p>
          <a:p>
            <a:pPr algn="just"/>
            <a:r>
              <a:rPr lang="fr-FR" sz="1600" dirty="0" smtClean="0">
                <a:solidFill>
                  <a:schemeClr val="tx2">
                    <a:lumMod val="50000"/>
                  </a:schemeClr>
                </a:solidFill>
                <a:latin typeface="Marianne" panose="02000000000000000000" pitchFamily="2" charset="0"/>
              </a:rPr>
              <a:t>En </a:t>
            </a:r>
            <a:r>
              <a:rPr lang="fr-FR" sz="1600" dirty="0">
                <a:solidFill>
                  <a:schemeClr val="tx2">
                    <a:lumMod val="50000"/>
                  </a:schemeClr>
                </a:solidFill>
                <a:latin typeface="Marianne" panose="02000000000000000000" pitchFamily="2" charset="0"/>
              </a:rPr>
              <a:t>formation plénière</a:t>
            </a:r>
            <a:r>
              <a:rPr lang="fr-FR" sz="1600" b="0" dirty="0">
                <a:solidFill>
                  <a:schemeClr val="tx2">
                    <a:lumMod val="50000"/>
                  </a:schemeClr>
                </a:solidFill>
                <a:latin typeface="Marianne" panose="02000000000000000000" pitchFamily="2" charset="0"/>
              </a:rPr>
              <a:t>, le conseil médical dispose de tout témoignage, rapport ou </a:t>
            </a:r>
            <a:r>
              <a:rPr lang="fr-FR" sz="1600" b="0" dirty="0" smtClean="0">
                <a:solidFill>
                  <a:schemeClr val="tx2">
                    <a:lumMod val="50000"/>
                  </a:schemeClr>
                </a:solidFill>
                <a:latin typeface="Marianne" panose="02000000000000000000" pitchFamily="2" charset="0"/>
              </a:rPr>
              <a:t>constatation propre </a:t>
            </a:r>
            <a:r>
              <a:rPr lang="fr-FR" sz="1600" b="0" dirty="0">
                <a:solidFill>
                  <a:schemeClr val="tx2">
                    <a:lumMod val="50000"/>
                  </a:schemeClr>
                </a:solidFill>
                <a:latin typeface="Marianne" panose="02000000000000000000" pitchFamily="2" charset="0"/>
              </a:rPr>
              <a:t>à éclairer son </a:t>
            </a:r>
            <a:r>
              <a:rPr lang="fr-FR" sz="1600" b="0" dirty="0" smtClean="0">
                <a:solidFill>
                  <a:schemeClr val="tx2">
                    <a:lumMod val="50000"/>
                  </a:schemeClr>
                </a:solidFill>
                <a:latin typeface="Marianne" panose="02000000000000000000" pitchFamily="2" charset="0"/>
              </a:rPr>
              <a:t>avis.</a:t>
            </a:r>
            <a:endParaRPr lang="fr-FR" sz="1600" b="0" dirty="0">
              <a:solidFill>
                <a:schemeClr val="tx2">
                  <a:lumMod val="50000"/>
                </a:schemeClr>
              </a:solidFill>
              <a:latin typeface="Marianne" panose="02000000000000000000" pitchFamily="2" charset="0"/>
            </a:endParaRPr>
          </a:p>
          <a:p>
            <a:pPr algn="just"/>
            <a:endParaRPr lang="fr-FR" sz="1600" b="0" dirty="0">
              <a:solidFill>
                <a:schemeClr val="tx2">
                  <a:lumMod val="50000"/>
                </a:schemeClr>
              </a:solidFill>
              <a:latin typeface="Marianne" panose="02000000000000000000" pitchFamily="2" charset="0"/>
            </a:endParaRPr>
          </a:p>
          <a:p>
            <a:pPr algn="just"/>
            <a:r>
              <a:rPr lang="fr-FR" sz="1600" dirty="0" smtClean="0">
                <a:solidFill>
                  <a:schemeClr val="tx2">
                    <a:lumMod val="50000"/>
                  </a:schemeClr>
                </a:solidFill>
                <a:latin typeface="Marianne" panose="02000000000000000000" pitchFamily="2" charset="0"/>
              </a:rPr>
              <a:t>En </a:t>
            </a:r>
            <a:r>
              <a:rPr lang="fr-FR" sz="1600" dirty="0">
                <a:solidFill>
                  <a:schemeClr val="tx2">
                    <a:lumMod val="50000"/>
                  </a:schemeClr>
                </a:solidFill>
                <a:latin typeface="Marianne" panose="02000000000000000000" pitchFamily="2" charset="0"/>
              </a:rPr>
              <a:t>formation plénière</a:t>
            </a:r>
            <a:r>
              <a:rPr lang="fr-FR" sz="1600" b="0" dirty="0">
                <a:solidFill>
                  <a:schemeClr val="tx2">
                    <a:lumMod val="50000"/>
                  </a:schemeClr>
                </a:solidFill>
                <a:latin typeface="Marianne" panose="02000000000000000000" pitchFamily="2" charset="0"/>
              </a:rPr>
              <a:t>, le conseil peut demander à l’administration toute mesure </a:t>
            </a:r>
            <a:r>
              <a:rPr lang="fr-FR" sz="1600" b="0" dirty="0" smtClean="0">
                <a:solidFill>
                  <a:schemeClr val="tx2">
                    <a:lumMod val="50000"/>
                  </a:schemeClr>
                </a:solidFill>
                <a:latin typeface="Marianne" panose="02000000000000000000" pitchFamily="2" charset="0"/>
              </a:rPr>
              <a:t>d’instruction, enquête </a:t>
            </a:r>
            <a:r>
              <a:rPr lang="fr-FR" sz="1600" b="0" dirty="0">
                <a:solidFill>
                  <a:schemeClr val="tx2">
                    <a:lumMod val="50000"/>
                  </a:schemeClr>
                </a:solidFill>
                <a:latin typeface="Marianne" panose="02000000000000000000" pitchFamily="2" charset="0"/>
              </a:rPr>
              <a:t>ou expertise qu’il estime </a:t>
            </a:r>
            <a:r>
              <a:rPr lang="fr-FR" sz="1600" b="0" dirty="0" smtClean="0">
                <a:solidFill>
                  <a:schemeClr val="tx2">
                    <a:lumMod val="50000"/>
                  </a:schemeClr>
                </a:solidFill>
                <a:latin typeface="Marianne" panose="02000000000000000000" pitchFamily="2" charset="0"/>
              </a:rPr>
              <a:t>nécessaire.</a:t>
            </a:r>
            <a:endParaRPr lang="fr-FR" sz="1600" b="0" dirty="0">
              <a:solidFill>
                <a:schemeClr val="tx2">
                  <a:lumMod val="50000"/>
                </a:schemeClr>
              </a:solidFill>
            </a:endParaRPr>
          </a:p>
          <a:p>
            <a:pPr algn="just"/>
            <a:endParaRPr lang="fr-FR" sz="1600" b="0" dirty="0">
              <a:solidFill>
                <a:schemeClr val="tx2">
                  <a:lumMod val="50000"/>
                </a:schemeClr>
              </a:solidFill>
            </a:endParaRPr>
          </a:p>
          <a:p>
            <a:pPr algn="just"/>
            <a:endParaRPr lang="fr-FR" sz="1600" b="0" dirty="0">
              <a:solidFill>
                <a:schemeClr val="tx2">
                  <a:lumMod val="50000"/>
                </a:schemeClr>
              </a:solidFill>
            </a:endParaRPr>
          </a:p>
        </p:txBody>
      </p:sp>
    </p:spTree>
    <p:extLst>
      <p:ext uri="{BB962C8B-B14F-4D97-AF65-F5344CB8AC3E}">
        <p14:creationId xmlns:p14="http://schemas.microsoft.com/office/powerpoint/2010/main" val="1864751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_INTITULE_OFFIC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26" id="{25DB2D80-B418-C445-B794-8EFE4AC572D3}" vid="{D7C109EF-1FF6-B140-BAA4-C929A0D9196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Type_x0020_doc_x0020_projet xmlns="f5f40c5a-eaa8-4c9a-977e-830a8542fe5e" xsi:nil="true"/>
    <Statut_x0020_Document xmlns="a1b672a9-d974-4ceb-803f-5b85c6ecbe59" xsi:nil="true"/>
    <IconOverlay xmlns="http://schemas.microsoft.com/sharepoint/v4" xsi:nil="true"/>
    <Sous_x002d_th_x00e8_me xmlns="f5f40c5a-eaa8-4c9a-977e-830a8542fe5e">22</Sous_x002d_th_x00e8_me>
    <ColDocPublics xmlns="a1b672a9-d974-4ceb-803f-5b85c6ecbe59">9</ColDocPublics>
    <Notes1 xmlns="a1b672a9-d974-4ceb-803f-5b85c6ecbe59" xsi:nil="true"/>
    <_dlc_DocId xmlns="a1b672a9-d974-4ceb-803f-5b85c6ecbe59">DNUM-247247418-226</_dlc_DocId>
    <_dlc_DocIdUrl xmlns="a1b672a9-d974-4ceb-803f-5b85c6ecbe59">
      <Url>https://ecu.collab.social.gouv.fr/dir/DSI/proj/app/vadim/_layouts/15/DocIdRedir.aspx?ID=DNUM-247247418-226</Url>
      <Description>DNUM-247247418-226</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 Publique" ma:contentTypeID="0x0101000EC7309ADBF65747900238AF50A8F21400CD9707E4F5DC1247946DE62FF4243F1F" ma:contentTypeVersion="23" ma:contentTypeDescription="" ma:contentTypeScope="" ma:versionID="e3d2a6752c4bf112da837e51e2708622">
  <xsd:schema xmlns:xsd="http://www.w3.org/2001/XMLSchema" xmlns:xs="http://www.w3.org/2001/XMLSchema" xmlns:p="http://schemas.microsoft.com/office/2006/metadata/properties" xmlns:ns2="a1b672a9-d974-4ceb-803f-5b85c6ecbe59" xmlns:ns3="f5f40c5a-eaa8-4c9a-977e-830a8542fe5e" xmlns:ns4="http://schemas.microsoft.com/sharepoint/v4" targetNamespace="http://schemas.microsoft.com/office/2006/metadata/properties" ma:root="true" ma:fieldsID="aac65f104196b97f80af7606c208bf61" ns2:_="" ns3:_="" ns4:_="">
    <xsd:import namespace="a1b672a9-d974-4ceb-803f-5b85c6ecbe59"/>
    <xsd:import namespace="f5f40c5a-eaa8-4c9a-977e-830a8542fe5e"/>
    <xsd:import namespace="http://schemas.microsoft.com/sharepoint/v4"/>
    <xsd:element name="properties">
      <xsd:complexType>
        <xsd:sequence>
          <xsd:element name="documentManagement">
            <xsd:complexType>
              <xsd:all>
                <xsd:element ref="ns2:ColDocPublics"/>
                <xsd:element ref="ns3:Sous_x002d_th_x00e8_me" minOccurs="0"/>
                <xsd:element ref="ns2:Notes1" minOccurs="0"/>
                <xsd:element ref="ns3:Type_x0020_doc_x0020_projet" minOccurs="0"/>
                <xsd:element ref="ns4:IconOverlay" minOccurs="0"/>
                <xsd:element ref="ns2:Statut_x0020_Document"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b672a9-d974-4ceb-803f-5b85c6ecbe59" elementFormDefault="qualified">
    <xsd:import namespace="http://schemas.microsoft.com/office/2006/documentManagement/types"/>
    <xsd:import namespace="http://schemas.microsoft.com/office/infopath/2007/PartnerControls"/>
    <xsd:element name="ColDocPublics" ma:index="2" ma:displayName="Thème" ma:list="{8c2320a6-d39f-4945-b901-11b433c2857d}" ma:internalName="ColDocPublics" ma:showField="Title" ma:web="a1b672a9-d974-4ceb-803f-5b85c6ecbe59">
      <xsd:simpleType>
        <xsd:restriction base="dms:Lookup"/>
      </xsd:simpleType>
    </xsd:element>
    <xsd:element name="Notes1" ma:index="4" nillable="true" ma:displayName="Notes" ma:internalName="Notes1">
      <xsd:simpleType>
        <xsd:restriction base="dms:Note">
          <xsd:maxLength value="255"/>
        </xsd:restriction>
      </xsd:simpleType>
    </xsd:element>
    <xsd:element name="Statut_x0020_Document" ma:index="13" nillable="true" ma:displayName="Statut Document" ma:hidden="true" ma:list="{6c45b7f2-a6e4-48c7-ac9c-57f150cf3b6d}" ma:internalName="Statut_x0020_Document" ma:readOnly="false" ma:showField="Title" ma:web="a1b672a9-d974-4ceb-803f-5b85c6ecbe59">
      <xsd:simpleType>
        <xsd:restriction base="dms:Lookup"/>
      </xsd:simpleType>
    </xsd:element>
    <xsd:element name="_dlc_DocId" ma:index="14" nillable="true" ma:displayName="Valeur d’ID de document" ma:description="Valeur de l’ID de document affecté à cet élément." ma:internalName="_dlc_DocId" ma:readOnly="true">
      <xsd:simpleType>
        <xsd:restriction base="dms:Text"/>
      </xsd:simpleType>
    </xsd:element>
    <xsd:element name="_dlc_DocIdUrl" ma:index="15"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6"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f5f40c5a-eaa8-4c9a-977e-830a8542fe5e" elementFormDefault="qualified">
    <xsd:import namespace="http://schemas.microsoft.com/office/2006/documentManagement/types"/>
    <xsd:import namespace="http://schemas.microsoft.com/office/infopath/2007/PartnerControls"/>
    <xsd:element name="Sous_x002d_th_x00e8_me" ma:index="3" nillable="true" ma:displayName="Sous-thème" ma:list="{a914b103-d023-4ef0-bcd4-2fcaa509fab0}" ma:internalName="Sous_x002d_th_x00e8_me" ma:readOnly="false" ma:showField="Title">
      <xsd:simpleType>
        <xsd:restriction base="dms:Lookup"/>
      </xsd:simpleType>
    </xsd:element>
    <xsd:element name="Type_x0020_doc_x0020_projet" ma:index="11" nillable="true" ma:displayName="Type doc projet" ma:hidden="true" ma:list="{5bdd5db1-ec17-4b65-be16-7b50da4572aa}" ma:internalName="Type_x0020_doc_x0020_projet" ma:readOnly="false" ma:showField="Titl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2"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Type de contenu"/>
        <xsd:element ref="dc:title" maxOccurs="1" ma:index="0"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90F38A-FD29-4C59-9A54-47BEF08CB2D0}">
  <ds:schemaRefs>
    <ds:schemaRef ds:uri="http://schemas.microsoft.com/sharepoint/events"/>
  </ds:schemaRefs>
</ds:datastoreItem>
</file>

<file path=customXml/itemProps2.xml><?xml version="1.0" encoding="utf-8"?>
<ds:datastoreItem xmlns:ds="http://schemas.openxmlformats.org/officeDocument/2006/customXml" ds:itemID="{946E40C2-7118-450F-95BC-A7F9ACB05A5E}">
  <ds:schemaRefs>
    <ds:schemaRef ds:uri="http://schemas.microsoft.com/sharepoint/v3/contenttype/forms"/>
  </ds:schemaRefs>
</ds:datastoreItem>
</file>

<file path=customXml/itemProps3.xml><?xml version="1.0" encoding="utf-8"?>
<ds:datastoreItem xmlns:ds="http://schemas.openxmlformats.org/officeDocument/2006/customXml" ds:itemID="{D025DCA9-E3F3-4DD0-9405-7825B7B7E496}">
  <ds:schemaRefs>
    <ds:schemaRef ds:uri="http://schemas.microsoft.com/office/2006/documentManagement/types"/>
    <ds:schemaRef ds:uri="a1b672a9-d974-4ceb-803f-5b85c6ecbe59"/>
    <ds:schemaRef ds:uri="http://purl.org/dc/elements/1.1/"/>
    <ds:schemaRef ds:uri="http://www.w3.org/XML/1998/namespace"/>
    <ds:schemaRef ds:uri="http://schemas.microsoft.com/sharepoint/v4"/>
    <ds:schemaRef ds:uri="http://purl.org/dc/terms/"/>
    <ds:schemaRef ds:uri="http://schemas.openxmlformats.org/package/2006/metadata/core-properties"/>
    <ds:schemaRef ds:uri="http://schemas.microsoft.com/office/infopath/2007/PartnerControls"/>
    <ds:schemaRef ds:uri="f5f40c5a-eaa8-4c9a-977e-830a8542fe5e"/>
    <ds:schemaRef ds:uri="http://schemas.microsoft.com/office/2006/metadata/properties"/>
    <ds:schemaRef ds:uri="http://purl.org/dc/dcmitype/"/>
  </ds:schemaRefs>
</ds:datastoreItem>
</file>

<file path=customXml/itemProps4.xml><?xml version="1.0" encoding="utf-8"?>
<ds:datastoreItem xmlns:ds="http://schemas.openxmlformats.org/officeDocument/2006/customXml" ds:itemID="{2F7D9F07-017B-4434-9983-C3A17970CC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b672a9-d974-4ceb-803f-5b85c6ecbe59"/>
    <ds:schemaRef ds:uri="f5f40c5a-eaa8-4c9a-977e-830a8542fe5e"/>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TEMPLATE_INTITULE_OFFICIEL</Template>
  <TotalTime>5527</TotalTime>
  <Words>2098</Words>
  <Application>Microsoft Office PowerPoint</Application>
  <PresentationFormat>Affichage à l'écran (16:9)</PresentationFormat>
  <Paragraphs>290</Paragraphs>
  <Slides>26</Slides>
  <Notes>24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26</vt:i4>
      </vt:variant>
    </vt:vector>
  </HeadingPairs>
  <TitlesOfParts>
    <vt:vector size="31" baseType="lpstr">
      <vt:lpstr>Arial</vt:lpstr>
      <vt:lpstr>Calibri</vt:lpstr>
      <vt:lpstr>Marianne</vt:lpstr>
      <vt:lpstr>Wingdings</vt:lpstr>
      <vt:lpstr>TEMPLATE_INTITULE_OFFICIEL</vt:lpstr>
      <vt:lpstr>Présentation PowerPoint</vt:lpstr>
      <vt:lpstr>Sommaire</vt:lpstr>
      <vt:lpstr>Contexte</vt:lpstr>
      <vt:lpstr>Une nouvelle instance : le conseil médical</vt:lpstr>
      <vt:lpstr>Le conseil médical : un médecin président</vt:lpstr>
      <vt:lpstr>Le conseil médical : deux formations</vt:lpstr>
      <vt:lpstr>Le conseil médical : deux formations</vt:lpstr>
      <vt:lpstr>Agrément des médecins</vt:lpstr>
      <vt:lpstr>Moyens du conseil médical</vt:lpstr>
      <vt:lpstr>Saisine du conseil médical</vt:lpstr>
      <vt:lpstr>Cas de saisine du conseil médical</vt:lpstr>
      <vt:lpstr>Droits des agents vis-à-vis du conseil médical</vt:lpstr>
      <vt:lpstr>Avis du conseil médical</vt:lpstr>
      <vt:lpstr>Le conseil médical supérieur</vt:lpstr>
      <vt:lpstr>Les dispositions transitoires 1/4 :</vt:lpstr>
      <vt:lpstr>Les dispositions transitoires 2/4 :</vt:lpstr>
      <vt:lpstr>Les dispositions transitoires 3/4 :</vt:lpstr>
      <vt:lpstr>Les dispositions transitoires 4/4 :</vt:lpstr>
      <vt:lpstr>Annexe : comparatif des cas de saisine</vt:lpstr>
      <vt:lpstr>Annexe : comparatif des cas de saisine</vt:lpstr>
      <vt:lpstr>Annexe : comparatif des cas de saisine</vt:lpstr>
      <vt:lpstr>Annexe : comparatif des cas de saisine</vt:lpstr>
      <vt:lpstr>Annexe : comparatif des cas de saisine</vt:lpstr>
      <vt:lpstr>Annexe : comparatif des cas de saisine</vt:lpstr>
      <vt:lpstr>Annexe : comparatif des cas de saisine</vt:lpstr>
      <vt:lpstr>Annexe : comparatif des cas de saisine</vt:lpstr>
    </vt:vector>
  </TitlesOfParts>
  <Manager>Client</Manager>
  <Company>Ministères Chargés des Affaires Sociales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COPIL - 2020-10-22</dc:title>
  <dc:subject>Client</dc:subject>
  <dc:creator>pierre.maurel</dc:creator>
  <cp:lastModifiedBy>PEREIRA, Gilles (DRH/VTDS/QVT-MPSST)</cp:lastModifiedBy>
  <cp:revision>333</cp:revision>
  <cp:lastPrinted>2022-01-04T16:16:49Z</cp:lastPrinted>
  <dcterms:created xsi:type="dcterms:W3CDTF">2020-04-07T14:52:41Z</dcterms:created>
  <dcterms:modified xsi:type="dcterms:W3CDTF">2022-04-07T14:13:52Z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0x0101000EC7309ADBF65747900238AF50A8F21400CD9707E4F5DC1247946DE62FF4243F1F</vt:lpwstr>
  </property>
  <property fmtid="{D5CDD505-2E9C-101B-9397-08002B2CF9AE}" pid="3" name="_dlc_DocIdItemGuid">
    <vt:lpwstr>a91d39e0-49da-44e7-9c6e-5bf6df3d536a</vt:lpwstr>
  </property>
</Properties>
</file>