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5" r:id="rId3"/>
    <p:sldId id="259" r:id="rId4"/>
    <p:sldId id="257" r:id="rId5"/>
    <p:sldId id="260" r:id="rId6"/>
    <p:sldId id="275" r:id="rId7"/>
    <p:sldId id="262" r:id="rId8"/>
    <p:sldId id="271" r:id="rId9"/>
    <p:sldId id="269" r:id="rId10"/>
    <p:sldId id="267" r:id="rId11"/>
    <p:sldId id="270" r:id="rId12"/>
    <p:sldId id="274" r:id="rId13"/>
    <p:sldId id="276" r:id="rId1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01" autoAdjust="0"/>
  </p:normalViewPr>
  <p:slideViewPr>
    <p:cSldViewPr>
      <p:cViewPr>
        <p:scale>
          <a:sx n="66" d="100"/>
          <a:sy n="66" d="100"/>
        </p:scale>
        <p:origin x="-14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7D86F83-24C6-4EB0-8009-0CF1417CEC79}" type="datetimeFigureOut">
              <a:rPr lang="fr-FR" smtClean="0"/>
              <a:pPr/>
              <a:t>09/12/2016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88A812C-C4EB-4EB2-BE10-40F5AC53CB20}" type="slidenum">
              <a:rPr lang="fr-FR" smtClean="0"/>
              <a:pPr/>
              <a:t>‹N°›</a:t>
            </a:fld>
            <a:endParaRPr lang="fr-FR"/>
          </a:p>
        </p:txBody>
      </p:sp>
    </p:spTree>
    <p:extLst>
      <p:ext uri="{BB962C8B-B14F-4D97-AF65-F5344CB8AC3E}">
        <p14:creationId xmlns:p14="http://schemas.microsoft.com/office/powerpoint/2010/main" val="2626371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Reprendre également définition</a:t>
            </a:r>
            <a:r>
              <a:rPr lang="fr-FR" baseline="0" dirty="0" smtClean="0"/>
              <a:t> du sexisme ordinaire au travail : ensemble des attitudes, propos et comportements fondés sur des stéréotypes de sexe, qui sont directement ou indirectement dirigés contre une personne ou un groupe de personnes à raison de leur sexe et qui, bien qu’en apparence anodins, ont pour objet ou pour effet, de façon consciente ou inconsciente, de les délégitimer et de les inférioriser, de façon insidieuse voire bienveillante, et d’entraîner une altération de leur santé physique ou mentale.</a:t>
            </a:r>
            <a:endParaRPr lang="fr-FR" dirty="0"/>
          </a:p>
        </p:txBody>
      </p:sp>
      <p:sp>
        <p:nvSpPr>
          <p:cNvPr id="4" name="Espace réservé du numéro de diapositive 3"/>
          <p:cNvSpPr>
            <a:spLocks noGrp="1"/>
          </p:cNvSpPr>
          <p:nvPr>
            <p:ph type="sldNum" sz="quarter" idx="10"/>
          </p:nvPr>
        </p:nvSpPr>
        <p:spPr/>
        <p:txBody>
          <a:bodyPr/>
          <a:lstStyle/>
          <a:p>
            <a:fld id="{B88A812C-C4EB-4EB2-BE10-40F5AC53CB20}" type="slidenum">
              <a:rPr lang="fr-FR" smtClean="0"/>
              <a:pPr/>
              <a:t>4</a:t>
            </a:fld>
            <a:endParaRPr lang="fr-FR"/>
          </a:p>
        </p:txBody>
      </p:sp>
    </p:spTree>
    <p:extLst>
      <p:ext uri="{BB962C8B-B14F-4D97-AF65-F5344CB8AC3E}">
        <p14:creationId xmlns:p14="http://schemas.microsoft.com/office/powerpoint/2010/main" val="1437700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Voir avec les</a:t>
            </a:r>
            <a:r>
              <a:rPr lang="fr-FR" baseline="0" dirty="0" smtClean="0"/>
              <a:t> agent-e-s, leur demander ?</a:t>
            </a:r>
          </a:p>
          <a:p>
            <a:r>
              <a:rPr lang="fr-FR" baseline="0" dirty="0" smtClean="0"/>
              <a:t>En vrac: les femmes sont douces, maternelles, à l’écoute (fonctions de soin, éducation, travaux mineurs), fragiles physiquement (non reconnaissance de la pénibilité des emplois à prédominances féminine), peu disponibles (moins de promotion, de responsabilités), organisées, polyvalentes (postes d’assistantes, d’organisation du planning), autoritaires, hystériques…</a:t>
            </a:r>
            <a:endParaRPr lang="fr-FR" dirty="0"/>
          </a:p>
        </p:txBody>
      </p:sp>
      <p:sp>
        <p:nvSpPr>
          <p:cNvPr id="4" name="Espace réservé du numéro de diapositive 3"/>
          <p:cNvSpPr>
            <a:spLocks noGrp="1"/>
          </p:cNvSpPr>
          <p:nvPr>
            <p:ph type="sldNum" sz="quarter" idx="10"/>
          </p:nvPr>
        </p:nvSpPr>
        <p:spPr/>
        <p:txBody>
          <a:bodyPr/>
          <a:lstStyle/>
          <a:p>
            <a:fld id="{B88A812C-C4EB-4EB2-BE10-40F5AC53CB20}" type="slidenum">
              <a:rPr lang="fr-FR" smtClean="0"/>
              <a:pPr/>
              <a:t>7</a:t>
            </a:fld>
            <a:endParaRPr lang="fr-FR"/>
          </a:p>
        </p:txBody>
      </p:sp>
    </p:spTree>
    <p:extLst>
      <p:ext uri="{BB962C8B-B14F-4D97-AF65-F5344CB8AC3E}">
        <p14:creationId xmlns:p14="http://schemas.microsoft.com/office/powerpoint/2010/main" val="251240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lgn="ctr">
              <a:defRPr sz="2800"/>
            </a:lvl1p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Tree>
    <p:extLst>
      <p:ext uri="{BB962C8B-B14F-4D97-AF65-F5344CB8AC3E}">
        <p14:creationId xmlns:p14="http://schemas.microsoft.com/office/powerpoint/2010/main" val="37379314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09/12/2016</a:t>
            </a:r>
            <a:endParaRPr lang="fr-FR"/>
          </a:p>
        </p:txBody>
      </p:sp>
      <p:sp>
        <p:nvSpPr>
          <p:cNvPr id="6" name="Espace réservé du pied de page 5"/>
          <p:cNvSpPr>
            <a:spLocks noGrp="1"/>
          </p:cNvSpPr>
          <p:nvPr>
            <p:ph type="ftr" sz="quarter" idx="11"/>
          </p:nvPr>
        </p:nvSpPr>
        <p:spPr/>
        <p:txBody>
          <a:bodyPr/>
          <a:lstStyle/>
          <a:p>
            <a:r>
              <a:rPr lang="fr-FR" smtClean="0"/>
              <a:t>Assemblée Générale - Le sexisme, et si on en parlait ?</a:t>
            </a:r>
            <a:endParaRPr lang="fr-FR"/>
          </a:p>
        </p:txBody>
      </p:sp>
      <p:sp>
        <p:nvSpPr>
          <p:cNvPr id="7" name="Espace réservé du numéro de diapositive 6"/>
          <p:cNvSpPr>
            <a:spLocks noGrp="1"/>
          </p:cNvSpPr>
          <p:nvPr>
            <p:ph type="sldNum" sz="quarter" idx="12"/>
          </p:nvPr>
        </p:nvSpPr>
        <p:spPr/>
        <p:txBody>
          <a:bodyPr/>
          <a:lstStyle/>
          <a:p>
            <a:fld id="{B8284756-3CC5-4E5E-BB12-8CAAA6C180AF}" type="slidenum">
              <a:rPr lang="fr-FR" smtClean="0"/>
              <a:pPr/>
              <a:t>‹N°›</a:t>
            </a:fld>
            <a:endParaRPr lang="fr-FR"/>
          </a:p>
        </p:txBody>
      </p:sp>
    </p:spTree>
    <p:extLst>
      <p:ext uri="{BB962C8B-B14F-4D97-AF65-F5344CB8AC3E}">
        <p14:creationId xmlns:p14="http://schemas.microsoft.com/office/powerpoint/2010/main" val="3489391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09/12/2016</a:t>
            </a:r>
            <a:endParaRPr lang="fr-FR"/>
          </a:p>
        </p:txBody>
      </p:sp>
      <p:sp>
        <p:nvSpPr>
          <p:cNvPr id="5" name="Espace réservé du pied de page 4"/>
          <p:cNvSpPr>
            <a:spLocks noGrp="1"/>
          </p:cNvSpPr>
          <p:nvPr>
            <p:ph type="ftr" sz="quarter" idx="11"/>
          </p:nvPr>
        </p:nvSpPr>
        <p:spPr/>
        <p:txBody>
          <a:bodyPr/>
          <a:lstStyle/>
          <a:p>
            <a:r>
              <a:rPr lang="fr-FR" smtClean="0"/>
              <a:t>Assemblée Générale - Le sexisme, et si on en parlait ?</a:t>
            </a:r>
            <a:endParaRPr lang="fr-FR"/>
          </a:p>
        </p:txBody>
      </p:sp>
      <p:sp>
        <p:nvSpPr>
          <p:cNvPr id="6" name="Espace réservé du numéro de diapositive 5"/>
          <p:cNvSpPr>
            <a:spLocks noGrp="1"/>
          </p:cNvSpPr>
          <p:nvPr>
            <p:ph type="sldNum" sz="quarter" idx="12"/>
          </p:nvPr>
        </p:nvSpPr>
        <p:spPr/>
        <p:txBody>
          <a:bodyPr/>
          <a:lstStyle/>
          <a:p>
            <a:fld id="{B8284756-3CC5-4E5E-BB12-8CAAA6C180AF}" type="slidenum">
              <a:rPr lang="fr-FR" smtClean="0"/>
              <a:pPr/>
              <a:t>‹N°›</a:t>
            </a:fld>
            <a:endParaRPr lang="fr-FR"/>
          </a:p>
        </p:txBody>
      </p:sp>
    </p:spTree>
    <p:extLst>
      <p:ext uri="{BB962C8B-B14F-4D97-AF65-F5344CB8AC3E}">
        <p14:creationId xmlns:p14="http://schemas.microsoft.com/office/powerpoint/2010/main" val="1490052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09/12/2016</a:t>
            </a:r>
            <a:endParaRPr lang="fr-FR"/>
          </a:p>
        </p:txBody>
      </p:sp>
      <p:sp>
        <p:nvSpPr>
          <p:cNvPr id="5" name="Espace réservé du pied de page 4"/>
          <p:cNvSpPr>
            <a:spLocks noGrp="1"/>
          </p:cNvSpPr>
          <p:nvPr>
            <p:ph type="ftr" sz="quarter" idx="11"/>
          </p:nvPr>
        </p:nvSpPr>
        <p:spPr/>
        <p:txBody>
          <a:bodyPr/>
          <a:lstStyle/>
          <a:p>
            <a:r>
              <a:rPr lang="fr-FR" smtClean="0"/>
              <a:t>Assemblée Générale - Le sexisme, et si on en parlait ?</a:t>
            </a:r>
            <a:endParaRPr lang="fr-FR"/>
          </a:p>
        </p:txBody>
      </p:sp>
      <p:sp>
        <p:nvSpPr>
          <p:cNvPr id="6" name="Espace réservé du numéro de diapositive 5"/>
          <p:cNvSpPr>
            <a:spLocks noGrp="1"/>
          </p:cNvSpPr>
          <p:nvPr>
            <p:ph type="sldNum" sz="quarter" idx="12"/>
          </p:nvPr>
        </p:nvSpPr>
        <p:spPr/>
        <p:txBody>
          <a:bodyPr/>
          <a:lstStyle/>
          <a:p>
            <a:fld id="{B8284756-3CC5-4E5E-BB12-8CAAA6C180AF}" type="slidenum">
              <a:rPr lang="fr-FR" smtClean="0"/>
              <a:pPr/>
              <a:t>‹N°›</a:t>
            </a:fld>
            <a:endParaRPr lang="fr-FR"/>
          </a:p>
        </p:txBody>
      </p:sp>
    </p:spTree>
    <p:extLst>
      <p:ext uri="{BB962C8B-B14F-4D97-AF65-F5344CB8AC3E}">
        <p14:creationId xmlns:p14="http://schemas.microsoft.com/office/powerpoint/2010/main" val="109745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09/12/2016</a:t>
            </a:r>
            <a:endParaRPr lang="fr-FR"/>
          </a:p>
        </p:txBody>
      </p:sp>
      <p:sp>
        <p:nvSpPr>
          <p:cNvPr id="5" name="Espace réservé du pied de page 4"/>
          <p:cNvSpPr>
            <a:spLocks noGrp="1"/>
          </p:cNvSpPr>
          <p:nvPr>
            <p:ph type="ftr" sz="quarter" idx="11"/>
          </p:nvPr>
        </p:nvSpPr>
        <p:spPr/>
        <p:txBody>
          <a:bodyPr/>
          <a:lstStyle/>
          <a:p>
            <a:r>
              <a:rPr lang="fr-FR" smtClean="0"/>
              <a:t>Assemblée Générale - Le sexisme, et si on en parlait ?</a:t>
            </a:r>
            <a:endParaRPr lang="fr-FR"/>
          </a:p>
        </p:txBody>
      </p:sp>
      <p:sp>
        <p:nvSpPr>
          <p:cNvPr id="6" name="Espace réservé du numéro de diapositive 5"/>
          <p:cNvSpPr>
            <a:spLocks noGrp="1"/>
          </p:cNvSpPr>
          <p:nvPr>
            <p:ph type="sldNum" sz="quarter" idx="12"/>
          </p:nvPr>
        </p:nvSpPr>
        <p:spPr/>
        <p:txBody>
          <a:bodyPr/>
          <a:lstStyle/>
          <a:p>
            <a:fld id="{B8284756-3CC5-4E5E-BB12-8CAAA6C180AF}" type="slidenum">
              <a:rPr lang="fr-FR" smtClean="0"/>
              <a:pPr/>
              <a:t>‹N°›</a:t>
            </a:fld>
            <a:endParaRPr lang="fr-FR"/>
          </a:p>
        </p:txBody>
      </p:sp>
      <p:cxnSp>
        <p:nvCxnSpPr>
          <p:cNvPr id="7" name="Straight Connector 6"/>
          <p:cNvCxnSpPr/>
          <p:nvPr userDrawn="1"/>
        </p:nvCxnSpPr>
        <p:spPr>
          <a:xfrm>
            <a:off x="395536" y="836712"/>
            <a:ext cx="8748464"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95536" y="6366814"/>
            <a:ext cx="8748464"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622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09/12/2016</a:t>
            </a:r>
            <a:endParaRPr lang="fr-FR"/>
          </a:p>
        </p:txBody>
      </p:sp>
      <p:sp>
        <p:nvSpPr>
          <p:cNvPr id="5" name="Espace réservé du pied de page 4"/>
          <p:cNvSpPr>
            <a:spLocks noGrp="1"/>
          </p:cNvSpPr>
          <p:nvPr>
            <p:ph type="ftr" sz="quarter" idx="11"/>
          </p:nvPr>
        </p:nvSpPr>
        <p:spPr/>
        <p:txBody>
          <a:bodyPr/>
          <a:lstStyle/>
          <a:p>
            <a:r>
              <a:rPr lang="fr-FR" smtClean="0"/>
              <a:t>Assemblée Générale - Le sexisme, et si on en parlait ?</a:t>
            </a:r>
            <a:endParaRPr lang="fr-FR"/>
          </a:p>
        </p:txBody>
      </p:sp>
      <p:sp>
        <p:nvSpPr>
          <p:cNvPr id="6" name="Espace réservé du numéro de diapositive 5"/>
          <p:cNvSpPr>
            <a:spLocks noGrp="1"/>
          </p:cNvSpPr>
          <p:nvPr>
            <p:ph type="sldNum" sz="quarter" idx="12"/>
          </p:nvPr>
        </p:nvSpPr>
        <p:spPr/>
        <p:txBody>
          <a:bodyPr/>
          <a:lstStyle/>
          <a:p>
            <a:fld id="{B8284756-3CC5-4E5E-BB12-8CAAA6C180AF}" type="slidenum">
              <a:rPr lang="fr-FR" smtClean="0"/>
              <a:pPr/>
              <a:t>‹N°›</a:t>
            </a:fld>
            <a:endParaRPr lang="fr-FR"/>
          </a:p>
        </p:txBody>
      </p:sp>
      <p:cxnSp>
        <p:nvCxnSpPr>
          <p:cNvPr id="8" name="Straight Connector 7"/>
          <p:cNvCxnSpPr/>
          <p:nvPr userDrawn="1"/>
        </p:nvCxnSpPr>
        <p:spPr>
          <a:xfrm>
            <a:off x="395536" y="6366814"/>
            <a:ext cx="8748464"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6228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smtClean="0"/>
              <a:t>09/12/2016</a:t>
            </a:r>
            <a:endParaRPr lang="fr-FR"/>
          </a:p>
        </p:txBody>
      </p:sp>
      <p:sp>
        <p:nvSpPr>
          <p:cNvPr id="5" name="Espace réservé du pied de page 4"/>
          <p:cNvSpPr>
            <a:spLocks noGrp="1"/>
          </p:cNvSpPr>
          <p:nvPr>
            <p:ph type="ftr" sz="quarter" idx="11"/>
          </p:nvPr>
        </p:nvSpPr>
        <p:spPr/>
        <p:txBody>
          <a:bodyPr/>
          <a:lstStyle/>
          <a:p>
            <a:r>
              <a:rPr lang="fr-FR" smtClean="0"/>
              <a:t>Assemblée Générale - Le sexisme, et si on en parlait ?</a:t>
            </a:r>
            <a:endParaRPr lang="fr-FR"/>
          </a:p>
        </p:txBody>
      </p:sp>
      <p:sp>
        <p:nvSpPr>
          <p:cNvPr id="6" name="Espace réservé du numéro de diapositive 5"/>
          <p:cNvSpPr>
            <a:spLocks noGrp="1"/>
          </p:cNvSpPr>
          <p:nvPr>
            <p:ph type="sldNum" sz="quarter" idx="12"/>
          </p:nvPr>
        </p:nvSpPr>
        <p:spPr/>
        <p:txBody>
          <a:bodyPr/>
          <a:lstStyle/>
          <a:p>
            <a:fld id="{B8284756-3CC5-4E5E-BB12-8CAAA6C180AF}" type="slidenum">
              <a:rPr lang="fr-FR" smtClean="0"/>
              <a:pPr/>
              <a:t>‹N°›</a:t>
            </a:fld>
            <a:endParaRPr lang="fr-FR"/>
          </a:p>
        </p:txBody>
      </p:sp>
    </p:spTree>
    <p:extLst>
      <p:ext uri="{BB962C8B-B14F-4D97-AF65-F5344CB8AC3E}">
        <p14:creationId xmlns:p14="http://schemas.microsoft.com/office/powerpoint/2010/main" val="2199423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09/12/2016</a:t>
            </a:r>
            <a:endParaRPr lang="fr-FR"/>
          </a:p>
        </p:txBody>
      </p:sp>
      <p:sp>
        <p:nvSpPr>
          <p:cNvPr id="6" name="Espace réservé du pied de page 5"/>
          <p:cNvSpPr>
            <a:spLocks noGrp="1"/>
          </p:cNvSpPr>
          <p:nvPr>
            <p:ph type="ftr" sz="quarter" idx="11"/>
          </p:nvPr>
        </p:nvSpPr>
        <p:spPr/>
        <p:txBody>
          <a:bodyPr/>
          <a:lstStyle/>
          <a:p>
            <a:r>
              <a:rPr lang="fr-FR" smtClean="0"/>
              <a:t>Assemblée Générale - Le sexisme, et si on en parlait ?</a:t>
            </a:r>
            <a:endParaRPr lang="fr-FR"/>
          </a:p>
        </p:txBody>
      </p:sp>
      <p:sp>
        <p:nvSpPr>
          <p:cNvPr id="7" name="Espace réservé du numéro de diapositive 6"/>
          <p:cNvSpPr>
            <a:spLocks noGrp="1"/>
          </p:cNvSpPr>
          <p:nvPr>
            <p:ph type="sldNum" sz="quarter" idx="12"/>
          </p:nvPr>
        </p:nvSpPr>
        <p:spPr/>
        <p:txBody>
          <a:bodyPr/>
          <a:lstStyle/>
          <a:p>
            <a:fld id="{B8284756-3CC5-4E5E-BB12-8CAAA6C180AF}" type="slidenum">
              <a:rPr lang="fr-FR" smtClean="0"/>
              <a:pPr/>
              <a:t>‹N°›</a:t>
            </a:fld>
            <a:endParaRPr lang="fr-FR"/>
          </a:p>
        </p:txBody>
      </p:sp>
    </p:spTree>
    <p:extLst>
      <p:ext uri="{BB962C8B-B14F-4D97-AF65-F5344CB8AC3E}">
        <p14:creationId xmlns:p14="http://schemas.microsoft.com/office/powerpoint/2010/main" val="278808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09/12/2016</a:t>
            </a:r>
            <a:endParaRPr lang="fr-FR"/>
          </a:p>
        </p:txBody>
      </p:sp>
      <p:sp>
        <p:nvSpPr>
          <p:cNvPr id="8" name="Espace réservé du pied de page 7"/>
          <p:cNvSpPr>
            <a:spLocks noGrp="1"/>
          </p:cNvSpPr>
          <p:nvPr>
            <p:ph type="ftr" sz="quarter" idx="11"/>
          </p:nvPr>
        </p:nvSpPr>
        <p:spPr/>
        <p:txBody>
          <a:bodyPr/>
          <a:lstStyle/>
          <a:p>
            <a:r>
              <a:rPr lang="fr-FR" smtClean="0"/>
              <a:t>Assemblée Générale - Le sexisme, et si on en parlait ?</a:t>
            </a:r>
            <a:endParaRPr lang="fr-FR"/>
          </a:p>
        </p:txBody>
      </p:sp>
      <p:sp>
        <p:nvSpPr>
          <p:cNvPr id="9" name="Espace réservé du numéro de diapositive 8"/>
          <p:cNvSpPr>
            <a:spLocks noGrp="1"/>
          </p:cNvSpPr>
          <p:nvPr>
            <p:ph type="sldNum" sz="quarter" idx="12"/>
          </p:nvPr>
        </p:nvSpPr>
        <p:spPr/>
        <p:txBody>
          <a:bodyPr/>
          <a:lstStyle/>
          <a:p>
            <a:fld id="{B8284756-3CC5-4E5E-BB12-8CAAA6C180AF}" type="slidenum">
              <a:rPr lang="fr-FR" smtClean="0"/>
              <a:pPr/>
              <a:t>‹N°›</a:t>
            </a:fld>
            <a:endParaRPr lang="fr-FR"/>
          </a:p>
        </p:txBody>
      </p:sp>
    </p:spTree>
    <p:extLst>
      <p:ext uri="{BB962C8B-B14F-4D97-AF65-F5344CB8AC3E}">
        <p14:creationId xmlns:p14="http://schemas.microsoft.com/office/powerpoint/2010/main" val="3807780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09/12/2016</a:t>
            </a:r>
            <a:endParaRPr lang="fr-FR"/>
          </a:p>
        </p:txBody>
      </p:sp>
      <p:sp>
        <p:nvSpPr>
          <p:cNvPr id="4" name="Espace réservé du pied de page 3"/>
          <p:cNvSpPr>
            <a:spLocks noGrp="1"/>
          </p:cNvSpPr>
          <p:nvPr>
            <p:ph type="ftr" sz="quarter" idx="11"/>
          </p:nvPr>
        </p:nvSpPr>
        <p:spPr/>
        <p:txBody>
          <a:bodyPr/>
          <a:lstStyle/>
          <a:p>
            <a:r>
              <a:rPr lang="fr-FR" smtClean="0"/>
              <a:t>Assemblée Générale - Le sexisme, et si on en parlait ?</a:t>
            </a:r>
            <a:endParaRPr lang="fr-FR"/>
          </a:p>
        </p:txBody>
      </p:sp>
      <p:sp>
        <p:nvSpPr>
          <p:cNvPr id="5" name="Espace réservé du numéro de diapositive 4"/>
          <p:cNvSpPr>
            <a:spLocks noGrp="1"/>
          </p:cNvSpPr>
          <p:nvPr>
            <p:ph type="sldNum" sz="quarter" idx="12"/>
          </p:nvPr>
        </p:nvSpPr>
        <p:spPr/>
        <p:txBody>
          <a:bodyPr/>
          <a:lstStyle/>
          <a:p>
            <a:fld id="{B8284756-3CC5-4E5E-BB12-8CAAA6C180AF}" type="slidenum">
              <a:rPr lang="fr-FR" smtClean="0"/>
              <a:pPr/>
              <a:t>‹N°›</a:t>
            </a:fld>
            <a:endParaRPr lang="fr-FR"/>
          </a:p>
        </p:txBody>
      </p:sp>
    </p:spTree>
    <p:extLst>
      <p:ext uri="{BB962C8B-B14F-4D97-AF65-F5344CB8AC3E}">
        <p14:creationId xmlns:p14="http://schemas.microsoft.com/office/powerpoint/2010/main" val="1158402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09/12/2016</a:t>
            </a:r>
            <a:endParaRPr lang="fr-FR"/>
          </a:p>
        </p:txBody>
      </p:sp>
      <p:sp>
        <p:nvSpPr>
          <p:cNvPr id="3" name="Espace réservé du pied de page 2"/>
          <p:cNvSpPr>
            <a:spLocks noGrp="1"/>
          </p:cNvSpPr>
          <p:nvPr>
            <p:ph type="ftr" sz="quarter" idx="11"/>
          </p:nvPr>
        </p:nvSpPr>
        <p:spPr/>
        <p:txBody>
          <a:bodyPr/>
          <a:lstStyle/>
          <a:p>
            <a:r>
              <a:rPr lang="fr-FR" smtClean="0"/>
              <a:t>Assemblée Générale - Le sexisme, et si on en parlait ?</a:t>
            </a:r>
            <a:endParaRPr lang="fr-FR"/>
          </a:p>
        </p:txBody>
      </p:sp>
      <p:sp>
        <p:nvSpPr>
          <p:cNvPr id="4" name="Espace réservé du numéro de diapositive 3"/>
          <p:cNvSpPr>
            <a:spLocks noGrp="1"/>
          </p:cNvSpPr>
          <p:nvPr>
            <p:ph type="sldNum" sz="quarter" idx="12"/>
          </p:nvPr>
        </p:nvSpPr>
        <p:spPr/>
        <p:txBody>
          <a:bodyPr/>
          <a:lstStyle/>
          <a:p>
            <a:fld id="{B8284756-3CC5-4E5E-BB12-8CAAA6C180AF}" type="slidenum">
              <a:rPr lang="fr-FR" smtClean="0"/>
              <a:pPr/>
              <a:t>‹N°›</a:t>
            </a:fld>
            <a:endParaRPr lang="fr-FR"/>
          </a:p>
        </p:txBody>
      </p:sp>
    </p:spTree>
    <p:extLst>
      <p:ext uri="{BB962C8B-B14F-4D97-AF65-F5344CB8AC3E}">
        <p14:creationId xmlns:p14="http://schemas.microsoft.com/office/powerpoint/2010/main" val="2684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09/12/2016</a:t>
            </a:r>
            <a:endParaRPr lang="fr-FR"/>
          </a:p>
        </p:txBody>
      </p:sp>
      <p:sp>
        <p:nvSpPr>
          <p:cNvPr id="6" name="Espace réservé du pied de page 5"/>
          <p:cNvSpPr>
            <a:spLocks noGrp="1"/>
          </p:cNvSpPr>
          <p:nvPr>
            <p:ph type="ftr" sz="quarter" idx="11"/>
          </p:nvPr>
        </p:nvSpPr>
        <p:spPr/>
        <p:txBody>
          <a:bodyPr/>
          <a:lstStyle/>
          <a:p>
            <a:r>
              <a:rPr lang="fr-FR" smtClean="0"/>
              <a:t>Assemblée Générale - Le sexisme, et si on en parlait ?</a:t>
            </a:r>
            <a:endParaRPr lang="fr-FR"/>
          </a:p>
        </p:txBody>
      </p:sp>
      <p:sp>
        <p:nvSpPr>
          <p:cNvPr id="7" name="Espace réservé du numéro de diapositive 6"/>
          <p:cNvSpPr>
            <a:spLocks noGrp="1"/>
          </p:cNvSpPr>
          <p:nvPr>
            <p:ph type="sldNum" sz="quarter" idx="12"/>
          </p:nvPr>
        </p:nvSpPr>
        <p:spPr/>
        <p:txBody>
          <a:bodyPr/>
          <a:lstStyle/>
          <a:p>
            <a:fld id="{B8284756-3CC5-4E5E-BB12-8CAAA6C180AF}" type="slidenum">
              <a:rPr lang="fr-FR" smtClean="0"/>
              <a:pPr/>
              <a:t>‹N°›</a:t>
            </a:fld>
            <a:endParaRPr lang="fr-FR"/>
          </a:p>
        </p:txBody>
      </p:sp>
    </p:spTree>
    <p:extLst>
      <p:ext uri="{BB962C8B-B14F-4D97-AF65-F5344CB8AC3E}">
        <p14:creationId xmlns:p14="http://schemas.microsoft.com/office/powerpoint/2010/main" val="3764127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562074"/>
          </a:xfrm>
          <a:prstGeom prst="rect">
            <a:avLst/>
          </a:prstGeom>
        </p:spPr>
        <p:txBody>
          <a:bodyPr vert="horz" lIns="91440" tIns="45720" rIns="91440" bIns="45720" rtlCol="0" anchor="ctr">
            <a:no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67544" y="1052736"/>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09/12/2016</a:t>
            </a:r>
            <a:endParaRPr lang="fr-FR"/>
          </a:p>
        </p:txBody>
      </p:sp>
      <p:sp>
        <p:nvSpPr>
          <p:cNvPr id="5" name="Espace réservé du pied de page 4"/>
          <p:cNvSpPr>
            <a:spLocks noGrp="1"/>
          </p:cNvSpPr>
          <p:nvPr>
            <p:ph type="ftr" sz="quarter" idx="3"/>
          </p:nvPr>
        </p:nvSpPr>
        <p:spPr>
          <a:xfrm>
            <a:off x="2627784" y="6356350"/>
            <a:ext cx="3888432" cy="385018"/>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Assemblée Générale - Le sexisme, et si on en parlait ?</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A3D8B-F6C7-4506-8131-EF2E83871706}" type="slidenum">
              <a:rPr lang="fr-FR" smtClean="0"/>
              <a:t>‹N°›</a:t>
            </a:fld>
            <a:endParaRPr lang="fr-FR" dirty="0"/>
          </a:p>
        </p:txBody>
      </p:sp>
    </p:spTree>
    <p:extLst>
      <p:ext uri="{BB962C8B-B14F-4D97-AF65-F5344CB8AC3E}">
        <p14:creationId xmlns:p14="http://schemas.microsoft.com/office/powerpoint/2010/main" val="3173123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p:txStyles>
    <p:titleStyle>
      <a:lvl1pPr algn="l" defTabSz="914400" rtl="0" eaLnBrk="1" latinLnBrk="0" hangingPunct="1">
        <a:spcBef>
          <a:spcPct val="0"/>
        </a:spcBef>
        <a:buNone/>
        <a:defRPr sz="1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Ø"/>
        <a:defRPr sz="18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dirty="0" smtClean="0"/>
              <a:t>Assemblée Générale </a:t>
            </a:r>
            <a:br>
              <a:rPr lang="fr-FR" dirty="0" smtClean="0"/>
            </a:br>
            <a:r>
              <a:rPr lang="fr-FR" dirty="0" smtClean="0"/>
              <a:t/>
            </a:r>
            <a:br>
              <a:rPr lang="fr-FR" dirty="0" smtClean="0"/>
            </a:br>
            <a:r>
              <a:rPr lang="fr-FR" dirty="0" smtClean="0"/>
              <a:t>Le sexisme, et si on en parlait ?</a:t>
            </a:r>
            <a:endParaRPr lang="fr-FR" dirty="0"/>
          </a:p>
        </p:txBody>
      </p:sp>
      <p:sp>
        <p:nvSpPr>
          <p:cNvPr id="3" name="Sous-titre 2"/>
          <p:cNvSpPr>
            <a:spLocks noGrp="1"/>
          </p:cNvSpPr>
          <p:nvPr>
            <p:ph type="subTitle" idx="1"/>
          </p:nvPr>
        </p:nvSpPr>
        <p:spPr/>
        <p:txBody>
          <a:bodyPr>
            <a:normAutofit/>
          </a:bodyPr>
          <a:lstStyle/>
          <a:p>
            <a:r>
              <a:rPr lang="fr-FR" sz="1800" dirty="0" smtClean="0"/>
              <a:t>9 décembre 2016</a:t>
            </a:r>
          </a:p>
          <a:p>
            <a:endParaRPr lang="fr-FR" sz="1800" dirty="0"/>
          </a:p>
          <a:p>
            <a:endParaRPr lang="fr-FR" sz="1800" dirty="0" smtClean="0"/>
          </a:p>
          <a:p>
            <a:endParaRPr lang="fr-FR" sz="1800" dirty="0"/>
          </a:p>
          <a:p>
            <a:endParaRPr lang="fr-FR" sz="1800" dirty="0" smtClean="0"/>
          </a:p>
          <a:p>
            <a:endParaRPr lang="fr-FR" sz="1800" dirty="0"/>
          </a:p>
          <a:p>
            <a:endParaRPr lang="fr-FR" sz="1800" dirty="0" smtClean="0"/>
          </a:p>
          <a:p>
            <a:endParaRPr lang="fr-FR" sz="1800" dirty="0"/>
          </a:p>
        </p:txBody>
      </p:sp>
      <p:sp>
        <p:nvSpPr>
          <p:cNvPr id="6" name="Slide Number Placeholder 5"/>
          <p:cNvSpPr>
            <a:spLocks noGrp="1"/>
          </p:cNvSpPr>
          <p:nvPr>
            <p:ph type="sldNum" sz="quarter" idx="4294967295"/>
          </p:nvPr>
        </p:nvSpPr>
        <p:spPr>
          <a:xfrm>
            <a:off x="7010400" y="6356350"/>
            <a:ext cx="2133600" cy="365125"/>
          </a:xfrm>
        </p:spPr>
        <p:txBody>
          <a:bodyPr/>
          <a:lstStyle/>
          <a:p>
            <a:fld id="{B8284756-3CC5-4E5E-BB12-8CAAA6C180AF}" type="slidenum">
              <a:rPr lang="fr-FR" smtClean="0"/>
              <a:pPr/>
              <a:t>1</a:t>
            </a:fld>
            <a:endParaRPr lang="fr-FR"/>
          </a:p>
        </p:txBody>
      </p:sp>
      <p:pic>
        <p:nvPicPr>
          <p:cNvPr id="12290" name="Picture 2"/>
          <p:cNvPicPr>
            <a:picLocks noChangeAspect="1" noChangeArrowheads="1"/>
          </p:cNvPicPr>
          <p:nvPr/>
        </p:nvPicPr>
        <p:blipFill>
          <a:blip r:embed="rId2" cstate="print"/>
          <a:srcRect/>
          <a:stretch>
            <a:fillRect/>
          </a:stretch>
        </p:blipFill>
        <p:spPr bwMode="auto">
          <a:xfrm>
            <a:off x="3347864" y="4334754"/>
            <a:ext cx="2448272" cy="1254486"/>
          </a:xfrm>
          <a:prstGeom prst="rect">
            <a:avLst/>
          </a:prstGeom>
          <a:noFill/>
          <a:ln w="9525">
            <a:noFill/>
            <a:miter lim="800000"/>
            <a:headEnd/>
            <a:tailEnd/>
          </a:ln>
          <a:effectLst/>
        </p:spPr>
      </p:pic>
    </p:spTree>
    <p:extLst>
      <p:ext uri="{BB962C8B-B14F-4D97-AF65-F5344CB8AC3E}">
        <p14:creationId xmlns:p14="http://schemas.microsoft.com/office/powerpoint/2010/main" val="3054841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15616" y="908720"/>
            <a:ext cx="3428572" cy="484571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644008" y="908720"/>
            <a:ext cx="3428572" cy="4845715"/>
          </a:xfrm>
          <a:prstGeom prst="rect">
            <a:avLst/>
          </a:prstGeom>
          <a:noFill/>
          <a:ln w="9525">
            <a:noFill/>
            <a:miter lim="800000"/>
            <a:headEnd/>
            <a:tailEnd/>
          </a:ln>
        </p:spPr>
      </p:pic>
      <p:sp>
        <p:nvSpPr>
          <p:cNvPr id="5" name="Rectangle 4"/>
          <p:cNvSpPr/>
          <p:nvPr/>
        </p:nvSpPr>
        <p:spPr>
          <a:xfrm>
            <a:off x="611560" y="5877272"/>
            <a:ext cx="7488832" cy="400110"/>
          </a:xfrm>
          <a:prstGeom prst="rect">
            <a:avLst/>
          </a:prstGeom>
        </p:spPr>
        <p:txBody>
          <a:bodyPr wrap="square">
            <a:spAutoFit/>
          </a:bodyPr>
          <a:lstStyle/>
          <a:p>
            <a:r>
              <a:rPr lang="fr-FR" sz="1000" i="1" dirty="0" smtClean="0"/>
              <a:t>Illustrations : visuels de la campagne de promotion des recrutements dans l’Education (Education nationale) de 2011</a:t>
            </a:r>
          </a:p>
          <a:p>
            <a:endParaRPr lang="fr-FR" sz="1000" i="1" dirty="0"/>
          </a:p>
        </p:txBody>
      </p:sp>
      <p:sp>
        <p:nvSpPr>
          <p:cNvPr id="11" name="Title 10"/>
          <p:cNvSpPr>
            <a:spLocks noGrp="1"/>
          </p:cNvSpPr>
          <p:nvPr>
            <p:ph type="title"/>
          </p:nvPr>
        </p:nvSpPr>
        <p:spPr/>
        <p:txBody>
          <a:bodyPr/>
          <a:lstStyle/>
          <a:p>
            <a:endParaRPr lang="fr-FR"/>
          </a:p>
        </p:txBody>
      </p:sp>
      <p:sp>
        <p:nvSpPr>
          <p:cNvPr id="12" name="Content Placeholder 11"/>
          <p:cNvSpPr>
            <a:spLocks noGrp="1"/>
          </p:cNvSpPr>
          <p:nvPr>
            <p:ph idx="1"/>
          </p:nvPr>
        </p:nvSpPr>
        <p:spPr/>
        <p:txBody>
          <a:bodyPr/>
          <a:lstStyle/>
          <a:p>
            <a:endParaRPr lang="fr-FR"/>
          </a:p>
        </p:txBody>
      </p:sp>
      <p:sp>
        <p:nvSpPr>
          <p:cNvPr id="6" name="Date Placeholder 5"/>
          <p:cNvSpPr>
            <a:spLocks noGrp="1"/>
          </p:cNvSpPr>
          <p:nvPr>
            <p:ph type="dt" sz="half" idx="10"/>
          </p:nvPr>
        </p:nvSpPr>
        <p:spPr/>
        <p:txBody>
          <a:bodyPr/>
          <a:lstStyle/>
          <a:p>
            <a:r>
              <a:rPr lang="fr-FR" smtClean="0"/>
              <a:t>09/12/2016</a:t>
            </a:r>
            <a:endParaRPr lang="fr-FR"/>
          </a:p>
        </p:txBody>
      </p:sp>
      <p:sp>
        <p:nvSpPr>
          <p:cNvPr id="8" name="Footer Placeholder 7"/>
          <p:cNvSpPr>
            <a:spLocks noGrp="1"/>
          </p:cNvSpPr>
          <p:nvPr>
            <p:ph type="ftr" sz="quarter" idx="11"/>
          </p:nvPr>
        </p:nvSpPr>
        <p:spPr/>
        <p:txBody>
          <a:bodyPr/>
          <a:lstStyle/>
          <a:p>
            <a:r>
              <a:rPr lang="fr-FR" smtClean="0"/>
              <a:t>Assemblée Générale - Le sexisme, et si on en parlait ?</a:t>
            </a:r>
            <a:endParaRPr lang="fr-FR"/>
          </a:p>
        </p:txBody>
      </p:sp>
      <p:sp>
        <p:nvSpPr>
          <p:cNvPr id="7" name="Slide Number Placeholder 6"/>
          <p:cNvSpPr>
            <a:spLocks noGrp="1"/>
          </p:cNvSpPr>
          <p:nvPr>
            <p:ph type="sldNum" sz="quarter" idx="12"/>
          </p:nvPr>
        </p:nvSpPr>
        <p:spPr/>
        <p:txBody>
          <a:bodyPr/>
          <a:lstStyle/>
          <a:p>
            <a:fld id="{B8284756-3CC5-4E5E-BB12-8CAAA6C180AF}" type="slidenum">
              <a:rPr lang="fr-FR" smtClean="0"/>
              <a:pPr/>
              <a:t>10</a:t>
            </a:fld>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fficher l'image d'origine"/>
          <p:cNvPicPr>
            <a:picLocks noChangeAspect="1" noChangeArrowheads="1"/>
          </p:cNvPicPr>
          <p:nvPr/>
        </p:nvPicPr>
        <p:blipFill>
          <a:blip r:embed="rId2" cstate="print"/>
          <a:srcRect/>
          <a:stretch>
            <a:fillRect/>
          </a:stretch>
        </p:blipFill>
        <p:spPr bwMode="auto">
          <a:xfrm>
            <a:off x="611560" y="260648"/>
            <a:ext cx="4392488" cy="6039671"/>
          </a:xfrm>
          <a:prstGeom prst="rect">
            <a:avLst/>
          </a:prstGeom>
          <a:noFill/>
        </p:spPr>
      </p:pic>
      <p:sp>
        <p:nvSpPr>
          <p:cNvPr id="3" name="TextBox 2"/>
          <p:cNvSpPr txBox="1"/>
          <p:nvPr/>
        </p:nvSpPr>
        <p:spPr>
          <a:xfrm>
            <a:off x="6228184" y="6000194"/>
            <a:ext cx="2232248" cy="276999"/>
          </a:xfrm>
          <a:prstGeom prst="rect">
            <a:avLst/>
          </a:prstGeom>
          <a:noFill/>
        </p:spPr>
        <p:txBody>
          <a:bodyPr wrap="square" rtlCol="0">
            <a:spAutoFit/>
          </a:bodyPr>
          <a:lstStyle/>
          <a:p>
            <a:r>
              <a:rPr lang="fr-FR" sz="1200" i="1" dirty="0" smtClean="0"/>
              <a:t>Source : Renault,  2009</a:t>
            </a:r>
            <a:endParaRPr lang="fr-FR" sz="1200" i="1" dirty="0"/>
          </a:p>
        </p:txBody>
      </p:sp>
      <p:sp>
        <p:nvSpPr>
          <p:cNvPr id="4" name="Rectangle 3"/>
          <p:cNvSpPr/>
          <p:nvPr/>
        </p:nvSpPr>
        <p:spPr>
          <a:xfrm>
            <a:off x="5148064" y="476672"/>
            <a:ext cx="3600400" cy="307777"/>
          </a:xfrm>
          <a:prstGeom prst="rect">
            <a:avLst/>
          </a:prstGeom>
        </p:spPr>
        <p:txBody>
          <a:bodyPr wrap="square">
            <a:spAutoFit/>
          </a:bodyPr>
          <a:lstStyle/>
          <a:p>
            <a:r>
              <a:rPr lang="fr-FR" sz="1400" dirty="0" smtClean="0"/>
              <a:t> </a:t>
            </a:r>
            <a:endParaRPr lang="fr-FR" sz="1400" dirty="0"/>
          </a:p>
        </p:txBody>
      </p:sp>
      <p:sp>
        <p:nvSpPr>
          <p:cNvPr id="5" name="Date Placeholder 4"/>
          <p:cNvSpPr>
            <a:spLocks noGrp="1"/>
          </p:cNvSpPr>
          <p:nvPr>
            <p:ph type="dt" sz="half" idx="10"/>
          </p:nvPr>
        </p:nvSpPr>
        <p:spPr/>
        <p:txBody>
          <a:bodyPr/>
          <a:lstStyle/>
          <a:p>
            <a:r>
              <a:rPr lang="fr-FR" smtClean="0"/>
              <a:t>09/12/2016</a:t>
            </a:r>
            <a:endParaRPr lang="fr-FR"/>
          </a:p>
        </p:txBody>
      </p:sp>
      <p:sp>
        <p:nvSpPr>
          <p:cNvPr id="7" name="Footer Placeholder 6"/>
          <p:cNvSpPr>
            <a:spLocks noGrp="1"/>
          </p:cNvSpPr>
          <p:nvPr>
            <p:ph type="ftr" sz="quarter" idx="11"/>
          </p:nvPr>
        </p:nvSpPr>
        <p:spPr/>
        <p:txBody>
          <a:bodyPr/>
          <a:lstStyle/>
          <a:p>
            <a:r>
              <a:rPr lang="fr-FR" smtClean="0"/>
              <a:t>Assemblée Générale - Le sexisme, et si on en parlait ?</a:t>
            </a:r>
            <a:endParaRPr lang="fr-FR"/>
          </a:p>
        </p:txBody>
      </p:sp>
      <p:sp>
        <p:nvSpPr>
          <p:cNvPr id="6" name="Slide Number Placeholder 5"/>
          <p:cNvSpPr>
            <a:spLocks noGrp="1"/>
          </p:cNvSpPr>
          <p:nvPr>
            <p:ph type="sldNum" sz="quarter" idx="12"/>
          </p:nvPr>
        </p:nvSpPr>
        <p:spPr/>
        <p:txBody>
          <a:bodyPr/>
          <a:lstStyle/>
          <a:p>
            <a:fld id="{B8284756-3CC5-4E5E-BB12-8CAAA6C180AF}" type="slidenum">
              <a:rPr lang="fr-FR" smtClean="0"/>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FILM Centre </a:t>
            </a:r>
            <a:r>
              <a:rPr lang="fr-FR" dirty="0" err="1" smtClean="0"/>
              <a:t>Hubertine</a:t>
            </a:r>
            <a:r>
              <a:rPr lang="fr-FR" dirty="0" smtClean="0"/>
              <a:t> </a:t>
            </a:r>
            <a:r>
              <a:rPr lang="fr-FR" dirty="0" err="1" smtClean="0"/>
              <a:t>Auclert</a:t>
            </a:r>
            <a:endParaRPr lang="fr-FR" dirty="0" smtClean="0"/>
          </a:p>
          <a:p>
            <a:pPr marL="0" indent="0">
              <a:buNone/>
            </a:pPr>
            <a:r>
              <a:rPr lang="fr-FR" dirty="0" smtClean="0"/>
              <a:t>C’est quoi le genre? </a:t>
            </a:r>
            <a:endParaRPr lang="fr-FR" dirty="0"/>
          </a:p>
        </p:txBody>
      </p:sp>
      <p:sp>
        <p:nvSpPr>
          <p:cNvPr id="4" name="Espace réservé de la date 3"/>
          <p:cNvSpPr>
            <a:spLocks noGrp="1"/>
          </p:cNvSpPr>
          <p:nvPr>
            <p:ph type="dt" sz="half" idx="10"/>
          </p:nvPr>
        </p:nvSpPr>
        <p:spPr/>
        <p:txBody>
          <a:bodyPr/>
          <a:lstStyle/>
          <a:p>
            <a:r>
              <a:rPr lang="fr-FR" smtClean="0"/>
              <a:t>09/12/2016</a:t>
            </a:r>
            <a:endParaRPr lang="fr-FR"/>
          </a:p>
        </p:txBody>
      </p:sp>
      <p:sp>
        <p:nvSpPr>
          <p:cNvPr id="5" name="Espace réservé du pied de page 4"/>
          <p:cNvSpPr>
            <a:spLocks noGrp="1"/>
          </p:cNvSpPr>
          <p:nvPr>
            <p:ph type="ftr" sz="quarter" idx="11"/>
          </p:nvPr>
        </p:nvSpPr>
        <p:spPr/>
        <p:txBody>
          <a:bodyPr/>
          <a:lstStyle/>
          <a:p>
            <a:r>
              <a:rPr lang="fr-FR" smtClean="0"/>
              <a:t>Assemblée Générale - Le sexisme, et si on en parlait ?</a:t>
            </a:r>
            <a:endParaRPr lang="fr-FR"/>
          </a:p>
        </p:txBody>
      </p:sp>
      <p:sp>
        <p:nvSpPr>
          <p:cNvPr id="6" name="Espace réservé du numéro de diapositive 5"/>
          <p:cNvSpPr>
            <a:spLocks noGrp="1"/>
          </p:cNvSpPr>
          <p:nvPr>
            <p:ph type="sldNum" sz="quarter" idx="12"/>
          </p:nvPr>
        </p:nvSpPr>
        <p:spPr/>
        <p:txBody>
          <a:bodyPr/>
          <a:lstStyle/>
          <a:p>
            <a:fld id="{B8284756-3CC5-4E5E-BB12-8CAAA6C180AF}" type="slidenum">
              <a:rPr lang="fr-FR" smtClean="0"/>
              <a:pPr/>
              <a:t>12</a:t>
            </a:fld>
            <a:endParaRPr lang="fr-FR"/>
          </a:p>
        </p:txBody>
      </p:sp>
    </p:spTree>
    <p:extLst>
      <p:ext uri="{BB962C8B-B14F-4D97-AF65-F5344CB8AC3E}">
        <p14:creationId xmlns:p14="http://schemas.microsoft.com/office/powerpoint/2010/main" val="2165310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dirty="0" smtClean="0"/>
              <a:t>Film C’est quoi le sexisme? Quel lien avec les violences?</a:t>
            </a:r>
            <a:endParaRPr lang="fr-FR" dirty="0"/>
          </a:p>
        </p:txBody>
      </p:sp>
      <p:sp>
        <p:nvSpPr>
          <p:cNvPr id="4" name="Espace réservé de la date 3"/>
          <p:cNvSpPr>
            <a:spLocks noGrp="1"/>
          </p:cNvSpPr>
          <p:nvPr>
            <p:ph type="dt" sz="half" idx="10"/>
          </p:nvPr>
        </p:nvSpPr>
        <p:spPr/>
        <p:txBody>
          <a:bodyPr/>
          <a:lstStyle/>
          <a:p>
            <a:r>
              <a:rPr lang="fr-FR" smtClean="0"/>
              <a:t>09/12/2016</a:t>
            </a:r>
            <a:endParaRPr lang="fr-FR"/>
          </a:p>
        </p:txBody>
      </p:sp>
      <p:sp>
        <p:nvSpPr>
          <p:cNvPr id="5" name="Espace réservé du pied de page 4"/>
          <p:cNvSpPr>
            <a:spLocks noGrp="1"/>
          </p:cNvSpPr>
          <p:nvPr>
            <p:ph type="ftr" sz="quarter" idx="11"/>
          </p:nvPr>
        </p:nvSpPr>
        <p:spPr/>
        <p:txBody>
          <a:bodyPr/>
          <a:lstStyle/>
          <a:p>
            <a:r>
              <a:rPr lang="fr-FR" smtClean="0"/>
              <a:t>Assemblée Générale - Le sexisme, et si on en parlait ?</a:t>
            </a:r>
            <a:endParaRPr lang="fr-FR"/>
          </a:p>
        </p:txBody>
      </p:sp>
      <p:sp>
        <p:nvSpPr>
          <p:cNvPr id="6" name="Espace réservé du numéro de diapositive 5"/>
          <p:cNvSpPr>
            <a:spLocks noGrp="1"/>
          </p:cNvSpPr>
          <p:nvPr>
            <p:ph type="sldNum" sz="quarter" idx="12"/>
          </p:nvPr>
        </p:nvSpPr>
        <p:spPr/>
        <p:txBody>
          <a:bodyPr/>
          <a:lstStyle/>
          <a:p>
            <a:fld id="{B8284756-3CC5-4E5E-BB12-8CAAA6C180AF}" type="slidenum">
              <a:rPr lang="fr-FR" smtClean="0"/>
              <a:pPr/>
              <a:t>13</a:t>
            </a:fld>
            <a:endParaRPr lang="fr-FR"/>
          </a:p>
        </p:txBody>
      </p:sp>
    </p:spTree>
    <p:extLst>
      <p:ext uri="{BB962C8B-B14F-4D97-AF65-F5344CB8AC3E}">
        <p14:creationId xmlns:p14="http://schemas.microsoft.com/office/powerpoint/2010/main" val="2442241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1800" b="1" dirty="0" smtClean="0">
                <a:latin typeface="Arial" pitchFamily="34" charset="0"/>
                <a:cs typeface="Arial" pitchFamily="34" charset="0"/>
              </a:rPr>
              <a:t>Quelques constats</a:t>
            </a:r>
            <a:endParaRPr lang="fr-FR" sz="1800" b="1" dirty="0">
              <a:latin typeface="Arial" pitchFamily="34" charset="0"/>
              <a:cs typeface="Arial" pitchFamily="34" charset="0"/>
            </a:endParaRPr>
          </a:p>
        </p:txBody>
      </p:sp>
      <p:sp>
        <p:nvSpPr>
          <p:cNvPr id="3" name="Espace réservé du contenu 2"/>
          <p:cNvSpPr>
            <a:spLocks noGrp="1"/>
          </p:cNvSpPr>
          <p:nvPr>
            <p:ph idx="1"/>
          </p:nvPr>
        </p:nvSpPr>
        <p:spPr>
          <a:xfrm>
            <a:off x="467544" y="1052736"/>
            <a:ext cx="8424936" cy="4525963"/>
          </a:xfrm>
        </p:spPr>
        <p:txBody>
          <a:bodyPr>
            <a:normAutofit/>
          </a:bodyPr>
          <a:lstStyle/>
          <a:p>
            <a:pPr>
              <a:buFont typeface="Wingdings" pitchFamily="2" charset="2"/>
              <a:buChar char="Ø"/>
            </a:pPr>
            <a:r>
              <a:rPr lang="fr-FR" sz="1600" b="1" dirty="0" smtClean="0"/>
              <a:t>Une représentation féminine majoritaire au Ministère du Travail </a:t>
            </a:r>
          </a:p>
          <a:p>
            <a:pPr marL="465138" lvl="1" indent="-7938">
              <a:buNone/>
            </a:pPr>
            <a:r>
              <a:rPr lang="fr-FR" sz="1400" dirty="0" smtClean="0"/>
              <a:t>70 % des agents du ministère du travail sont des agentes</a:t>
            </a:r>
          </a:p>
          <a:p>
            <a:endParaRPr lang="fr-FR" sz="1600" dirty="0" smtClean="0"/>
          </a:p>
          <a:p>
            <a:endParaRPr lang="fr-FR" sz="1600" dirty="0" smtClean="0"/>
          </a:p>
          <a:p>
            <a:pPr>
              <a:buFont typeface="Wingdings" pitchFamily="2" charset="2"/>
              <a:buChar char="Ø"/>
            </a:pPr>
            <a:r>
              <a:rPr lang="fr-FR" sz="1600" b="1" dirty="0" smtClean="0"/>
              <a:t>Un traitement salarial différencié</a:t>
            </a:r>
          </a:p>
          <a:p>
            <a:pPr marL="623888" lvl="1" indent="-166688">
              <a:buFont typeface="Wingdings" pitchFamily="2" charset="2"/>
              <a:buChar char="§"/>
            </a:pPr>
            <a:r>
              <a:rPr lang="fr-FR" sz="1400" dirty="0" smtClean="0"/>
              <a:t>Les hommes perçoivent, en moyenne, dans la fonction publique d’état, une rémunération mensuelle totale nette supérieure de 22,7% à celle des femmes, soit 509 euros de plus par mois. </a:t>
            </a:r>
            <a:br>
              <a:rPr lang="fr-FR" sz="1400" dirty="0" smtClean="0"/>
            </a:br>
            <a:endParaRPr lang="fr-FR" sz="1400" dirty="0" smtClean="0"/>
          </a:p>
          <a:p>
            <a:pPr marL="623888" lvl="1" indent="-166688">
              <a:buFont typeface="Wingdings" pitchFamily="2" charset="2"/>
              <a:buChar char="§"/>
            </a:pPr>
            <a:r>
              <a:rPr lang="fr-FR" sz="1400" dirty="0" smtClean="0"/>
              <a:t>Le rapport de situation comparée pour l’année 2015 de la </a:t>
            </a:r>
            <a:r>
              <a:rPr lang="fr-FR" sz="1400" dirty="0" err="1" smtClean="0"/>
              <a:t>Direccte</a:t>
            </a:r>
            <a:r>
              <a:rPr lang="fr-FR" sz="1400" dirty="0" smtClean="0"/>
              <a:t> Ile de France met en évidence une composition sexuée par catégorie très inégalitaire et des rémunérations brutes inférieures pour les femmes dans toutes les tranches.</a:t>
            </a:r>
          </a:p>
          <a:p>
            <a:endParaRPr lang="fr-FR" sz="1600" dirty="0"/>
          </a:p>
        </p:txBody>
      </p:sp>
      <p:pic>
        <p:nvPicPr>
          <p:cNvPr id="6" name="Espace réservé du contenu 3"/>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215008" y="3933056"/>
            <a:ext cx="4536504" cy="2304256"/>
          </a:xfrm>
          <a:prstGeom prst="rect">
            <a:avLst/>
          </a:prstGeom>
          <a:noFill/>
          <a:ln>
            <a:noFill/>
          </a:ln>
        </p:spPr>
      </p:pic>
      <p:pic>
        <p:nvPicPr>
          <p:cNvPr id="7" name="Imag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1512" y="3933056"/>
            <a:ext cx="4212976" cy="2304256"/>
          </a:xfrm>
          <a:prstGeom prst="rect">
            <a:avLst/>
          </a:prstGeom>
          <a:noFill/>
          <a:ln>
            <a:noFill/>
          </a:ln>
        </p:spPr>
      </p:pic>
      <p:pic>
        <p:nvPicPr>
          <p:cNvPr id="11268" name="Picture 4"/>
          <p:cNvPicPr>
            <a:picLocks noChangeAspect="1" noChangeArrowheads="1"/>
          </p:cNvPicPr>
          <p:nvPr/>
        </p:nvPicPr>
        <p:blipFill>
          <a:blip r:embed="rId4" cstate="print"/>
          <a:srcRect/>
          <a:stretch>
            <a:fillRect/>
          </a:stretch>
        </p:blipFill>
        <p:spPr bwMode="auto">
          <a:xfrm>
            <a:off x="6372200" y="908720"/>
            <a:ext cx="2233736" cy="1643084"/>
          </a:xfrm>
          <a:prstGeom prst="rect">
            <a:avLst/>
          </a:prstGeom>
          <a:noFill/>
          <a:ln w="9525">
            <a:noFill/>
            <a:miter lim="800000"/>
            <a:headEnd/>
            <a:tailEnd/>
          </a:ln>
          <a:effectLst/>
        </p:spPr>
      </p:pic>
      <p:sp>
        <p:nvSpPr>
          <p:cNvPr id="10" name="Date Placeholder 9"/>
          <p:cNvSpPr>
            <a:spLocks noGrp="1"/>
          </p:cNvSpPr>
          <p:nvPr>
            <p:ph type="dt" sz="half" idx="10"/>
          </p:nvPr>
        </p:nvSpPr>
        <p:spPr/>
        <p:txBody>
          <a:bodyPr/>
          <a:lstStyle/>
          <a:p>
            <a:r>
              <a:rPr lang="fr-FR" smtClean="0"/>
              <a:t>09/12/2016</a:t>
            </a:r>
            <a:endParaRPr lang="fr-FR"/>
          </a:p>
        </p:txBody>
      </p:sp>
      <p:sp>
        <p:nvSpPr>
          <p:cNvPr id="11" name="Slide Number Placeholder 10"/>
          <p:cNvSpPr>
            <a:spLocks noGrp="1"/>
          </p:cNvSpPr>
          <p:nvPr>
            <p:ph type="sldNum" sz="quarter" idx="12"/>
          </p:nvPr>
        </p:nvSpPr>
        <p:spPr/>
        <p:txBody>
          <a:bodyPr/>
          <a:lstStyle/>
          <a:p>
            <a:fld id="{B8284756-3CC5-4E5E-BB12-8CAAA6C180AF}" type="slidenum">
              <a:rPr lang="fr-FR" smtClean="0"/>
              <a:pPr/>
              <a:t>2</a:t>
            </a:fld>
            <a:endParaRPr lang="fr-FR"/>
          </a:p>
        </p:txBody>
      </p:sp>
      <p:sp>
        <p:nvSpPr>
          <p:cNvPr id="12" name="Footer Placeholder 11"/>
          <p:cNvSpPr>
            <a:spLocks noGrp="1"/>
          </p:cNvSpPr>
          <p:nvPr>
            <p:ph type="ftr" sz="quarter" idx="11"/>
          </p:nvPr>
        </p:nvSpPr>
        <p:spPr/>
        <p:txBody>
          <a:bodyPr/>
          <a:lstStyle/>
          <a:p>
            <a:r>
              <a:rPr lang="fr-FR" smtClean="0"/>
              <a:t>Assemblée Générale - Le sexisme, et si on en parlait ?</a:t>
            </a:r>
            <a:endParaRPr lang="fr-FR"/>
          </a:p>
        </p:txBody>
      </p:sp>
    </p:spTree>
    <p:extLst>
      <p:ext uri="{BB962C8B-B14F-4D97-AF65-F5344CB8AC3E}">
        <p14:creationId xmlns:p14="http://schemas.microsoft.com/office/powerpoint/2010/main" val="968415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smtClean="0"/>
              <a:t>Quelques chiffres sur le sexisme ordinaire au travail</a:t>
            </a:r>
            <a:r>
              <a:rPr lang="fr-FR" sz="1800" b="1" baseline="30000" dirty="0" smtClean="0"/>
              <a:t>(*)</a:t>
            </a:r>
            <a:endParaRPr lang="fr-FR" sz="1800" b="1" baseline="30000" dirty="0"/>
          </a:p>
        </p:txBody>
      </p:sp>
      <p:sp>
        <p:nvSpPr>
          <p:cNvPr id="3" name="Espace réservé du contenu 2"/>
          <p:cNvSpPr>
            <a:spLocks noGrp="1"/>
          </p:cNvSpPr>
          <p:nvPr>
            <p:ph idx="1"/>
          </p:nvPr>
        </p:nvSpPr>
        <p:spPr>
          <a:xfrm>
            <a:off x="2771800" y="1412776"/>
            <a:ext cx="6192688" cy="4165923"/>
          </a:xfrm>
        </p:spPr>
        <p:txBody>
          <a:bodyPr>
            <a:normAutofit/>
          </a:bodyPr>
          <a:lstStyle/>
          <a:p>
            <a:r>
              <a:rPr lang="fr-FR" sz="1600" b="1" i="0" u="none" strike="noStrike" baseline="0" dirty="0" smtClean="0">
                <a:solidFill>
                  <a:srgbClr val="272627"/>
                </a:solidFill>
                <a:latin typeface="JansonTextLTStd-Roman"/>
              </a:rPr>
              <a:t>74 % </a:t>
            </a:r>
            <a:r>
              <a:rPr lang="fr-FR" sz="1600" b="0" i="0" u="none" strike="noStrike" baseline="0" dirty="0" smtClean="0">
                <a:solidFill>
                  <a:srgbClr val="272627"/>
                </a:solidFill>
                <a:latin typeface="JansonTextLTStd-Roman"/>
              </a:rPr>
              <a:t>des femmes salariées</a:t>
            </a:r>
            <a:r>
              <a:rPr lang="fr-FR" sz="1600" b="0" i="0" u="none" strike="noStrike" dirty="0" smtClean="0">
                <a:solidFill>
                  <a:srgbClr val="272627"/>
                </a:solidFill>
                <a:latin typeface="JansonTextLTStd-Roman"/>
              </a:rPr>
              <a:t> </a:t>
            </a:r>
            <a:r>
              <a:rPr lang="fr-FR" sz="1600" b="0" i="0" u="none" strike="noStrike" baseline="0" dirty="0" smtClean="0">
                <a:solidFill>
                  <a:srgbClr val="272627"/>
                </a:solidFill>
                <a:latin typeface="JansonTextLTStd-Roman"/>
              </a:rPr>
              <a:t>non-cadres considèrent que dans le monde du travail les femmes sont régulièrement</a:t>
            </a:r>
            <a:r>
              <a:rPr lang="fr-FR" sz="1600" b="0" i="0" u="none" strike="noStrike" dirty="0" smtClean="0">
                <a:solidFill>
                  <a:srgbClr val="272627"/>
                </a:solidFill>
                <a:latin typeface="JansonTextLTStd-Roman"/>
              </a:rPr>
              <a:t> </a:t>
            </a:r>
            <a:r>
              <a:rPr lang="fr-FR" sz="1600" b="0" i="0" u="none" strike="noStrike" baseline="0" dirty="0" smtClean="0">
                <a:solidFill>
                  <a:srgbClr val="272627"/>
                </a:solidFill>
                <a:latin typeface="JansonTextLTStd-Roman"/>
              </a:rPr>
              <a:t>confrontées à des attitudes</a:t>
            </a:r>
            <a:r>
              <a:rPr lang="fr-FR" sz="1600" b="0" i="0" u="none" strike="noStrike" dirty="0" smtClean="0">
                <a:solidFill>
                  <a:srgbClr val="272627"/>
                </a:solidFill>
                <a:latin typeface="JansonTextLTStd-Roman"/>
              </a:rPr>
              <a:t> </a:t>
            </a:r>
            <a:r>
              <a:rPr lang="fr-FR" sz="1600" b="0" i="0" u="none" strike="noStrike" baseline="0" dirty="0" smtClean="0">
                <a:solidFill>
                  <a:srgbClr val="272627"/>
                </a:solidFill>
                <a:latin typeface="JansonTextLTStd-Roman"/>
              </a:rPr>
              <a:t>ou des décisions sexistes. </a:t>
            </a:r>
          </a:p>
          <a:p>
            <a:endParaRPr lang="fr-FR" sz="1600" b="0" i="0" u="none" strike="noStrike" baseline="0" dirty="0" smtClean="0">
              <a:solidFill>
                <a:srgbClr val="272627"/>
              </a:solidFill>
              <a:latin typeface="JansonTextLTStd-Roman"/>
            </a:endParaRPr>
          </a:p>
          <a:p>
            <a:r>
              <a:rPr lang="fr-FR" sz="1600" b="1" i="0" u="none" strike="noStrike" baseline="0" dirty="0" smtClean="0">
                <a:solidFill>
                  <a:srgbClr val="272627"/>
                </a:solidFill>
                <a:latin typeface="JansonTextLTStd-Roman"/>
              </a:rPr>
              <a:t>51 %</a:t>
            </a:r>
            <a:r>
              <a:rPr lang="fr-FR" sz="1600" b="0" i="0" u="none" strike="noStrike" dirty="0" smtClean="0">
                <a:solidFill>
                  <a:srgbClr val="272627"/>
                </a:solidFill>
                <a:latin typeface="JansonTextLTStd-Roman"/>
              </a:rPr>
              <a:t> </a:t>
            </a:r>
            <a:r>
              <a:rPr lang="fr-FR" sz="1600" b="0" i="0" u="none" strike="noStrike" baseline="0" dirty="0" smtClean="0">
                <a:solidFill>
                  <a:srgbClr val="272627"/>
                </a:solidFill>
                <a:latin typeface="JansonTextLTStd-Roman"/>
              </a:rPr>
              <a:t>de ces femmes estiment avoir rencontré</a:t>
            </a:r>
            <a:r>
              <a:rPr lang="fr-FR" sz="1600" b="0" i="0" u="none" strike="noStrike" dirty="0" smtClean="0">
                <a:solidFill>
                  <a:srgbClr val="272627"/>
                </a:solidFill>
                <a:latin typeface="JansonTextLTStd-Roman"/>
              </a:rPr>
              <a:t> </a:t>
            </a:r>
            <a:r>
              <a:rPr lang="fr-FR" sz="1600" b="0" i="0" u="none" strike="noStrike" baseline="0" dirty="0" smtClean="0">
                <a:solidFill>
                  <a:srgbClr val="272627"/>
                </a:solidFill>
                <a:latin typeface="JansonTextLTStd-Roman"/>
              </a:rPr>
              <a:t>un frein professionnel en raison de</a:t>
            </a:r>
            <a:r>
              <a:rPr lang="fr-FR" sz="1600" b="0" i="0" u="none" strike="noStrike" dirty="0" smtClean="0">
                <a:solidFill>
                  <a:srgbClr val="272627"/>
                </a:solidFill>
                <a:latin typeface="JansonTextLTStd-Roman"/>
              </a:rPr>
              <a:t> </a:t>
            </a:r>
            <a:r>
              <a:rPr lang="fr-FR" sz="1600" b="0" i="0" u="none" strike="noStrike" baseline="0" dirty="0" smtClean="0">
                <a:solidFill>
                  <a:srgbClr val="272627"/>
                </a:solidFill>
                <a:latin typeface="JansonTextLTStd-Roman"/>
              </a:rPr>
              <a:t>leur sexe (absence d’augmentation, de</a:t>
            </a:r>
            <a:r>
              <a:rPr lang="fr-FR" sz="1600" b="0" i="0" u="none" strike="noStrike" dirty="0" smtClean="0">
                <a:solidFill>
                  <a:srgbClr val="272627"/>
                </a:solidFill>
                <a:latin typeface="JansonTextLTStd-Roman"/>
              </a:rPr>
              <a:t> </a:t>
            </a:r>
            <a:r>
              <a:rPr lang="fr-FR" sz="1600" b="0" i="0" u="none" strike="noStrike" baseline="0" dirty="0" smtClean="0">
                <a:solidFill>
                  <a:srgbClr val="272627"/>
                </a:solidFill>
                <a:latin typeface="JansonTextLTStd-Roman"/>
              </a:rPr>
              <a:t>primes, de promotion…). </a:t>
            </a:r>
          </a:p>
          <a:p>
            <a:endParaRPr lang="fr-FR" sz="1600" b="0" i="0" u="none" strike="noStrike" baseline="0" dirty="0" smtClean="0">
              <a:solidFill>
                <a:srgbClr val="272627"/>
              </a:solidFill>
              <a:latin typeface="JansonTextLTStd-Roman"/>
            </a:endParaRPr>
          </a:p>
          <a:p>
            <a:r>
              <a:rPr lang="fr-FR" sz="1600" b="1" i="0" u="none" strike="noStrike" baseline="0" dirty="0" smtClean="0">
                <a:solidFill>
                  <a:srgbClr val="272627"/>
                </a:solidFill>
                <a:latin typeface="JansonTextLTStd-Roman"/>
              </a:rPr>
              <a:t>81 %</a:t>
            </a:r>
            <a:r>
              <a:rPr lang="fr-FR" sz="1600" b="0" i="0" u="none" strike="noStrike" baseline="0" dirty="0" smtClean="0">
                <a:solidFill>
                  <a:srgbClr val="272627"/>
                </a:solidFill>
                <a:latin typeface="JansonTextLTStd-Roman"/>
              </a:rPr>
              <a:t> d’entre</a:t>
            </a:r>
            <a:r>
              <a:rPr lang="fr-FR" sz="1600" b="0" i="0" u="none" strike="noStrike" dirty="0" smtClean="0">
                <a:solidFill>
                  <a:srgbClr val="272627"/>
                </a:solidFill>
                <a:latin typeface="JansonTextLTStd-Roman"/>
              </a:rPr>
              <a:t> </a:t>
            </a:r>
            <a:r>
              <a:rPr lang="fr-FR" sz="1600" b="0" i="0" u="none" strike="noStrike" baseline="0" dirty="0" smtClean="0">
                <a:solidFill>
                  <a:srgbClr val="272627"/>
                </a:solidFill>
                <a:latin typeface="JansonTextLTStd-Roman"/>
              </a:rPr>
              <a:t>elles ont déjà adopté une conduite</a:t>
            </a:r>
            <a:r>
              <a:rPr lang="fr-FR" sz="1600" b="0" i="0" u="none" strike="noStrike" dirty="0" smtClean="0">
                <a:solidFill>
                  <a:srgbClr val="272627"/>
                </a:solidFill>
                <a:latin typeface="JansonTextLTStd-Roman"/>
              </a:rPr>
              <a:t> </a:t>
            </a:r>
            <a:r>
              <a:rPr lang="fr-FR" sz="1600" b="0" i="0" u="none" strike="noStrike" baseline="0" dirty="0" smtClean="0">
                <a:solidFill>
                  <a:srgbClr val="272627"/>
                </a:solidFill>
                <a:latin typeface="JansonTextLTStd-Roman"/>
              </a:rPr>
              <a:t>d’évitement afin de ne pas avoir à affronter</a:t>
            </a:r>
            <a:r>
              <a:rPr lang="fr-FR" sz="1600" b="0" i="0" u="none" strike="noStrike" dirty="0" smtClean="0">
                <a:solidFill>
                  <a:srgbClr val="272627"/>
                </a:solidFill>
                <a:latin typeface="JansonTextLTStd-Roman"/>
              </a:rPr>
              <a:t> </a:t>
            </a:r>
            <a:r>
              <a:rPr lang="fr-FR" sz="1600" b="0" i="0" u="none" strike="noStrike" baseline="0" dirty="0" smtClean="0">
                <a:solidFill>
                  <a:srgbClr val="272627"/>
                </a:solidFill>
                <a:latin typeface="JansonTextLTStd-Roman"/>
              </a:rPr>
              <a:t>des propos ou comportements</a:t>
            </a:r>
            <a:r>
              <a:rPr lang="fr-FR" sz="1600" b="0" i="0" u="none" strike="noStrike" dirty="0" smtClean="0">
                <a:solidFill>
                  <a:srgbClr val="272627"/>
                </a:solidFill>
                <a:latin typeface="JansonTextLTStd-Roman"/>
              </a:rPr>
              <a:t> </a:t>
            </a:r>
            <a:r>
              <a:rPr lang="fr-FR" sz="1600" b="0" i="0" u="none" strike="noStrike" baseline="0" dirty="0" smtClean="0">
                <a:solidFill>
                  <a:srgbClr val="272627"/>
                </a:solidFill>
                <a:latin typeface="JansonTextLTStd-Roman"/>
              </a:rPr>
              <a:t>sexistes.</a:t>
            </a:r>
          </a:p>
        </p:txBody>
      </p:sp>
      <p:pic>
        <p:nvPicPr>
          <p:cNvPr id="4" name="Picture 2"/>
          <p:cNvPicPr>
            <a:picLocks noChangeAspect="1" noChangeArrowheads="1"/>
          </p:cNvPicPr>
          <p:nvPr/>
        </p:nvPicPr>
        <p:blipFill>
          <a:blip r:embed="rId2" cstate="print"/>
          <a:srcRect/>
          <a:stretch>
            <a:fillRect/>
          </a:stretch>
        </p:blipFill>
        <p:spPr bwMode="auto">
          <a:xfrm>
            <a:off x="251520" y="980728"/>
            <a:ext cx="2484574" cy="1296144"/>
          </a:xfrm>
          <a:prstGeom prst="rect">
            <a:avLst/>
          </a:prstGeom>
          <a:noFill/>
          <a:ln w="9525">
            <a:noFill/>
            <a:miter lim="800000"/>
            <a:headEnd/>
            <a:tailEnd/>
          </a:ln>
        </p:spPr>
      </p:pic>
      <p:sp>
        <p:nvSpPr>
          <p:cNvPr id="5" name="Rectangle 4"/>
          <p:cNvSpPr/>
          <p:nvPr/>
        </p:nvSpPr>
        <p:spPr>
          <a:xfrm>
            <a:off x="323528" y="6021288"/>
            <a:ext cx="8496944" cy="276999"/>
          </a:xfrm>
          <a:prstGeom prst="rect">
            <a:avLst/>
          </a:prstGeom>
        </p:spPr>
        <p:txBody>
          <a:bodyPr wrap="square">
            <a:spAutoFit/>
          </a:bodyPr>
          <a:lstStyle/>
          <a:p>
            <a:pPr>
              <a:buNone/>
            </a:pPr>
            <a:r>
              <a:rPr lang="fr-FR" sz="1200" i="1" baseline="30000" dirty="0" smtClean="0">
                <a:solidFill>
                  <a:srgbClr val="272627"/>
                </a:solidFill>
                <a:latin typeface="JansonTextLTStd-Roman"/>
              </a:rPr>
              <a:t>(*)</a:t>
            </a:r>
            <a:r>
              <a:rPr lang="fr-FR" sz="1200" i="1" dirty="0" smtClean="0">
                <a:solidFill>
                  <a:srgbClr val="272627"/>
                </a:solidFill>
                <a:latin typeface="JansonTextLTStd-Roman"/>
              </a:rPr>
              <a:t>Source: Enquête 2013 Conseil supérieur de l’égalité professionnelle entre les hommes et les femmes </a:t>
            </a:r>
            <a:endParaRPr lang="fr-FR" sz="1200" i="1" dirty="0"/>
          </a:p>
        </p:txBody>
      </p:sp>
      <p:pic>
        <p:nvPicPr>
          <p:cNvPr id="9218" name="Picture 2"/>
          <p:cNvPicPr>
            <a:picLocks noChangeAspect="1" noChangeArrowheads="1"/>
          </p:cNvPicPr>
          <p:nvPr/>
        </p:nvPicPr>
        <p:blipFill>
          <a:blip r:embed="rId3" cstate="print"/>
          <a:srcRect/>
          <a:stretch>
            <a:fillRect/>
          </a:stretch>
        </p:blipFill>
        <p:spPr bwMode="auto">
          <a:xfrm>
            <a:off x="827584" y="2276872"/>
            <a:ext cx="1296144" cy="1296144"/>
          </a:xfrm>
          <a:prstGeom prst="rect">
            <a:avLst/>
          </a:prstGeom>
          <a:noFill/>
          <a:ln w="9525">
            <a:noFill/>
            <a:miter lim="800000"/>
            <a:headEnd/>
            <a:tailEnd/>
          </a:ln>
        </p:spPr>
      </p:pic>
      <p:pic>
        <p:nvPicPr>
          <p:cNvPr id="9217" name="Picture 1"/>
          <p:cNvPicPr>
            <a:picLocks noChangeAspect="1" noChangeArrowheads="1"/>
          </p:cNvPicPr>
          <p:nvPr/>
        </p:nvPicPr>
        <p:blipFill>
          <a:blip r:embed="rId4" cstate="print"/>
          <a:srcRect/>
          <a:stretch>
            <a:fillRect/>
          </a:stretch>
        </p:blipFill>
        <p:spPr bwMode="auto">
          <a:xfrm>
            <a:off x="72008" y="3573016"/>
            <a:ext cx="2699792" cy="1550556"/>
          </a:xfrm>
          <a:prstGeom prst="rect">
            <a:avLst/>
          </a:prstGeom>
          <a:noFill/>
          <a:ln w="9525">
            <a:noFill/>
            <a:miter lim="800000"/>
            <a:headEnd/>
            <a:tailEnd/>
          </a:ln>
        </p:spPr>
      </p:pic>
      <p:sp>
        <p:nvSpPr>
          <p:cNvPr id="8" name="Date Placeholder 7"/>
          <p:cNvSpPr>
            <a:spLocks noGrp="1"/>
          </p:cNvSpPr>
          <p:nvPr>
            <p:ph type="dt" sz="half" idx="10"/>
          </p:nvPr>
        </p:nvSpPr>
        <p:spPr/>
        <p:txBody>
          <a:bodyPr/>
          <a:lstStyle/>
          <a:p>
            <a:r>
              <a:rPr lang="fr-FR" smtClean="0"/>
              <a:t>09/12/2016</a:t>
            </a:r>
            <a:endParaRPr lang="fr-FR"/>
          </a:p>
        </p:txBody>
      </p:sp>
      <p:sp>
        <p:nvSpPr>
          <p:cNvPr id="9" name="Slide Number Placeholder 8"/>
          <p:cNvSpPr>
            <a:spLocks noGrp="1"/>
          </p:cNvSpPr>
          <p:nvPr>
            <p:ph type="sldNum" sz="quarter" idx="12"/>
          </p:nvPr>
        </p:nvSpPr>
        <p:spPr/>
        <p:txBody>
          <a:bodyPr/>
          <a:lstStyle/>
          <a:p>
            <a:fld id="{B8284756-3CC5-4E5E-BB12-8CAAA6C180AF}" type="slidenum">
              <a:rPr lang="fr-FR" smtClean="0"/>
              <a:pPr/>
              <a:t>3</a:t>
            </a:fld>
            <a:endParaRPr lang="fr-FR"/>
          </a:p>
        </p:txBody>
      </p:sp>
      <p:sp>
        <p:nvSpPr>
          <p:cNvPr id="10" name="Footer Placeholder 9"/>
          <p:cNvSpPr>
            <a:spLocks noGrp="1"/>
          </p:cNvSpPr>
          <p:nvPr>
            <p:ph type="ftr" sz="quarter" idx="11"/>
          </p:nvPr>
        </p:nvSpPr>
        <p:spPr/>
        <p:txBody>
          <a:bodyPr/>
          <a:lstStyle/>
          <a:p>
            <a:r>
              <a:rPr lang="fr-FR" smtClean="0"/>
              <a:t>Assemblée Générale - Le sexisme, et si on en parlait ?</a:t>
            </a:r>
            <a:endParaRPr lang="fr-FR"/>
          </a:p>
        </p:txBody>
      </p:sp>
    </p:spTree>
    <p:extLst>
      <p:ext uri="{BB962C8B-B14F-4D97-AF65-F5344CB8AC3E}">
        <p14:creationId xmlns:p14="http://schemas.microsoft.com/office/powerpoint/2010/main" val="1858922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Quelques Définitions</a:t>
            </a:r>
            <a:endParaRPr lang="fr-FR" dirty="0"/>
          </a:p>
        </p:txBody>
      </p:sp>
      <p:sp>
        <p:nvSpPr>
          <p:cNvPr id="3" name="Espace réservé du contenu 2"/>
          <p:cNvSpPr>
            <a:spLocks noGrp="1"/>
          </p:cNvSpPr>
          <p:nvPr>
            <p:ph idx="1"/>
          </p:nvPr>
        </p:nvSpPr>
        <p:spPr/>
        <p:txBody>
          <a:bodyPr>
            <a:normAutofit/>
          </a:bodyPr>
          <a:lstStyle/>
          <a:p>
            <a:r>
              <a:rPr lang="fr-FR" sz="1800" b="1" dirty="0" smtClean="0"/>
              <a:t>Qu’est-ce que le sexisme?</a:t>
            </a:r>
          </a:p>
          <a:p>
            <a:pPr marL="566738" indent="0">
              <a:buNone/>
            </a:pPr>
            <a:r>
              <a:rPr lang="fr-FR" sz="1800" dirty="0" smtClean="0"/>
              <a:t>= Attitude discriminatoire fondée sur le sexe</a:t>
            </a:r>
          </a:p>
          <a:p>
            <a:pPr marL="566738" indent="0">
              <a:buNone/>
            </a:pPr>
            <a:r>
              <a:rPr lang="fr-FR" sz="1800" dirty="0" smtClean="0"/>
              <a:t>[Le sexisme est une idéologie se fondant sur l'adhésion à des croyances discriminatoires basées sur le critère du sexe. Il s'appuie en partie sur des stéréotypes de genre, c'est-à-dire des croyances concernant les caractéristiques généralement associées aux femmes et aux hommes.]</a:t>
            </a:r>
          </a:p>
          <a:p>
            <a:pPr marL="566738" indent="0">
              <a:buNone/>
            </a:pPr>
            <a:endParaRPr lang="fr-FR" sz="1800" dirty="0" smtClean="0"/>
          </a:p>
          <a:p>
            <a:pPr marL="566738" indent="0">
              <a:buNone/>
            </a:pPr>
            <a:endParaRPr lang="fr-FR" sz="1800" dirty="0" smtClean="0"/>
          </a:p>
          <a:p>
            <a:r>
              <a:rPr lang="fr-FR" sz="1800" b="1" dirty="0" smtClean="0"/>
              <a:t>Qu’est-ce qu’un stéréotype?</a:t>
            </a:r>
          </a:p>
          <a:p>
            <a:pPr marL="566738" indent="0">
              <a:buNone/>
            </a:pPr>
            <a:r>
              <a:rPr lang="fr-FR" sz="1800" dirty="0" smtClean="0"/>
              <a:t>= Expression ou opinion toute faite, sans aucune originalité, cliché.</a:t>
            </a:r>
          </a:p>
          <a:p>
            <a:pPr marL="566738" indent="0">
              <a:buNone/>
            </a:pPr>
            <a:r>
              <a:rPr lang="fr-FR" sz="1800" dirty="0" smtClean="0"/>
              <a:t>[Caractérisation symbolique et schématique d'un groupe qui s'appuie sur des attentes et des jugements de routine.]</a:t>
            </a:r>
          </a:p>
          <a:p>
            <a:endParaRPr lang="fr-FR" sz="1800" dirty="0" smtClean="0"/>
          </a:p>
        </p:txBody>
      </p:sp>
      <p:pic>
        <p:nvPicPr>
          <p:cNvPr id="8193" name="Picture 1"/>
          <p:cNvPicPr>
            <a:picLocks noChangeAspect="1" noChangeArrowheads="1"/>
          </p:cNvPicPr>
          <p:nvPr/>
        </p:nvPicPr>
        <p:blipFill>
          <a:blip r:embed="rId3" cstate="print"/>
          <a:srcRect/>
          <a:stretch>
            <a:fillRect/>
          </a:stretch>
        </p:blipFill>
        <p:spPr bwMode="auto">
          <a:xfrm>
            <a:off x="7804603" y="63614"/>
            <a:ext cx="1159885" cy="77309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r>
              <a:rPr lang="fr-FR" smtClean="0"/>
              <a:t>09/12/2016</a:t>
            </a:r>
            <a:endParaRPr lang="fr-FR"/>
          </a:p>
        </p:txBody>
      </p:sp>
      <p:sp>
        <p:nvSpPr>
          <p:cNvPr id="6" name="Slide Number Placeholder 5"/>
          <p:cNvSpPr>
            <a:spLocks noGrp="1"/>
          </p:cNvSpPr>
          <p:nvPr>
            <p:ph type="sldNum" sz="quarter" idx="12"/>
          </p:nvPr>
        </p:nvSpPr>
        <p:spPr/>
        <p:txBody>
          <a:bodyPr/>
          <a:lstStyle/>
          <a:p>
            <a:fld id="{B8284756-3CC5-4E5E-BB12-8CAAA6C180AF}" type="slidenum">
              <a:rPr lang="fr-FR" smtClean="0"/>
              <a:pPr/>
              <a:t>4</a:t>
            </a:fld>
            <a:endParaRPr lang="fr-FR"/>
          </a:p>
        </p:txBody>
      </p:sp>
      <p:sp>
        <p:nvSpPr>
          <p:cNvPr id="7" name="Footer Placeholder 6"/>
          <p:cNvSpPr>
            <a:spLocks noGrp="1"/>
          </p:cNvSpPr>
          <p:nvPr>
            <p:ph type="ftr" sz="quarter" idx="11"/>
          </p:nvPr>
        </p:nvSpPr>
        <p:spPr/>
        <p:txBody>
          <a:bodyPr/>
          <a:lstStyle/>
          <a:p>
            <a:r>
              <a:rPr lang="fr-FR" smtClean="0"/>
              <a:t>Assemblée Générale - Le sexisme, et si on en parlait ?</a:t>
            </a:r>
            <a:endParaRPr lang="fr-FR"/>
          </a:p>
        </p:txBody>
      </p:sp>
    </p:spTree>
    <p:extLst>
      <p:ext uri="{BB962C8B-B14F-4D97-AF65-F5344CB8AC3E}">
        <p14:creationId xmlns:p14="http://schemas.microsoft.com/office/powerpoint/2010/main" val="328950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condamnation des agissements sexistes au travail</a:t>
            </a:r>
            <a:endParaRPr lang="fr-FR" dirty="0"/>
          </a:p>
        </p:txBody>
      </p:sp>
      <p:sp>
        <p:nvSpPr>
          <p:cNvPr id="3" name="Espace réservé du contenu 2"/>
          <p:cNvSpPr>
            <a:spLocks noGrp="1"/>
          </p:cNvSpPr>
          <p:nvPr>
            <p:ph idx="1"/>
          </p:nvPr>
        </p:nvSpPr>
        <p:spPr>
          <a:xfrm>
            <a:off x="2895128" y="1052736"/>
            <a:ext cx="6213376" cy="5040560"/>
          </a:xfrm>
        </p:spPr>
        <p:txBody>
          <a:bodyPr>
            <a:normAutofit/>
          </a:bodyPr>
          <a:lstStyle/>
          <a:p>
            <a:r>
              <a:rPr lang="fr-FR" dirty="0" smtClean="0"/>
              <a:t>Réponse du Code du Travail</a:t>
            </a:r>
          </a:p>
          <a:p>
            <a:pPr lvl="1"/>
            <a:r>
              <a:rPr lang="fr-FR" dirty="0" smtClean="0"/>
              <a:t>A l’instar d’un certain nombre d’actes et de comportements fondés sur le sexe ou à connotation sexuelle, le sexisme dit ordinaire fait maintenant l’objet d’une disposition spécifique dans le code du travail (Loi du 17 août 2015 relative au dialogue social et à l’emploi).</a:t>
            </a:r>
          </a:p>
          <a:p>
            <a:pPr marL="566738" lvl="1" indent="0">
              <a:buNone/>
            </a:pPr>
            <a:endParaRPr lang="fr-FR" dirty="0" smtClean="0"/>
          </a:p>
          <a:p>
            <a:pPr marL="566738" lvl="1" indent="0">
              <a:buNone/>
            </a:pPr>
            <a:r>
              <a:rPr lang="fr-FR" sz="1400" dirty="0" smtClean="0"/>
              <a:t>L. 1142-2-1 : Nul ne doit subir d'agissement sexiste, défini comme </a:t>
            </a:r>
            <a:r>
              <a:rPr lang="fr-FR" sz="1400" b="1" dirty="0" smtClean="0"/>
              <a:t>tout agissement lié au sexe d'une personne, ayant pour objet ou pour effet de porter atteinte à sa dignité ou de créer un environnement intimidant, hostile, dégradant, humiliant ou offensant.</a:t>
            </a:r>
            <a:endParaRPr lang="fr-FR" b="1" dirty="0" smtClean="0"/>
          </a:p>
          <a:p>
            <a:pPr lvl="1"/>
            <a:endParaRPr lang="fr-FR" b="1" dirty="0" smtClean="0"/>
          </a:p>
          <a:p>
            <a:r>
              <a:rPr lang="fr-FR" dirty="0" smtClean="0"/>
              <a:t>Statut des fonctionnaires - article 6 bis alinéa 2 :</a:t>
            </a:r>
          </a:p>
          <a:p>
            <a:pPr marL="465138" lvl="1" indent="-7938">
              <a:buNone/>
            </a:pPr>
            <a:r>
              <a:rPr lang="fr-FR" dirty="0" smtClean="0"/>
              <a:t>« Aucun fonctionnaire ne doit subir d'agissement sexiste, défini comme tout agissement lié au sexe d'une personne, ayant pour objet ou pour effet de porter atteinte à sa dignité ou de créer un environnement intimidant, hostile, dégradant, humiliant ou offensant. »</a:t>
            </a:r>
          </a:p>
          <a:p>
            <a:pPr lvl="1"/>
            <a:endParaRPr lang="fr-FR" b="1" dirty="0"/>
          </a:p>
        </p:txBody>
      </p:sp>
      <p:pic>
        <p:nvPicPr>
          <p:cNvPr id="3073" name="Picture 1"/>
          <p:cNvPicPr>
            <a:picLocks noChangeAspect="1" noChangeArrowheads="1"/>
          </p:cNvPicPr>
          <p:nvPr/>
        </p:nvPicPr>
        <p:blipFill>
          <a:blip r:embed="rId2" cstate="print"/>
          <a:srcRect/>
          <a:stretch>
            <a:fillRect/>
          </a:stretch>
        </p:blipFill>
        <p:spPr bwMode="auto">
          <a:xfrm>
            <a:off x="251520" y="4221088"/>
            <a:ext cx="2652790" cy="160511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0" y="1700808"/>
            <a:ext cx="3213451" cy="1368151"/>
          </a:xfrm>
          <a:prstGeom prst="rect">
            <a:avLst/>
          </a:prstGeom>
          <a:noFill/>
          <a:ln w="9525">
            <a:noFill/>
            <a:miter lim="800000"/>
            <a:headEnd/>
            <a:tailEnd/>
          </a:ln>
        </p:spPr>
      </p:pic>
      <p:sp>
        <p:nvSpPr>
          <p:cNvPr id="6" name="Date Placeholder 5"/>
          <p:cNvSpPr>
            <a:spLocks noGrp="1"/>
          </p:cNvSpPr>
          <p:nvPr>
            <p:ph type="dt" sz="half" idx="10"/>
          </p:nvPr>
        </p:nvSpPr>
        <p:spPr/>
        <p:txBody>
          <a:bodyPr/>
          <a:lstStyle/>
          <a:p>
            <a:r>
              <a:rPr lang="fr-FR" smtClean="0"/>
              <a:t>09/12/2016</a:t>
            </a:r>
            <a:endParaRPr lang="fr-FR"/>
          </a:p>
        </p:txBody>
      </p:sp>
      <p:sp>
        <p:nvSpPr>
          <p:cNvPr id="7" name="Slide Number Placeholder 6"/>
          <p:cNvSpPr>
            <a:spLocks noGrp="1"/>
          </p:cNvSpPr>
          <p:nvPr>
            <p:ph type="sldNum" sz="quarter" idx="12"/>
          </p:nvPr>
        </p:nvSpPr>
        <p:spPr/>
        <p:txBody>
          <a:bodyPr/>
          <a:lstStyle/>
          <a:p>
            <a:fld id="{B8284756-3CC5-4E5E-BB12-8CAAA6C180AF}" type="slidenum">
              <a:rPr lang="fr-FR" smtClean="0"/>
              <a:pPr/>
              <a:t>5</a:t>
            </a:fld>
            <a:endParaRPr lang="fr-FR"/>
          </a:p>
        </p:txBody>
      </p:sp>
      <p:sp>
        <p:nvSpPr>
          <p:cNvPr id="8" name="Footer Placeholder 7"/>
          <p:cNvSpPr>
            <a:spLocks noGrp="1"/>
          </p:cNvSpPr>
          <p:nvPr>
            <p:ph type="ftr" sz="quarter" idx="11"/>
          </p:nvPr>
        </p:nvSpPr>
        <p:spPr/>
        <p:txBody>
          <a:bodyPr/>
          <a:lstStyle/>
          <a:p>
            <a:r>
              <a:rPr lang="fr-FR" smtClean="0"/>
              <a:t>Assemblée Générale - Le sexisme, et si on en parlait ?</a:t>
            </a:r>
            <a:endParaRPr lang="fr-FR"/>
          </a:p>
        </p:txBody>
      </p:sp>
    </p:spTree>
    <p:extLst>
      <p:ext uri="{BB962C8B-B14F-4D97-AF65-F5344CB8AC3E}">
        <p14:creationId xmlns:p14="http://schemas.microsoft.com/office/powerpoint/2010/main" val="2794751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FILM La mécanique sexiste</a:t>
            </a:r>
            <a:endParaRPr lang="fr-FR" dirty="0"/>
          </a:p>
        </p:txBody>
      </p:sp>
      <p:sp>
        <p:nvSpPr>
          <p:cNvPr id="4" name="Espace réservé de la date 3"/>
          <p:cNvSpPr>
            <a:spLocks noGrp="1"/>
          </p:cNvSpPr>
          <p:nvPr>
            <p:ph type="dt" sz="half" idx="10"/>
          </p:nvPr>
        </p:nvSpPr>
        <p:spPr/>
        <p:txBody>
          <a:bodyPr/>
          <a:lstStyle/>
          <a:p>
            <a:r>
              <a:rPr lang="fr-FR" smtClean="0"/>
              <a:t>09/12/2016</a:t>
            </a:r>
            <a:endParaRPr lang="fr-FR"/>
          </a:p>
        </p:txBody>
      </p:sp>
      <p:sp>
        <p:nvSpPr>
          <p:cNvPr id="5" name="Espace réservé du pied de page 4"/>
          <p:cNvSpPr>
            <a:spLocks noGrp="1"/>
          </p:cNvSpPr>
          <p:nvPr>
            <p:ph type="ftr" sz="quarter" idx="11"/>
          </p:nvPr>
        </p:nvSpPr>
        <p:spPr/>
        <p:txBody>
          <a:bodyPr/>
          <a:lstStyle/>
          <a:p>
            <a:r>
              <a:rPr lang="fr-FR" smtClean="0"/>
              <a:t>Assemblée Générale - Le sexisme, et si on en parlait ?</a:t>
            </a:r>
            <a:endParaRPr lang="fr-FR"/>
          </a:p>
        </p:txBody>
      </p:sp>
      <p:sp>
        <p:nvSpPr>
          <p:cNvPr id="6" name="Espace réservé du numéro de diapositive 5"/>
          <p:cNvSpPr>
            <a:spLocks noGrp="1"/>
          </p:cNvSpPr>
          <p:nvPr>
            <p:ph type="sldNum" sz="quarter" idx="12"/>
          </p:nvPr>
        </p:nvSpPr>
        <p:spPr/>
        <p:txBody>
          <a:bodyPr/>
          <a:lstStyle/>
          <a:p>
            <a:fld id="{B8284756-3CC5-4E5E-BB12-8CAAA6C180AF}" type="slidenum">
              <a:rPr lang="fr-FR" smtClean="0"/>
              <a:pPr/>
              <a:t>6</a:t>
            </a:fld>
            <a:endParaRPr lang="fr-FR"/>
          </a:p>
        </p:txBody>
      </p:sp>
    </p:spTree>
    <p:extLst>
      <p:ext uri="{BB962C8B-B14F-4D97-AF65-F5344CB8AC3E}">
        <p14:creationId xmlns:p14="http://schemas.microsoft.com/office/powerpoint/2010/main" val="1774283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Lutter contre les stéréotypes au travail et dans la société</a:t>
            </a:r>
            <a:endParaRPr lang="fr-FR" dirty="0"/>
          </a:p>
        </p:txBody>
      </p:sp>
      <p:sp>
        <p:nvSpPr>
          <p:cNvPr id="3" name="Espace réservé du contenu 2"/>
          <p:cNvSpPr>
            <a:spLocks noGrp="1"/>
          </p:cNvSpPr>
          <p:nvPr>
            <p:ph idx="1"/>
          </p:nvPr>
        </p:nvSpPr>
        <p:spPr/>
        <p:txBody>
          <a:bodyPr>
            <a:normAutofit/>
          </a:bodyPr>
          <a:lstStyle/>
          <a:p>
            <a:r>
              <a:rPr lang="fr-FR" dirty="0" smtClean="0"/>
              <a:t>Quels sont les stéréotypes qui touchent les femmes? Les </a:t>
            </a:r>
            <a:r>
              <a:rPr lang="fr-FR" dirty="0"/>
              <a:t>femmes </a:t>
            </a:r>
            <a:r>
              <a:rPr lang="fr-FR" dirty="0" smtClean="0"/>
              <a:t>sont…</a:t>
            </a:r>
          </a:p>
          <a:p>
            <a:pPr lvl="1"/>
            <a:r>
              <a:rPr lang="fr-FR" dirty="0" smtClean="0"/>
              <a:t>douces,</a:t>
            </a:r>
          </a:p>
          <a:p>
            <a:pPr lvl="1"/>
            <a:r>
              <a:rPr lang="fr-FR" dirty="0" smtClean="0"/>
              <a:t>maternelles,</a:t>
            </a:r>
          </a:p>
          <a:p>
            <a:pPr lvl="1"/>
            <a:r>
              <a:rPr lang="fr-FR" dirty="0" smtClean="0"/>
              <a:t>à </a:t>
            </a:r>
            <a:r>
              <a:rPr lang="fr-FR" dirty="0"/>
              <a:t>l’écoute (fonctions de soin, éducation, travaux mineurs</a:t>
            </a:r>
            <a:r>
              <a:rPr lang="fr-FR" dirty="0" smtClean="0"/>
              <a:t>),</a:t>
            </a:r>
          </a:p>
          <a:p>
            <a:pPr lvl="1"/>
            <a:r>
              <a:rPr lang="fr-FR" dirty="0" smtClean="0"/>
              <a:t>fragiles </a:t>
            </a:r>
            <a:r>
              <a:rPr lang="fr-FR" dirty="0"/>
              <a:t>physiquement (non reconnaissance de la pénibilité des emplois </a:t>
            </a:r>
            <a:r>
              <a:rPr lang="fr-FR"/>
              <a:t>à </a:t>
            </a:r>
            <a:r>
              <a:rPr lang="fr-FR" smtClean="0"/>
              <a:t>prédominance </a:t>
            </a:r>
            <a:r>
              <a:rPr lang="fr-FR" dirty="0"/>
              <a:t>féminine</a:t>
            </a:r>
            <a:r>
              <a:rPr lang="fr-FR" dirty="0" smtClean="0"/>
              <a:t>),</a:t>
            </a:r>
          </a:p>
          <a:p>
            <a:pPr lvl="1"/>
            <a:r>
              <a:rPr lang="fr-FR" dirty="0" smtClean="0"/>
              <a:t>peu </a:t>
            </a:r>
            <a:r>
              <a:rPr lang="fr-FR" dirty="0"/>
              <a:t>disponibles (moins de promotion, de responsabilités), </a:t>
            </a:r>
            <a:endParaRPr lang="fr-FR" dirty="0" smtClean="0"/>
          </a:p>
          <a:p>
            <a:pPr lvl="1"/>
            <a:r>
              <a:rPr lang="fr-FR" dirty="0" smtClean="0"/>
              <a:t>organisées</a:t>
            </a:r>
            <a:r>
              <a:rPr lang="fr-FR" dirty="0"/>
              <a:t>, </a:t>
            </a:r>
            <a:endParaRPr lang="fr-FR" dirty="0" smtClean="0"/>
          </a:p>
          <a:p>
            <a:pPr lvl="1"/>
            <a:r>
              <a:rPr lang="fr-FR" dirty="0" smtClean="0"/>
              <a:t>polyvalentes </a:t>
            </a:r>
            <a:r>
              <a:rPr lang="fr-FR" dirty="0"/>
              <a:t>(postes d’assistantes, d’organisation du planning), </a:t>
            </a:r>
            <a:endParaRPr lang="fr-FR" dirty="0" smtClean="0"/>
          </a:p>
          <a:p>
            <a:pPr lvl="1"/>
            <a:r>
              <a:rPr lang="fr-FR" dirty="0" smtClean="0"/>
              <a:t>autoritaires</a:t>
            </a:r>
            <a:r>
              <a:rPr lang="fr-FR" dirty="0"/>
              <a:t>, </a:t>
            </a:r>
            <a:endParaRPr lang="fr-FR" dirty="0" smtClean="0"/>
          </a:p>
          <a:p>
            <a:pPr lvl="1"/>
            <a:r>
              <a:rPr lang="fr-FR" dirty="0" smtClean="0"/>
              <a:t>hystériques</a:t>
            </a:r>
            <a:r>
              <a:rPr lang="fr-FR" dirty="0"/>
              <a:t>…</a:t>
            </a:r>
          </a:p>
          <a:p>
            <a:pPr marL="0" indent="0">
              <a:buNone/>
            </a:pPr>
            <a:endParaRPr lang="fr-FR" dirty="0"/>
          </a:p>
          <a:p>
            <a:pPr marL="0" indent="0">
              <a:buNone/>
            </a:pPr>
            <a:endParaRPr lang="fr-FR" dirty="0" smtClean="0"/>
          </a:p>
          <a:p>
            <a:pPr marL="0" indent="0">
              <a:buNone/>
            </a:pPr>
            <a:endParaRPr lang="fr-FR" dirty="0" smtClean="0"/>
          </a:p>
          <a:p>
            <a:pPr marL="0" indent="0">
              <a:buNone/>
            </a:pPr>
            <a:endParaRPr lang="fr-FR" dirty="0"/>
          </a:p>
        </p:txBody>
      </p:sp>
      <p:pic>
        <p:nvPicPr>
          <p:cNvPr id="5122" name="Picture 2"/>
          <p:cNvPicPr>
            <a:picLocks noChangeAspect="1" noChangeArrowheads="1"/>
          </p:cNvPicPr>
          <p:nvPr/>
        </p:nvPicPr>
        <p:blipFill>
          <a:blip r:embed="rId3" cstate="print"/>
          <a:srcRect/>
          <a:stretch>
            <a:fillRect/>
          </a:stretch>
        </p:blipFill>
        <p:spPr bwMode="auto">
          <a:xfrm>
            <a:off x="3059832" y="4261092"/>
            <a:ext cx="2880320" cy="2048228"/>
          </a:xfrm>
          <a:prstGeom prst="rect">
            <a:avLst/>
          </a:prstGeom>
          <a:noFill/>
          <a:ln w="9525">
            <a:noFill/>
            <a:miter lim="800000"/>
            <a:headEnd/>
            <a:tailEnd/>
          </a:ln>
        </p:spPr>
      </p:pic>
      <p:sp>
        <p:nvSpPr>
          <p:cNvPr id="6" name="Date Placeholder 5"/>
          <p:cNvSpPr>
            <a:spLocks noGrp="1"/>
          </p:cNvSpPr>
          <p:nvPr>
            <p:ph type="dt" sz="half" idx="10"/>
          </p:nvPr>
        </p:nvSpPr>
        <p:spPr/>
        <p:txBody>
          <a:bodyPr/>
          <a:lstStyle/>
          <a:p>
            <a:r>
              <a:rPr lang="fr-FR" smtClean="0"/>
              <a:t>09/12/2016</a:t>
            </a:r>
            <a:endParaRPr lang="fr-FR"/>
          </a:p>
        </p:txBody>
      </p:sp>
      <p:sp>
        <p:nvSpPr>
          <p:cNvPr id="7" name="Slide Number Placeholder 6"/>
          <p:cNvSpPr>
            <a:spLocks noGrp="1"/>
          </p:cNvSpPr>
          <p:nvPr>
            <p:ph type="sldNum" sz="quarter" idx="12"/>
          </p:nvPr>
        </p:nvSpPr>
        <p:spPr/>
        <p:txBody>
          <a:bodyPr/>
          <a:lstStyle/>
          <a:p>
            <a:fld id="{B8284756-3CC5-4E5E-BB12-8CAAA6C180AF}" type="slidenum">
              <a:rPr lang="fr-FR" smtClean="0"/>
              <a:pPr/>
              <a:t>7</a:t>
            </a:fld>
            <a:endParaRPr lang="fr-FR"/>
          </a:p>
        </p:txBody>
      </p:sp>
      <p:sp>
        <p:nvSpPr>
          <p:cNvPr id="8" name="Footer Placeholder 7"/>
          <p:cNvSpPr>
            <a:spLocks noGrp="1"/>
          </p:cNvSpPr>
          <p:nvPr>
            <p:ph type="ftr" sz="quarter" idx="11"/>
          </p:nvPr>
        </p:nvSpPr>
        <p:spPr/>
        <p:txBody>
          <a:bodyPr/>
          <a:lstStyle/>
          <a:p>
            <a:r>
              <a:rPr lang="fr-FR" smtClean="0"/>
              <a:t>Assemblée Générale - Le sexisme, et si on en parlait ?</a:t>
            </a:r>
            <a:endParaRPr lang="fr-FR"/>
          </a:p>
        </p:txBody>
      </p:sp>
    </p:spTree>
    <p:extLst>
      <p:ext uri="{BB962C8B-B14F-4D97-AF65-F5344CB8AC3E}">
        <p14:creationId xmlns:p14="http://schemas.microsoft.com/office/powerpoint/2010/main" val="429134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068960"/>
            <a:ext cx="7772400" cy="1362075"/>
          </a:xfrm>
        </p:spPr>
        <p:txBody>
          <a:bodyPr/>
          <a:lstStyle/>
          <a:p>
            <a:r>
              <a:rPr lang="fr-FR" dirty="0" smtClean="0"/>
              <a:t>QUELQUES ILLUSTRATIONS</a:t>
            </a:r>
            <a:br>
              <a:rPr lang="fr-FR" dirty="0" smtClean="0"/>
            </a:br>
            <a:r>
              <a:rPr lang="fr-FR" dirty="0" smtClean="0"/>
              <a:t>PAR LA PUBLICITE</a:t>
            </a:r>
            <a:endParaRPr lang="fr-FR" dirty="0"/>
          </a:p>
        </p:txBody>
      </p:sp>
      <p:sp>
        <p:nvSpPr>
          <p:cNvPr id="4" name="Date Placeholder 3"/>
          <p:cNvSpPr>
            <a:spLocks noGrp="1"/>
          </p:cNvSpPr>
          <p:nvPr>
            <p:ph type="dt" sz="half" idx="10"/>
          </p:nvPr>
        </p:nvSpPr>
        <p:spPr/>
        <p:txBody>
          <a:bodyPr/>
          <a:lstStyle/>
          <a:p>
            <a:r>
              <a:rPr lang="fr-FR" smtClean="0"/>
              <a:t>09/12/2016</a:t>
            </a:r>
            <a:endParaRPr lang="fr-FR"/>
          </a:p>
        </p:txBody>
      </p:sp>
      <p:sp>
        <p:nvSpPr>
          <p:cNvPr id="5" name="Slide Number Placeholder 4"/>
          <p:cNvSpPr>
            <a:spLocks noGrp="1"/>
          </p:cNvSpPr>
          <p:nvPr>
            <p:ph type="sldNum" sz="quarter" idx="12"/>
          </p:nvPr>
        </p:nvSpPr>
        <p:spPr/>
        <p:txBody>
          <a:bodyPr/>
          <a:lstStyle/>
          <a:p>
            <a:fld id="{B8284756-3CC5-4E5E-BB12-8CAAA6C180AF}" type="slidenum">
              <a:rPr lang="fr-FR" smtClean="0"/>
              <a:pPr/>
              <a:t>8</a:t>
            </a:fld>
            <a:endParaRPr lang="fr-FR"/>
          </a:p>
        </p:txBody>
      </p:sp>
      <p:sp>
        <p:nvSpPr>
          <p:cNvPr id="6" name="Footer Placeholder 5"/>
          <p:cNvSpPr>
            <a:spLocks noGrp="1"/>
          </p:cNvSpPr>
          <p:nvPr>
            <p:ph type="ftr" sz="quarter" idx="11"/>
          </p:nvPr>
        </p:nvSpPr>
        <p:spPr/>
        <p:txBody>
          <a:bodyPr/>
          <a:lstStyle/>
          <a:p>
            <a:r>
              <a:rPr lang="fr-FR" smtClean="0"/>
              <a:t>Assemblée Générale - Le sexisme, et si on en parlait ?</a:t>
            </a:r>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fficher l'image d'origine"/>
          <p:cNvPicPr>
            <a:picLocks noChangeAspect="1" noChangeArrowheads="1"/>
          </p:cNvPicPr>
          <p:nvPr/>
        </p:nvPicPr>
        <p:blipFill>
          <a:blip r:embed="rId2" cstate="print"/>
          <a:srcRect/>
          <a:stretch>
            <a:fillRect/>
          </a:stretch>
        </p:blipFill>
        <p:spPr bwMode="auto">
          <a:xfrm>
            <a:off x="251520" y="1340768"/>
            <a:ext cx="4358781" cy="3240359"/>
          </a:xfrm>
          <a:prstGeom prst="rect">
            <a:avLst/>
          </a:prstGeom>
          <a:noFill/>
        </p:spPr>
      </p:pic>
      <p:pic>
        <p:nvPicPr>
          <p:cNvPr id="26627" name="Picture 3"/>
          <p:cNvPicPr>
            <a:picLocks noChangeAspect="1" noChangeArrowheads="1"/>
          </p:cNvPicPr>
          <p:nvPr/>
        </p:nvPicPr>
        <p:blipFill>
          <a:blip r:embed="rId3" cstate="print"/>
          <a:srcRect/>
          <a:stretch>
            <a:fillRect/>
          </a:stretch>
        </p:blipFill>
        <p:spPr bwMode="auto">
          <a:xfrm>
            <a:off x="4636650" y="1355282"/>
            <a:ext cx="4385332" cy="3236976"/>
          </a:xfrm>
          <a:prstGeom prst="rect">
            <a:avLst/>
          </a:prstGeom>
          <a:noFill/>
          <a:ln w="9525">
            <a:noFill/>
            <a:miter lim="800000"/>
            <a:headEnd/>
            <a:tailEnd/>
          </a:ln>
        </p:spPr>
      </p:pic>
      <p:sp>
        <p:nvSpPr>
          <p:cNvPr id="4" name="Rectangle 3"/>
          <p:cNvSpPr/>
          <p:nvPr/>
        </p:nvSpPr>
        <p:spPr>
          <a:xfrm>
            <a:off x="323528" y="5877272"/>
            <a:ext cx="7488832" cy="276999"/>
          </a:xfrm>
          <a:prstGeom prst="rect">
            <a:avLst/>
          </a:prstGeom>
        </p:spPr>
        <p:txBody>
          <a:bodyPr wrap="square">
            <a:spAutoFit/>
          </a:bodyPr>
          <a:lstStyle/>
          <a:p>
            <a:r>
              <a:rPr lang="fr-FR" sz="1200" i="1" dirty="0" smtClean="0"/>
              <a:t>Illustrations :  campagne Société Générale 2011</a:t>
            </a:r>
            <a:endParaRPr lang="fr-FR" sz="1200" i="1" dirty="0"/>
          </a:p>
        </p:txBody>
      </p:sp>
      <p:sp>
        <p:nvSpPr>
          <p:cNvPr id="10" name="Title 9"/>
          <p:cNvSpPr>
            <a:spLocks noGrp="1"/>
          </p:cNvSpPr>
          <p:nvPr>
            <p:ph type="title"/>
          </p:nvPr>
        </p:nvSpPr>
        <p:spPr/>
        <p:txBody>
          <a:bodyPr/>
          <a:lstStyle/>
          <a:p>
            <a:endParaRPr lang="fr-FR"/>
          </a:p>
        </p:txBody>
      </p:sp>
      <p:sp>
        <p:nvSpPr>
          <p:cNvPr id="11" name="Content Placeholder 10"/>
          <p:cNvSpPr>
            <a:spLocks noGrp="1"/>
          </p:cNvSpPr>
          <p:nvPr>
            <p:ph idx="1"/>
          </p:nvPr>
        </p:nvSpPr>
        <p:spPr/>
        <p:txBody>
          <a:bodyPr/>
          <a:lstStyle/>
          <a:p>
            <a:endParaRPr lang="fr-FR"/>
          </a:p>
        </p:txBody>
      </p:sp>
      <p:sp>
        <p:nvSpPr>
          <p:cNvPr id="5" name="Date Placeholder 4"/>
          <p:cNvSpPr>
            <a:spLocks noGrp="1"/>
          </p:cNvSpPr>
          <p:nvPr>
            <p:ph type="dt" sz="half" idx="10"/>
          </p:nvPr>
        </p:nvSpPr>
        <p:spPr/>
        <p:txBody>
          <a:bodyPr/>
          <a:lstStyle/>
          <a:p>
            <a:r>
              <a:rPr lang="fr-FR" smtClean="0"/>
              <a:t>09/12/2016</a:t>
            </a:r>
            <a:endParaRPr lang="fr-FR"/>
          </a:p>
        </p:txBody>
      </p:sp>
      <p:sp>
        <p:nvSpPr>
          <p:cNvPr id="7" name="Footer Placeholder 6"/>
          <p:cNvSpPr>
            <a:spLocks noGrp="1"/>
          </p:cNvSpPr>
          <p:nvPr>
            <p:ph type="ftr" sz="quarter" idx="11"/>
          </p:nvPr>
        </p:nvSpPr>
        <p:spPr/>
        <p:txBody>
          <a:bodyPr/>
          <a:lstStyle/>
          <a:p>
            <a:r>
              <a:rPr lang="fr-FR" smtClean="0"/>
              <a:t>Assemblée Générale - Le sexisme, et si on en parlait ?</a:t>
            </a:r>
            <a:endParaRPr lang="fr-FR"/>
          </a:p>
        </p:txBody>
      </p:sp>
      <p:sp>
        <p:nvSpPr>
          <p:cNvPr id="6" name="Slide Number Placeholder 5"/>
          <p:cNvSpPr>
            <a:spLocks noGrp="1"/>
          </p:cNvSpPr>
          <p:nvPr>
            <p:ph type="sldNum" sz="quarter" idx="12"/>
          </p:nvPr>
        </p:nvSpPr>
        <p:spPr/>
        <p:txBody>
          <a:bodyPr/>
          <a:lstStyle/>
          <a:p>
            <a:fld id="{B8284756-3CC5-4E5E-BB12-8CAAA6C180AF}" type="slidenum">
              <a:rPr lang="fr-FR" smtClean="0"/>
              <a:pPr/>
              <a:t>9</a:t>
            </a:fld>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754</Words>
  <Application>Microsoft Office PowerPoint</Application>
  <PresentationFormat>Affichage à l'écran (4:3)</PresentationFormat>
  <Paragraphs>103</Paragraphs>
  <Slides>13</Slides>
  <Notes>2</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Assemblée Générale   Le sexisme, et si on en parlait ?</vt:lpstr>
      <vt:lpstr>Quelques constats</vt:lpstr>
      <vt:lpstr>Quelques chiffres sur le sexisme ordinaire au travail(*)</vt:lpstr>
      <vt:lpstr>Quelques Définitions</vt:lpstr>
      <vt:lpstr>La condamnation des agissements sexistes au travail</vt:lpstr>
      <vt:lpstr>Présentation PowerPoint</vt:lpstr>
      <vt:lpstr>Lutter contre les stéréotypes au travail et dans la société</vt:lpstr>
      <vt:lpstr>QUELQUES ILLUSTRATIONS PAR LA PUBLICITE</vt:lpstr>
      <vt:lpstr>Présentation PowerPoint</vt:lpstr>
      <vt:lpstr>Présentation PowerPoint</vt:lpstr>
      <vt:lpstr>Présentation PowerPoint</vt:lpstr>
      <vt:lpstr>Présentation PowerPoint</vt:lpstr>
      <vt:lpstr>Présentation PowerPoint</vt:lpstr>
    </vt:vector>
  </TitlesOfParts>
  <Company>Ministère du travail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dc:title>
  <dc:creator>JANNIN Claire (UT095)</dc:creator>
  <cp:lastModifiedBy>COURT Julie (UT095)</cp:lastModifiedBy>
  <cp:revision>42</cp:revision>
  <cp:lastPrinted>2016-12-05T12:57:53Z</cp:lastPrinted>
  <dcterms:created xsi:type="dcterms:W3CDTF">2016-11-28T08:52:11Z</dcterms:created>
  <dcterms:modified xsi:type="dcterms:W3CDTF">2016-12-09T15:32:40Z</dcterms:modified>
</cp:coreProperties>
</file>