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7" r:id="rId3"/>
    <p:sldId id="279" r:id="rId4"/>
    <p:sldId id="280" r:id="rId5"/>
    <p:sldId id="283" r:id="rId6"/>
    <p:sldId id="282" r:id="rId7"/>
    <p:sldId id="281" r:id="rId8"/>
    <p:sldId id="265" r:id="rId9"/>
    <p:sldId id="259" r:id="rId10"/>
    <p:sldId id="284" r:id="rId11"/>
    <p:sldId id="257" r:id="rId12"/>
    <p:sldId id="271" r:id="rId13"/>
    <p:sldId id="269" r:id="rId14"/>
    <p:sldId id="267" r:id="rId15"/>
    <p:sldId id="270" r:id="rId16"/>
    <p:sldId id="262" r:id="rId17"/>
    <p:sldId id="274" r:id="rId18"/>
    <p:sldId id="290" r:id="rId19"/>
    <p:sldId id="289" r:id="rId20"/>
    <p:sldId id="291" r:id="rId21"/>
    <p:sldId id="275" r:id="rId22"/>
    <p:sldId id="278" r:id="rId23"/>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501" autoAdjust="0"/>
  </p:normalViewPr>
  <p:slideViewPr>
    <p:cSldViewPr>
      <p:cViewPr varScale="1">
        <p:scale>
          <a:sx n="37" d="100"/>
          <a:sy n="37" d="100"/>
        </p:scale>
        <p:origin x="-141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7D86F83-24C6-4EB0-8009-0CF1417CEC79}" type="datetimeFigureOut">
              <a:rPr lang="fr-FR" smtClean="0"/>
              <a:pPr/>
              <a:t>07/11/2017</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88A812C-C4EB-4EB2-BE10-40F5AC53CB20}" type="slidenum">
              <a:rPr lang="fr-FR" smtClean="0"/>
              <a:pPr/>
              <a:t>‹N°›</a:t>
            </a:fld>
            <a:endParaRPr lang="fr-FR"/>
          </a:p>
        </p:txBody>
      </p:sp>
    </p:spTree>
    <p:extLst>
      <p:ext uri="{BB962C8B-B14F-4D97-AF65-F5344CB8AC3E}">
        <p14:creationId xmlns:p14="http://schemas.microsoft.com/office/powerpoint/2010/main" val="2626371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inegalites.fr/spip.php?article59"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www.haut-conseil-egalite.gouv.fr/stereotypes-et-roles-sociaux/fiches-de-synthese-5/article/l-image-des-femmes-dans-les-medias" TargetMode="External"/><Relationship Id="rId4" Type="http://schemas.openxmlformats.org/officeDocument/2006/relationships/hyperlink" Target="chrome-extension://oemmndcbldboiebfnladdacbdfmadadm/http:/femmes.gouv.fr/wp-content/uploads/2012/03/Chiffres_cles-egalite-2011.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88A812C-C4EB-4EB2-BE10-40F5AC53CB20}" type="slidenum">
              <a:rPr lang="fr-FR" smtClean="0"/>
              <a:pPr/>
              <a:t>2</a:t>
            </a:fld>
            <a:endParaRPr lang="fr-FR"/>
          </a:p>
        </p:txBody>
      </p:sp>
    </p:spTree>
    <p:extLst>
      <p:ext uri="{BB962C8B-B14F-4D97-AF65-F5344CB8AC3E}">
        <p14:creationId xmlns:p14="http://schemas.microsoft.com/office/powerpoint/2010/main" val="4180781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3 minutes 36</a:t>
            </a:r>
            <a:endParaRPr lang="fr-FR" dirty="0"/>
          </a:p>
        </p:txBody>
      </p:sp>
      <p:sp>
        <p:nvSpPr>
          <p:cNvPr id="4" name="Espace réservé du numéro de diapositive 3"/>
          <p:cNvSpPr>
            <a:spLocks noGrp="1"/>
          </p:cNvSpPr>
          <p:nvPr>
            <p:ph type="sldNum" sz="quarter" idx="10"/>
          </p:nvPr>
        </p:nvSpPr>
        <p:spPr/>
        <p:txBody>
          <a:bodyPr/>
          <a:lstStyle/>
          <a:p>
            <a:fld id="{B88A812C-C4EB-4EB2-BE10-40F5AC53CB20}" type="slidenum">
              <a:rPr lang="fr-FR" smtClean="0"/>
              <a:pPr/>
              <a:t>18</a:t>
            </a:fld>
            <a:endParaRPr lang="fr-FR"/>
          </a:p>
        </p:txBody>
      </p:sp>
    </p:spTree>
    <p:extLst>
      <p:ext uri="{BB962C8B-B14F-4D97-AF65-F5344CB8AC3E}">
        <p14:creationId xmlns:p14="http://schemas.microsoft.com/office/powerpoint/2010/main" val="3657223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3 minutes 10</a:t>
            </a:r>
            <a:endParaRPr lang="fr-FR" dirty="0"/>
          </a:p>
        </p:txBody>
      </p:sp>
      <p:sp>
        <p:nvSpPr>
          <p:cNvPr id="4" name="Espace réservé du numéro de diapositive 3"/>
          <p:cNvSpPr>
            <a:spLocks noGrp="1"/>
          </p:cNvSpPr>
          <p:nvPr>
            <p:ph type="sldNum" sz="quarter" idx="10"/>
          </p:nvPr>
        </p:nvSpPr>
        <p:spPr/>
        <p:txBody>
          <a:bodyPr/>
          <a:lstStyle/>
          <a:p>
            <a:fld id="{B88A812C-C4EB-4EB2-BE10-40F5AC53CB20}" type="slidenum">
              <a:rPr lang="fr-FR" smtClean="0"/>
              <a:pPr/>
              <a:t>21</a:t>
            </a:fld>
            <a:endParaRPr lang="fr-FR"/>
          </a:p>
        </p:txBody>
      </p:sp>
    </p:spTree>
    <p:extLst>
      <p:ext uri="{BB962C8B-B14F-4D97-AF65-F5344CB8AC3E}">
        <p14:creationId xmlns:p14="http://schemas.microsoft.com/office/powerpoint/2010/main" val="1664860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10 minutes 42</a:t>
            </a:r>
            <a:endParaRPr lang="fr-FR" dirty="0"/>
          </a:p>
        </p:txBody>
      </p:sp>
      <p:sp>
        <p:nvSpPr>
          <p:cNvPr id="4" name="Espace réservé du numéro de diapositive 3"/>
          <p:cNvSpPr>
            <a:spLocks noGrp="1"/>
          </p:cNvSpPr>
          <p:nvPr>
            <p:ph type="sldNum" sz="quarter" idx="10"/>
          </p:nvPr>
        </p:nvSpPr>
        <p:spPr/>
        <p:txBody>
          <a:bodyPr/>
          <a:lstStyle/>
          <a:p>
            <a:fld id="{B88A812C-C4EB-4EB2-BE10-40F5AC53CB20}" type="slidenum">
              <a:rPr lang="fr-FR" smtClean="0"/>
              <a:pPr/>
              <a:t>22</a:t>
            </a:fld>
            <a:endParaRPr lang="fr-FR"/>
          </a:p>
        </p:txBody>
      </p:sp>
    </p:spTree>
    <p:extLst>
      <p:ext uri="{BB962C8B-B14F-4D97-AF65-F5344CB8AC3E}">
        <p14:creationId xmlns:p14="http://schemas.microsoft.com/office/powerpoint/2010/main" val="3069771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Les hommes constituent </a:t>
            </a:r>
            <a:r>
              <a:rPr lang="fr-FR" dirty="0" smtClean="0">
                <a:hlinkClick r:id="rId3"/>
              </a:rPr>
              <a:t>75% des députés et des sénateurs</a:t>
            </a:r>
            <a:r>
              <a:rPr lang="fr-FR" dirty="0" smtClean="0"/>
              <a:t> (2014, http://www.inegalites.fr/spip.php?article59), 80% des ingénieurs, </a:t>
            </a:r>
            <a:r>
              <a:rPr lang="fr-FR" dirty="0" smtClean="0">
                <a:hlinkClick r:id="rId4"/>
              </a:rPr>
              <a:t>83% des chefs d’entreprises</a:t>
            </a:r>
            <a:r>
              <a:rPr lang="fr-FR" dirty="0" smtClean="0"/>
              <a:t> (2011, http://femmes.gouv.fr/wp-content/uploads/2012/03/Chiffres_cles-egalite-2011.pdf), représentent </a:t>
            </a:r>
            <a:r>
              <a:rPr lang="fr-FR" dirty="0" smtClean="0">
                <a:hlinkClick r:id="rId5"/>
              </a:rPr>
              <a:t>63% de la présence télévisuelle</a:t>
            </a:r>
            <a:r>
              <a:rPr lang="fr-FR" dirty="0" smtClean="0"/>
              <a:t>, 80% des « experts » interrogés dans les médias (2008, http://www.haut-conseil-egalite.gouv.fr/</a:t>
            </a:r>
            <a:r>
              <a:rPr lang="fr-FR" dirty="0" err="1" smtClean="0"/>
              <a:t>stereotypes</a:t>
            </a:r>
            <a:r>
              <a:rPr lang="fr-FR" dirty="0" smtClean="0"/>
              <a:t>-et-</a:t>
            </a:r>
            <a:r>
              <a:rPr lang="fr-FR" dirty="0" err="1" smtClean="0"/>
              <a:t>roles</a:t>
            </a:r>
            <a:r>
              <a:rPr lang="fr-FR" dirty="0" smtClean="0"/>
              <a:t>-sociaux/fiches-de-synthese-5/article/l-image-des-femmes-dans-les-medias)…</a:t>
            </a:r>
          </a:p>
          <a:p>
            <a:r>
              <a:rPr lang="fr-FR" dirty="0" smtClean="0"/>
              <a:t>L’expérience du 95…</a:t>
            </a:r>
          </a:p>
          <a:p>
            <a:r>
              <a:rPr lang="fr-FR" dirty="0" smtClean="0"/>
              <a:t>+ </a:t>
            </a:r>
            <a:r>
              <a:rPr lang="fr-FR" sz="2500" u="sng" dirty="0" err="1" smtClean="0"/>
              <a:t>Témoignagne</a:t>
            </a:r>
            <a:r>
              <a:rPr lang="fr-FR" sz="2500" u="sng" dirty="0" smtClean="0"/>
              <a:t> Caroline DE HAAS (Osez le féminisme) </a:t>
            </a:r>
            <a:r>
              <a:rPr lang="fr-FR" sz="2500" i="1" dirty="0" smtClean="0"/>
              <a:t>: « Cela nous a pris 6 mois pour comprendre. Un soir, j’étais absente d’une réunion des </a:t>
            </a:r>
            <a:r>
              <a:rPr lang="fr-FR" sz="2500" i="1" dirty="0" err="1" smtClean="0"/>
              <a:t>sympathisant.e.s</a:t>
            </a:r>
            <a:r>
              <a:rPr lang="fr-FR" sz="2500" i="1" dirty="0" smtClean="0"/>
              <a:t>. Une télé était venue filmer la réunion. J’appelle les copines dans la soirée pour savoir comment cela s’est passé. « C’était super, beaucoup de monde. Par contre, il y a 3 mecs </a:t>
            </a:r>
            <a:r>
              <a:rPr lang="fr-FR" sz="2500" i="1" dirty="0" err="1" smtClean="0"/>
              <a:t>qu</a:t>
            </a:r>
            <a:r>
              <a:rPr lang="fr-FR" sz="2500" i="1" dirty="0" smtClean="0"/>
              <a:t> ont monopolisé la parole ». C’était la première fois que des caméras s’invitaient à une de nos réunions. Et c’était la première fois qu’on remarquait une inégalité dans la prise de parole. Le mois d’après, lors de la réunion suivante, je me cale dans un coin de la salle avec mon cahier. Et je compte. Le nombre de prises de parole de femmes, d’hommes et leur temps de parole respectif. Les interventions étaient toutes limitées à 3 minutes par personne. Dans la salle, une centaine de personnes, 85% de femmes. A la fin de la rencontre, 33% des femmes présentes et 45% des hommes présents avaient pris la parole. Les femmes avaient parlé en moyenne 2 minutes, les hommes 4 minutes. Dans une réunion féministe, avec 85% de femmes, nous reproduisions les inégalités dans la prise de parole</a:t>
            </a:r>
            <a:r>
              <a:rPr lang="fr-FR" sz="2500" dirty="0" smtClean="0"/>
              <a:t>. »</a:t>
            </a:r>
          </a:p>
          <a:p>
            <a:r>
              <a:rPr lang="fr-FR" dirty="0" smtClean="0"/>
              <a:t>https://blogs.mediapart.fr/carolinedehaas/blog/210416/de-l-utilite-de-la-non-mixite-dans-le-militantisme</a:t>
            </a:r>
            <a:endParaRPr lang="fr-FR" dirty="0"/>
          </a:p>
        </p:txBody>
      </p:sp>
      <p:sp>
        <p:nvSpPr>
          <p:cNvPr id="4" name="Espace réservé du numéro de diapositive 3"/>
          <p:cNvSpPr>
            <a:spLocks noGrp="1"/>
          </p:cNvSpPr>
          <p:nvPr>
            <p:ph type="sldNum" sz="quarter" idx="10"/>
          </p:nvPr>
        </p:nvSpPr>
        <p:spPr/>
        <p:txBody>
          <a:bodyPr/>
          <a:lstStyle/>
          <a:p>
            <a:fld id="{B88A812C-C4EB-4EB2-BE10-40F5AC53CB20}" type="slidenum">
              <a:rPr lang="fr-FR" smtClean="0"/>
              <a:pPr/>
              <a:t>3</a:t>
            </a:fld>
            <a:endParaRPr lang="fr-FR"/>
          </a:p>
        </p:txBody>
      </p:sp>
    </p:spTree>
    <p:extLst>
      <p:ext uri="{BB962C8B-B14F-4D97-AF65-F5344CB8AC3E}">
        <p14:creationId xmlns:p14="http://schemas.microsoft.com/office/powerpoint/2010/main" val="3635429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B88A812C-C4EB-4EB2-BE10-40F5AC53CB20}" type="slidenum">
              <a:rPr lang="fr-FR" smtClean="0"/>
              <a:pPr/>
              <a:t>4</a:t>
            </a:fld>
            <a:endParaRPr lang="fr-FR"/>
          </a:p>
        </p:txBody>
      </p:sp>
    </p:spTree>
    <p:extLst>
      <p:ext uri="{BB962C8B-B14F-4D97-AF65-F5344CB8AC3E}">
        <p14:creationId xmlns:p14="http://schemas.microsoft.com/office/powerpoint/2010/main" val="3286877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u="sng" dirty="0" smtClean="0"/>
              <a:t>Témoignage de Crêpe Georgette de Nuit Debout </a:t>
            </a:r>
            <a:r>
              <a:rPr lang="fr-FR" dirty="0" smtClean="0"/>
              <a:t>: « Il y a quelques jours donc, une femme s'est plainte d'avoir été agressée sexuellement à Nuit debout à Paris.  (…) Suite à ce témoignage d'autres femmes sont intervenues pour témoigner de la même expérience à Nuit debout. Et, aussitôt, comme à chaque fois (COMME A CHAQUE FOIS) un homme est intervenu pour dire qu'il n'avait pas constaté ce genre de comportements et que ca n'était pas l'esprit de Nuit debout. Les femmes agressées ont donc remis en place cet homme. S'en est donc suivie une longue conversation que j'ai suivie silencieusement. Comme toujours, ont complètement été mis de côté les agressions faites à ces femmes parce qu'il fallait se recentrer sur les sentiments que ressentait ce garçon qui se sentait blessé et vexé qu'on ne lui ai pas dit les choses poliment. C'est à chaque fois stupéfiant pour moi et tellement blessant ; une femme parle de son viol et de son agression mais elle devrait encore se préoccuper des sentiments des hommes qui écoutent. Ce qui devient le plus important n'est pas le fait de trouver un moyen de mettre fin aux agressions et au viol mais de ne pas blesser les hommes qui écoutent. Cet homme n'a pas eu de parole de soutien ou de réconfort face à ces femmes, il n'a pas souhaité en savoir plus sur la place des femmes dans l'espace public, comme elles le vivent et comment les hommes les y accueillent. Il a juste eu besoin qu'on lui dise qu'il était gentil. »</a:t>
            </a:r>
          </a:p>
          <a:p>
            <a:r>
              <a:rPr lang="fr-FR" dirty="0" smtClean="0"/>
              <a:t>http://www.crepegeorgette.com/2016/04/21/non-mixite/</a:t>
            </a:r>
            <a:endParaRPr lang="fr-FR" dirty="0"/>
          </a:p>
        </p:txBody>
      </p:sp>
      <p:sp>
        <p:nvSpPr>
          <p:cNvPr id="4" name="Espace réservé du numéro de diapositive 3"/>
          <p:cNvSpPr>
            <a:spLocks noGrp="1"/>
          </p:cNvSpPr>
          <p:nvPr>
            <p:ph type="sldNum" sz="quarter" idx="10"/>
          </p:nvPr>
        </p:nvSpPr>
        <p:spPr/>
        <p:txBody>
          <a:bodyPr/>
          <a:lstStyle/>
          <a:p>
            <a:fld id="{B88A812C-C4EB-4EB2-BE10-40F5AC53CB20}" type="slidenum">
              <a:rPr lang="fr-FR" smtClean="0"/>
              <a:pPr/>
              <a:t>5</a:t>
            </a:fld>
            <a:endParaRPr lang="fr-FR"/>
          </a:p>
        </p:txBody>
      </p:sp>
    </p:spTree>
    <p:extLst>
      <p:ext uri="{BB962C8B-B14F-4D97-AF65-F5344CB8AC3E}">
        <p14:creationId xmlns:p14="http://schemas.microsoft.com/office/powerpoint/2010/main" val="1282656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88A812C-C4EB-4EB2-BE10-40F5AC53CB20}" type="slidenum">
              <a:rPr lang="fr-FR" smtClean="0"/>
              <a:pPr/>
              <a:t>8</a:t>
            </a:fld>
            <a:endParaRPr lang="fr-FR"/>
          </a:p>
        </p:txBody>
      </p:sp>
    </p:spTree>
    <p:extLst>
      <p:ext uri="{BB962C8B-B14F-4D97-AF65-F5344CB8AC3E}">
        <p14:creationId xmlns:p14="http://schemas.microsoft.com/office/powerpoint/2010/main" val="410115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Lien égalité / sexisme</a:t>
            </a:r>
            <a:endParaRPr lang="fr-FR" dirty="0"/>
          </a:p>
        </p:txBody>
      </p:sp>
      <p:sp>
        <p:nvSpPr>
          <p:cNvPr id="4" name="Espace réservé du numéro de diapositive 3"/>
          <p:cNvSpPr>
            <a:spLocks noGrp="1"/>
          </p:cNvSpPr>
          <p:nvPr>
            <p:ph type="sldNum" sz="quarter" idx="10"/>
          </p:nvPr>
        </p:nvSpPr>
        <p:spPr/>
        <p:txBody>
          <a:bodyPr/>
          <a:lstStyle/>
          <a:p>
            <a:fld id="{B88A812C-C4EB-4EB2-BE10-40F5AC53CB20}" type="slidenum">
              <a:rPr lang="fr-FR" smtClean="0"/>
              <a:pPr/>
              <a:t>9</a:t>
            </a:fld>
            <a:endParaRPr lang="fr-FR"/>
          </a:p>
        </p:txBody>
      </p:sp>
    </p:spTree>
    <p:extLst>
      <p:ext uri="{BB962C8B-B14F-4D97-AF65-F5344CB8AC3E}">
        <p14:creationId xmlns:p14="http://schemas.microsoft.com/office/powerpoint/2010/main" val="1523663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Sexisme = </a:t>
            </a:r>
            <a:r>
              <a:rPr lang="fr-FR" sz="1200" dirty="0" smtClean="0"/>
              <a:t>Attitude discriminatoire fondée sur le sexe [Le sexisme est une idéologie se fondant sur l'adhésion à des croyances discriminatoires basées sur le critère du sexe. Il s'appuie en partie sur des stéréotypes de genre, c'est-à-dire des croyances concernant les caractéristiques généralement associées aux femmes et aux hommes.]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Stéréotype = Expression ou opinion toute faite, sans aucune originalité, cliché [Caractérisation symbolique et schématique d'un groupe qui s'appuie sur des attentes et des jugements de routine.]</a:t>
            </a:r>
          </a:p>
          <a:p>
            <a:endParaRPr lang="fr-FR" dirty="0" smtClean="0"/>
          </a:p>
          <a:p>
            <a:endParaRPr lang="fr-FR" dirty="0" smtClean="0"/>
          </a:p>
          <a:p>
            <a:r>
              <a:rPr lang="fr-FR" dirty="0" smtClean="0"/>
              <a:t>Reprendre également définition</a:t>
            </a:r>
            <a:r>
              <a:rPr lang="fr-FR" baseline="0" dirty="0" smtClean="0"/>
              <a:t> du sexisme ordinaire au travail : ensemble des attitudes, propos et comportements fondés sur des stéréotypes de sexe, qui sont directement ou indirectement dirigés contre une personne ou un groupe de personnes à raison de leur sexe et qui, bien qu’en apparence anodins, ont pour objet ou pour effet, de façon consciente ou inconsciente, de les délégitimer et de les inférioriser, de façon insidieuse voire bienveillante, et d’entraîner une altération de leur santé physique ou mentale.</a:t>
            </a:r>
            <a:endParaRPr lang="fr-FR" dirty="0"/>
          </a:p>
        </p:txBody>
      </p:sp>
      <p:sp>
        <p:nvSpPr>
          <p:cNvPr id="4" name="Espace réservé du numéro de diapositive 3"/>
          <p:cNvSpPr>
            <a:spLocks noGrp="1"/>
          </p:cNvSpPr>
          <p:nvPr>
            <p:ph type="sldNum" sz="quarter" idx="10"/>
          </p:nvPr>
        </p:nvSpPr>
        <p:spPr/>
        <p:txBody>
          <a:bodyPr/>
          <a:lstStyle/>
          <a:p>
            <a:fld id="{B88A812C-C4EB-4EB2-BE10-40F5AC53CB20}" type="slidenum">
              <a:rPr lang="fr-FR" smtClean="0"/>
              <a:pPr/>
              <a:t>11</a:t>
            </a:fld>
            <a:endParaRPr lang="fr-FR"/>
          </a:p>
        </p:txBody>
      </p:sp>
    </p:spTree>
    <p:extLst>
      <p:ext uri="{BB962C8B-B14F-4D97-AF65-F5344CB8AC3E}">
        <p14:creationId xmlns:p14="http://schemas.microsoft.com/office/powerpoint/2010/main" val="1437700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Voir avec les</a:t>
            </a:r>
            <a:r>
              <a:rPr lang="fr-FR" baseline="0" dirty="0" smtClean="0"/>
              <a:t> agent-e-s, leur demander ?</a:t>
            </a:r>
          </a:p>
          <a:p>
            <a:r>
              <a:rPr lang="fr-FR" baseline="0" dirty="0" smtClean="0"/>
              <a:t>En vrac: les femmes sont douces, maternelles, à l’écoute (fonctions de soin, éducation, travaux mineurs), fragiles physiquement (non reconnaissance de la pénibilité des emplois à prédominances féminine), peu disponibles (moins de promotion, de responsabilités), organisées, polyvalentes (postes d’assistantes, d’organisation du planning), autoritaires, hystériques…</a:t>
            </a:r>
            <a:endParaRPr lang="fr-FR" dirty="0"/>
          </a:p>
        </p:txBody>
      </p:sp>
      <p:sp>
        <p:nvSpPr>
          <p:cNvPr id="4" name="Espace réservé du numéro de diapositive 3"/>
          <p:cNvSpPr>
            <a:spLocks noGrp="1"/>
          </p:cNvSpPr>
          <p:nvPr>
            <p:ph type="sldNum" sz="quarter" idx="10"/>
          </p:nvPr>
        </p:nvSpPr>
        <p:spPr/>
        <p:txBody>
          <a:bodyPr/>
          <a:lstStyle/>
          <a:p>
            <a:fld id="{B88A812C-C4EB-4EB2-BE10-40F5AC53CB20}" type="slidenum">
              <a:rPr lang="fr-FR" smtClean="0"/>
              <a:pPr/>
              <a:t>16</a:t>
            </a:fld>
            <a:endParaRPr lang="fr-FR"/>
          </a:p>
        </p:txBody>
      </p:sp>
    </p:spTree>
    <p:extLst>
      <p:ext uri="{BB962C8B-B14F-4D97-AF65-F5344CB8AC3E}">
        <p14:creationId xmlns:p14="http://schemas.microsoft.com/office/powerpoint/2010/main" val="2512408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2 minutes 4</a:t>
            </a:r>
            <a:endParaRPr lang="fr-FR" dirty="0"/>
          </a:p>
        </p:txBody>
      </p:sp>
      <p:sp>
        <p:nvSpPr>
          <p:cNvPr id="4" name="Espace réservé du numéro de diapositive 3"/>
          <p:cNvSpPr>
            <a:spLocks noGrp="1"/>
          </p:cNvSpPr>
          <p:nvPr>
            <p:ph type="sldNum" sz="quarter" idx="10"/>
          </p:nvPr>
        </p:nvSpPr>
        <p:spPr/>
        <p:txBody>
          <a:bodyPr/>
          <a:lstStyle/>
          <a:p>
            <a:fld id="{B88A812C-C4EB-4EB2-BE10-40F5AC53CB20}" type="slidenum">
              <a:rPr lang="fr-FR" smtClean="0"/>
              <a:pPr/>
              <a:t>17</a:t>
            </a:fld>
            <a:endParaRPr lang="fr-FR"/>
          </a:p>
        </p:txBody>
      </p:sp>
    </p:spTree>
    <p:extLst>
      <p:ext uri="{BB962C8B-B14F-4D97-AF65-F5344CB8AC3E}">
        <p14:creationId xmlns:p14="http://schemas.microsoft.com/office/powerpoint/2010/main" val="2525595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lvl1pPr algn="ctr">
              <a:defRPr sz="2800"/>
            </a:lvl1p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Tree>
    <p:extLst>
      <p:ext uri="{BB962C8B-B14F-4D97-AF65-F5344CB8AC3E}">
        <p14:creationId xmlns:p14="http://schemas.microsoft.com/office/powerpoint/2010/main" val="37379314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r>
              <a:rPr lang="fr-FR" smtClean="0"/>
              <a:t>09/12/2016</a:t>
            </a:r>
            <a:endParaRPr lang="fr-FR"/>
          </a:p>
        </p:txBody>
      </p:sp>
      <p:sp>
        <p:nvSpPr>
          <p:cNvPr id="6" name="Espace réservé du pied de page 5"/>
          <p:cNvSpPr>
            <a:spLocks noGrp="1"/>
          </p:cNvSpPr>
          <p:nvPr>
            <p:ph type="ftr" sz="quarter" idx="11"/>
          </p:nvPr>
        </p:nvSpPr>
        <p:spPr/>
        <p:txBody>
          <a:bodyPr/>
          <a:lstStyle/>
          <a:p>
            <a:r>
              <a:rPr lang="fr-FR" smtClean="0"/>
              <a:t>Assemblée Générale - Le sexisme, et si on en parlait ?</a:t>
            </a:r>
            <a:endParaRPr lang="fr-FR"/>
          </a:p>
        </p:txBody>
      </p:sp>
      <p:sp>
        <p:nvSpPr>
          <p:cNvPr id="7" name="Espace réservé du numéro de diapositive 6"/>
          <p:cNvSpPr>
            <a:spLocks noGrp="1"/>
          </p:cNvSpPr>
          <p:nvPr>
            <p:ph type="sldNum" sz="quarter" idx="12"/>
          </p:nvPr>
        </p:nvSpPr>
        <p:spPr/>
        <p:txBody>
          <a:bodyPr/>
          <a:lstStyle/>
          <a:p>
            <a:fld id="{B8284756-3CC5-4E5E-BB12-8CAAA6C180AF}" type="slidenum">
              <a:rPr lang="fr-FR" smtClean="0"/>
              <a:pPr/>
              <a:t>‹N°›</a:t>
            </a:fld>
            <a:endParaRPr lang="fr-FR"/>
          </a:p>
        </p:txBody>
      </p:sp>
    </p:spTree>
    <p:extLst>
      <p:ext uri="{BB962C8B-B14F-4D97-AF65-F5344CB8AC3E}">
        <p14:creationId xmlns:p14="http://schemas.microsoft.com/office/powerpoint/2010/main" val="3489391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09/12/2016</a:t>
            </a:r>
            <a:endParaRPr lang="fr-FR"/>
          </a:p>
        </p:txBody>
      </p:sp>
      <p:sp>
        <p:nvSpPr>
          <p:cNvPr id="5" name="Espace réservé du pied de page 4"/>
          <p:cNvSpPr>
            <a:spLocks noGrp="1"/>
          </p:cNvSpPr>
          <p:nvPr>
            <p:ph type="ftr" sz="quarter" idx="11"/>
          </p:nvPr>
        </p:nvSpPr>
        <p:spPr/>
        <p:txBody>
          <a:bodyPr/>
          <a:lstStyle/>
          <a:p>
            <a:r>
              <a:rPr lang="fr-FR" smtClean="0"/>
              <a:t>Assemblée Générale - Le sexisme, et si on en parlait ?</a:t>
            </a:r>
            <a:endParaRPr lang="fr-FR"/>
          </a:p>
        </p:txBody>
      </p:sp>
      <p:sp>
        <p:nvSpPr>
          <p:cNvPr id="6" name="Espace réservé du numéro de diapositive 5"/>
          <p:cNvSpPr>
            <a:spLocks noGrp="1"/>
          </p:cNvSpPr>
          <p:nvPr>
            <p:ph type="sldNum" sz="quarter" idx="12"/>
          </p:nvPr>
        </p:nvSpPr>
        <p:spPr/>
        <p:txBody>
          <a:bodyPr/>
          <a:lstStyle/>
          <a:p>
            <a:fld id="{B8284756-3CC5-4E5E-BB12-8CAAA6C180AF}" type="slidenum">
              <a:rPr lang="fr-FR" smtClean="0"/>
              <a:pPr/>
              <a:t>‹N°›</a:t>
            </a:fld>
            <a:endParaRPr lang="fr-FR"/>
          </a:p>
        </p:txBody>
      </p:sp>
    </p:spTree>
    <p:extLst>
      <p:ext uri="{BB962C8B-B14F-4D97-AF65-F5344CB8AC3E}">
        <p14:creationId xmlns:p14="http://schemas.microsoft.com/office/powerpoint/2010/main" val="1490052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09/12/2016</a:t>
            </a:r>
            <a:endParaRPr lang="fr-FR"/>
          </a:p>
        </p:txBody>
      </p:sp>
      <p:sp>
        <p:nvSpPr>
          <p:cNvPr id="5" name="Espace réservé du pied de page 4"/>
          <p:cNvSpPr>
            <a:spLocks noGrp="1"/>
          </p:cNvSpPr>
          <p:nvPr>
            <p:ph type="ftr" sz="quarter" idx="11"/>
          </p:nvPr>
        </p:nvSpPr>
        <p:spPr/>
        <p:txBody>
          <a:bodyPr/>
          <a:lstStyle/>
          <a:p>
            <a:r>
              <a:rPr lang="fr-FR" smtClean="0"/>
              <a:t>Assemblée Générale - Le sexisme, et si on en parlait ?</a:t>
            </a:r>
            <a:endParaRPr lang="fr-FR"/>
          </a:p>
        </p:txBody>
      </p:sp>
      <p:sp>
        <p:nvSpPr>
          <p:cNvPr id="6" name="Espace réservé du numéro de diapositive 5"/>
          <p:cNvSpPr>
            <a:spLocks noGrp="1"/>
          </p:cNvSpPr>
          <p:nvPr>
            <p:ph type="sldNum" sz="quarter" idx="12"/>
          </p:nvPr>
        </p:nvSpPr>
        <p:spPr/>
        <p:txBody>
          <a:bodyPr/>
          <a:lstStyle/>
          <a:p>
            <a:fld id="{B8284756-3CC5-4E5E-BB12-8CAAA6C180AF}" type="slidenum">
              <a:rPr lang="fr-FR" smtClean="0"/>
              <a:pPr/>
              <a:t>‹N°›</a:t>
            </a:fld>
            <a:endParaRPr lang="fr-FR"/>
          </a:p>
        </p:txBody>
      </p:sp>
    </p:spTree>
    <p:extLst>
      <p:ext uri="{BB962C8B-B14F-4D97-AF65-F5344CB8AC3E}">
        <p14:creationId xmlns:p14="http://schemas.microsoft.com/office/powerpoint/2010/main" val="1097451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09/12/2016</a:t>
            </a:r>
            <a:endParaRPr lang="fr-FR"/>
          </a:p>
        </p:txBody>
      </p:sp>
      <p:sp>
        <p:nvSpPr>
          <p:cNvPr id="5" name="Espace réservé du pied de page 4"/>
          <p:cNvSpPr>
            <a:spLocks noGrp="1"/>
          </p:cNvSpPr>
          <p:nvPr>
            <p:ph type="ftr" sz="quarter" idx="11"/>
          </p:nvPr>
        </p:nvSpPr>
        <p:spPr/>
        <p:txBody>
          <a:bodyPr/>
          <a:lstStyle/>
          <a:p>
            <a:r>
              <a:rPr lang="fr-FR" smtClean="0"/>
              <a:t>Assemblée Générale - Le sexisme, et si on en parlait ?</a:t>
            </a:r>
            <a:endParaRPr lang="fr-FR"/>
          </a:p>
        </p:txBody>
      </p:sp>
      <p:sp>
        <p:nvSpPr>
          <p:cNvPr id="6" name="Espace réservé du numéro de diapositive 5"/>
          <p:cNvSpPr>
            <a:spLocks noGrp="1"/>
          </p:cNvSpPr>
          <p:nvPr>
            <p:ph type="sldNum" sz="quarter" idx="12"/>
          </p:nvPr>
        </p:nvSpPr>
        <p:spPr/>
        <p:txBody>
          <a:bodyPr/>
          <a:lstStyle/>
          <a:p>
            <a:fld id="{B8284756-3CC5-4E5E-BB12-8CAAA6C180AF}" type="slidenum">
              <a:rPr lang="fr-FR" smtClean="0"/>
              <a:pPr/>
              <a:t>‹N°›</a:t>
            </a:fld>
            <a:endParaRPr lang="fr-FR"/>
          </a:p>
        </p:txBody>
      </p:sp>
      <p:cxnSp>
        <p:nvCxnSpPr>
          <p:cNvPr id="7" name="Straight Connector 6"/>
          <p:cNvCxnSpPr/>
          <p:nvPr userDrawn="1"/>
        </p:nvCxnSpPr>
        <p:spPr>
          <a:xfrm>
            <a:off x="395536" y="836712"/>
            <a:ext cx="8748464"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95536" y="6366814"/>
            <a:ext cx="8748464"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6228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09/12/2016</a:t>
            </a:r>
            <a:endParaRPr lang="fr-FR"/>
          </a:p>
        </p:txBody>
      </p:sp>
      <p:sp>
        <p:nvSpPr>
          <p:cNvPr id="5" name="Espace réservé du pied de page 4"/>
          <p:cNvSpPr>
            <a:spLocks noGrp="1"/>
          </p:cNvSpPr>
          <p:nvPr>
            <p:ph type="ftr" sz="quarter" idx="11"/>
          </p:nvPr>
        </p:nvSpPr>
        <p:spPr/>
        <p:txBody>
          <a:bodyPr/>
          <a:lstStyle/>
          <a:p>
            <a:r>
              <a:rPr lang="fr-FR" smtClean="0"/>
              <a:t>Assemblée Générale - Le sexisme, et si on en parlait ?</a:t>
            </a:r>
            <a:endParaRPr lang="fr-FR"/>
          </a:p>
        </p:txBody>
      </p:sp>
      <p:sp>
        <p:nvSpPr>
          <p:cNvPr id="6" name="Espace réservé du numéro de diapositive 5"/>
          <p:cNvSpPr>
            <a:spLocks noGrp="1"/>
          </p:cNvSpPr>
          <p:nvPr>
            <p:ph type="sldNum" sz="quarter" idx="12"/>
          </p:nvPr>
        </p:nvSpPr>
        <p:spPr/>
        <p:txBody>
          <a:bodyPr/>
          <a:lstStyle/>
          <a:p>
            <a:fld id="{B8284756-3CC5-4E5E-BB12-8CAAA6C180AF}" type="slidenum">
              <a:rPr lang="fr-FR" smtClean="0"/>
              <a:pPr/>
              <a:t>‹N°›</a:t>
            </a:fld>
            <a:endParaRPr lang="fr-FR"/>
          </a:p>
        </p:txBody>
      </p:sp>
      <p:cxnSp>
        <p:nvCxnSpPr>
          <p:cNvPr id="8" name="Straight Connector 7"/>
          <p:cNvCxnSpPr/>
          <p:nvPr userDrawn="1"/>
        </p:nvCxnSpPr>
        <p:spPr>
          <a:xfrm>
            <a:off x="395536" y="6366814"/>
            <a:ext cx="8748464"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6228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r>
              <a:rPr lang="fr-FR" smtClean="0"/>
              <a:t>09/12/2016</a:t>
            </a:r>
            <a:endParaRPr lang="fr-FR"/>
          </a:p>
        </p:txBody>
      </p:sp>
      <p:sp>
        <p:nvSpPr>
          <p:cNvPr id="5" name="Espace réservé du pied de page 4"/>
          <p:cNvSpPr>
            <a:spLocks noGrp="1"/>
          </p:cNvSpPr>
          <p:nvPr>
            <p:ph type="ftr" sz="quarter" idx="11"/>
          </p:nvPr>
        </p:nvSpPr>
        <p:spPr/>
        <p:txBody>
          <a:bodyPr/>
          <a:lstStyle/>
          <a:p>
            <a:r>
              <a:rPr lang="fr-FR" smtClean="0"/>
              <a:t>Assemblée Générale - Le sexisme, et si on en parlait ?</a:t>
            </a:r>
            <a:endParaRPr lang="fr-FR"/>
          </a:p>
        </p:txBody>
      </p:sp>
      <p:sp>
        <p:nvSpPr>
          <p:cNvPr id="6" name="Espace réservé du numéro de diapositive 5"/>
          <p:cNvSpPr>
            <a:spLocks noGrp="1"/>
          </p:cNvSpPr>
          <p:nvPr>
            <p:ph type="sldNum" sz="quarter" idx="12"/>
          </p:nvPr>
        </p:nvSpPr>
        <p:spPr/>
        <p:txBody>
          <a:bodyPr/>
          <a:lstStyle/>
          <a:p>
            <a:fld id="{B8284756-3CC5-4E5E-BB12-8CAAA6C180AF}" type="slidenum">
              <a:rPr lang="fr-FR" smtClean="0"/>
              <a:pPr/>
              <a:t>‹N°›</a:t>
            </a:fld>
            <a:endParaRPr lang="fr-FR"/>
          </a:p>
        </p:txBody>
      </p:sp>
    </p:spTree>
    <p:extLst>
      <p:ext uri="{BB962C8B-B14F-4D97-AF65-F5344CB8AC3E}">
        <p14:creationId xmlns:p14="http://schemas.microsoft.com/office/powerpoint/2010/main" val="2199423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t>09/12/2016</a:t>
            </a:r>
            <a:endParaRPr lang="fr-FR"/>
          </a:p>
        </p:txBody>
      </p:sp>
      <p:sp>
        <p:nvSpPr>
          <p:cNvPr id="6" name="Espace réservé du pied de page 5"/>
          <p:cNvSpPr>
            <a:spLocks noGrp="1"/>
          </p:cNvSpPr>
          <p:nvPr>
            <p:ph type="ftr" sz="quarter" idx="11"/>
          </p:nvPr>
        </p:nvSpPr>
        <p:spPr/>
        <p:txBody>
          <a:bodyPr/>
          <a:lstStyle/>
          <a:p>
            <a:r>
              <a:rPr lang="fr-FR" smtClean="0"/>
              <a:t>Assemblée Générale - Le sexisme, et si on en parlait ?</a:t>
            </a:r>
            <a:endParaRPr lang="fr-FR"/>
          </a:p>
        </p:txBody>
      </p:sp>
      <p:sp>
        <p:nvSpPr>
          <p:cNvPr id="7" name="Espace réservé du numéro de diapositive 6"/>
          <p:cNvSpPr>
            <a:spLocks noGrp="1"/>
          </p:cNvSpPr>
          <p:nvPr>
            <p:ph type="sldNum" sz="quarter" idx="12"/>
          </p:nvPr>
        </p:nvSpPr>
        <p:spPr/>
        <p:txBody>
          <a:bodyPr/>
          <a:lstStyle/>
          <a:p>
            <a:fld id="{B8284756-3CC5-4E5E-BB12-8CAAA6C180AF}" type="slidenum">
              <a:rPr lang="fr-FR" smtClean="0"/>
              <a:pPr/>
              <a:t>‹N°›</a:t>
            </a:fld>
            <a:endParaRPr lang="fr-FR"/>
          </a:p>
        </p:txBody>
      </p:sp>
    </p:spTree>
    <p:extLst>
      <p:ext uri="{BB962C8B-B14F-4D97-AF65-F5344CB8AC3E}">
        <p14:creationId xmlns:p14="http://schemas.microsoft.com/office/powerpoint/2010/main" val="2788089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t>09/12/2016</a:t>
            </a:r>
            <a:endParaRPr lang="fr-FR"/>
          </a:p>
        </p:txBody>
      </p:sp>
      <p:sp>
        <p:nvSpPr>
          <p:cNvPr id="8" name="Espace réservé du pied de page 7"/>
          <p:cNvSpPr>
            <a:spLocks noGrp="1"/>
          </p:cNvSpPr>
          <p:nvPr>
            <p:ph type="ftr" sz="quarter" idx="11"/>
          </p:nvPr>
        </p:nvSpPr>
        <p:spPr/>
        <p:txBody>
          <a:bodyPr/>
          <a:lstStyle/>
          <a:p>
            <a:r>
              <a:rPr lang="fr-FR" smtClean="0"/>
              <a:t>Assemblée Générale - Le sexisme, et si on en parlait ?</a:t>
            </a:r>
            <a:endParaRPr lang="fr-FR"/>
          </a:p>
        </p:txBody>
      </p:sp>
      <p:sp>
        <p:nvSpPr>
          <p:cNvPr id="9" name="Espace réservé du numéro de diapositive 8"/>
          <p:cNvSpPr>
            <a:spLocks noGrp="1"/>
          </p:cNvSpPr>
          <p:nvPr>
            <p:ph type="sldNum" sz="quarter" idx="12"/>
          </p:nvPr>
        </p:nvSpPr>
        <p:spPr/>
        <p:txBody>
          <a:bodyPr/>
          <a:lstStyle/>
          <a:p>
            <a:fld id="{B8284756-3CC5-4E5E-BB12-8CAAA6C180AF}" type="slidenum">
              <a:rPr lang="fr-FR" smtClean="0"/>
              <a:pPr/>
              <a:t>‹N°›</a:t>
            </a:fld>
            <a:endParaRPr lang="fr-FR"/>
          </a:p>
        </p:txBody>
      </p:sp>
    </p:spTree>
    <p:extLst>
      <p:ext uri="{BB962C8B-B14F-4D97-AF65-F5344CB8AC3E}">
        <p14:creationId xmlns:p14="http://schemas.microsoft.com/office/powerpoint/2010/main" val="3807780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r>
              <a:rPr lang="fr-FR" smtClean="0"/>
              <a:t>09/12/2016</a:t>
            </a:r>
            <a:endParaRPr lang="fr-FR"/>
          </a:p>
        </p:txBody>
      </p:sp>
      <p:sp>
        <p:nvSpPr>
          <p:cNvPr id="4" name="Espace réservé du pied de page 3"/>
          <p:cNvSpPr>
            <a:spLocks noGrp="1"/>
          </p:cNvSpPr>
          <p:nvPr>
            <p:ph type="ftr" sz="quarter" idx="11"/>
          </p:nvPr>
        </p:nvSpPr>
        <p:spPr/>
        <p:txBody>
          <a:bodyPr/>
          <a:lstStyle/>
          <a:p>
            <a:r>
              <a:rPr lang="fr-FR" smtClean="0"/>
              <a:t>Assemblée Générale - Le sexisme, et si on en parlait ?</a:t>
            </a:r>
            <a:endParaRPr lang="fr-FR"/>
          </a:p>
        </p:txBody>
      </p:sp>
      <p:sp>
        <p:nvSpPr>
          <p:cNvPr id="5" name="Espace réservé du numéro de diapositive 4"/>
          <p:cNvSpPr>
            <a:spLocks noGrp="1"/>
          </p:cNvSpPr>
          <p:nvPr>
            <p:ph type="sldNum" sz="quarter" idx="12"/>
          </p:nvPr>
        </p:nvSpPr>
        <p:spPr/>
        <p:txBody>
          <a:bodyPr/>
          <a:lstStyle/>
          <a:p>
            <a:fld id="{B8284756-3CC5-4E5E-BB12-8CAAA6C180AF}" type="slidenum">
              <a:rPr lang="fr-FR" smtClean="0"/>
              <a:pPr/>
              <a:t>‹N°›</a:t>
            </a:fld>
            <a:endParaRPr lang="fr-FR"/>
          </a:p>
        </p:txBody>
      </p:sp>
    </p:spTree>
    <p:extLst>
      <p:ext uri="{BB962C8B-B14F-4D97-AF65-F5344CB8AC3E}">
        <p14:creationId xmlns:p14="http://schemas.microsoft.com/office/powerpoint/2010/main" val="1158402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09/12/2016</a:t>
            </a:r>
            <a:endParaRPr lang="fr-FR"/>
          </a:p>
        </p:txBody>
      </p:sp>
      <p:sp>
        <p:nvSpPr>
          <p:cNvPr id="3" name="Espace réservé du pied de page 2"/>
          <p:cNvSpPr>
            <a:spLocks noGrp="1"/>
          </p:cNvSpPr>
          <p:nvPr>
            <p:ph type="ftr" sz="quarter" idx="11"/>
          </p:nvPr>
        </p:nvSpPr>
        <p:spPr/>
        <p:txBody>
          <a:bodyPr/>
          <a:lstStyle/>
          <a:p>
            <a:r>
              <a:rPr lang="fr-FR" smtClean="0"/>
              <a:t>Assemblée Générale - Le sexisme, et si on en parlait ?</a:t>
            </a:r>
            <a:endParaRPr lang="fr-FR"/>
          </a:p>
        </p:txBody>
      </p:sp>
      <p:sp>
        <p:nvSpPr>
          <p:cNvPr id="4" name="Espace réservé du numéro de diapositive 3"/>
          <p:cNvSpPr>
            <a:spLocks noGrp="1"/>
          </p:cNvSpPr>
          <p:nvPr>
            <p:ph type="sldNum" sz="quarter" idx="12"/>
          </p:nvPr>
        </p:nvSpPr>
        <p:spPr/>
        <p:txBody>
          <a:bodyPr/>
          <a:lstStyle/>
          <a:p>
            <a:fld id="{B8284756-3CC5-4E5E-BB12-8CAAA6C180AF}" type="slidenum">
              <a:rPr lang="fr-FR" smtClean="0"/>
              <a:pPr/>
              <a:t>‹N°›</a:t>
            </a:fld>
            <a:endParaRPr lang="fr-FR"/>
          </a:p>
        </p:txBody>
      </p:sp>
    </p:spTree>
    <p:extLst>
      <p:ext uri="{BB962C8B-B14F-4D97-AF65-F5344CB8AC3E}">
        <p14:creationId xmlns:p14="http://schemas.microsoft.com/office/powerpoint/2010/main" val="2684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r>
              <a:rPr lang="fr-FR" smtClean="0"/>
              <a:t>09/12/2016</a:t>
            </a:r>
            <a:endParaRPr lang="fr-FR"/>
          </a:p>
        </p:txBody>
      </p:sp>
      <p:sp>
        <p:nvSpPr>
          <p:cNvPr id="6" name="Espace réservé du pied de page 5"/>
          <p:cNvSpPr>
            <a:spLocks noGrp="1"/>
          </p:cNvSpPr>
          <p:nvPr>
            <p:ph type="ftr" sz="quarter" idx="11"/>
          </p:nvPr>
        </p:nvSpPr>
        <p:spPr/>
        <p:txBody>
          <a:bodyPr/>
          <a:lstStyle/>
          <a:p>
            <a:r>
              <a:rPr lang="fr-FR" smtClean="0"/>
              <a:t>Assemblée Générale - Le sexisme, et si on en parlait ?</a:t>
            </a:r>
            <a:endParaRPr lang="fr-FR"/>
          </a:p>
        </p:txBody>
      </p:sp>
      <p:sp>
        <p:nvSpPr>
          <p:cNvPr id="7" name="Espace réservé du numéro de diapositive 6"/>
          <p:cNvSpPr>
            <a:spLocks noGrp="1"/>
          </p:cNvSpPr>
          <p:nvPr>
            <p:ph type="sldNum" sz="quarter" idx="12"/>
          </p:nvPr>
        </p:nvSpPr>
        <p:spPr/>
        <p:txBody>
          <a:bodyPr/>
          <a:lstStyle/>
          <a:p>
            <a:fld id="{B8284756-3CC5-4E5E-BB12-8CAAA6C180AF}" type="slidenum">
              <a:rPr lang="fr-FR" smtClean="0"/>
              <a:pPr/>
              <a:t>‹N°›</a:t>
            </a:fld>
            <a:endParaRPr lang="fr-FR"/>
          </a:p>
        </p:txBody>
      </p:sp>
    </p:spTree>
    <p:extLst>
      <p:ext uri="{BB962C8B-B14F-4D97-AF65-F5344CB8AC3E}">
        <p14:creationId xmlns:p14="http://schemas.microsoft.com/office/powerpoint/2010/main" val="3764127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562074"/>
          </a:xfrm>
          <a:prstGeom prst="rect">
            <a:avLst/>
          </a:prstGeom>
        </p:spPr>
        <p:txBody>
          <a:bodyPr vert="horz" lIns="91440" tIns="45720" rIns="91440" bIns="45720" rtlCol="0" anchor="ctr">
            <a:no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467544" y="1052736"/>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09/12/2016</a:t>
            </a:r>
            <a:endParaRPr lang="fr-FR"/>
          </a:p>
        </p:txBody>
      </p:sp>
      <p:sp>
        <p:nvSpPr>
          <p:cNvPr id="5" name="Espace réservé du pied de page 4"/>
          <p:cNvSpPr>
            <a:spLocks noGrp="1"/>
          </p:cNvSpPr>
          <p:nvPr>
            <p:ph type="ftr" sz="quarter" idx="3"/>
          </p:nvPr>
        </p:nvSpPr>
        <p:spPr>
          <a:xfrm>
            <a:off x="2627784" y="6356350"/>
            <a:ext cx="3888432" cy="385018"/>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Assemblée Générale - Le sexisme, et si on en parlait ?</a:t>
            </a:r>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EA3D8B-F6C7-4506-8131-EF2E83871706}" type="slidenum">
              <a:rPr lang="fr-FR" smtClean="0"/>
              <a:t>‹N°›</a:t>
            </a:fld>
            <a:endParaRPr lang="fr-FR" dirty="0"/>
          </a:p>
        </p:txBody>
      </p:sp>
    </p:spTree>
    <p:extLst>
      <p:ext uri="{BB962C8B-B14F-4D97-AF65-F5344CB8AC3E}">
        <p14:creationId xmlns:p14="http://schemas.microsoft.com/office/powerpoint/2010/main" val="3173123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hf hdr="0"/>
  <p:txStyles>
    <p:titleStyle>
      <a:lvl1pPr algn="l" defTabSz="914400" rtl="0" eaLnBrk="1" latinLnBrk="0" hangingPunct="1">
        <a:spcBef>
          <a:spcPct val="0"/>
        </a:spcBef>
        <a:buNone/>
        <a:defRPr sz="18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Ø"/>
        <a:defRPr sz="18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smtClean="0"/>
              <a:t>Assemblée Générale </a:t>
            </a:r>
            <a:br>
              <a:rPr lang="fr-FR" dirty="0" smtClean="0"/>
            </a:br>
            <a:r>
              <a:rPr lang="fr-FR" dirty="0" smtClean="0"/>
              <a:t/>
            </a:r>
            <a:br>
              <a:rPr lang="fr-FR" dirty="0" smtClean="0"/>
            </a:br>
            <a:r>
              <a:rPr lang="fr-FR" dirty="0" smtClean="0"/>
              <a:t>Le sexisme, et si on en parlait ?</a:t>
            </a:r>
            <a:endParaRPr lang="fr-FR" dirty="0"/>
          </a:p>
        </p:txBody>
      </p:sp>
      <p:sp>
        <p:nvSpPr>
          <p:cNvPr id="3" name="Sous-titre 2"/>
          <p:cNvSpPr>
            <a:spLocks noGrp="1"/>
          </p:cNvSpPr>
          <p:nvPr>
            <p:ph type="subTitle" idx="1"/>
          </p:nvPr>
        </p:nvSpPr>
        <p:spPr/>
        <p:txBody>
          <a:bodyPr>
            <a:normAutofit/>
          </a:bodyPr>
          <a:lstStyle/>
          <a:p>
            <a:r>
              <a:rPr lang="fr-FR" sz="1800" dirty="0" smtClean="0"/>
              <a:t>8 mars 2017</a:t>
            </a:r>
          </a:p>
          <a:p>
            <a:endParaRPr lang="fr-FR" sz="1800" dirty="0"/>
          </a:p>
          <a:p>
            <a:endParaRPr lang="fr-FR" sz="1800" dirty="0" smtClean="0"/>
          </a:p>
          <a:p>
            <a:endParaRPr lang="fr-FR" sz="1800" dirty="0"/>
          </a:p>
          <a:p>
            <a:endParaRPr lang="fr-FR" sz="1800" dirty="0" smtClean="0"/>
          </a:p>
          <a:p>
            <a:endParaRPr lang="fr-FR" sz="1800" dirty="0"/>
          </a:p>
          <a:p>
            <a:endParaRPr lang="fr-FR" sz="1800" dirty="0" smtClean="0"/>
          </a:p>
          <a:p>
            <a:endParaRPr lang="fr-FR" sz="1800" dirty="0"/>
          </a:p>
        </p:txBody>
      </p:sp>
      <p:sp>
        <p:nvSpPr>
          <p:cNvPr id="6" name="Slide Number Placeholder 5"/>
          <p:cNvSpPr>
            <a:spLocks noGrp="1"/>
          </p:cNvSpPr>
          <p:nvPr>
            <p:ph type="sldNum" sz="quarter" idx="4294967295"/>
          </p:nvPr>
        </p:nvSpPr>
        <p:spPr>
          <a:xfrm>
            <a:off x="7010400" y="6356350"/>
            <a:ext cx="2133600" cy="365125"/>
          </a:xfrm>
        </p:spPr>
        <p:txBody>
          <a:bodyPr/>
          <a:lstStyle/>
          <a:p>
            <a:fld id="{B8284756-3CC5-4E5E-BB12-8CAAA6C180AF}" type="slidenum">
              <a:rPr lang="fr-FR" smtClean="0"/>
              <a:pPr/>
              <a:t>1</a:t>
            </a:fld>
            <a:endParaRPr lang="fr-FR"/>
          </a:p>
        </p:txBody>
      </p:sp>
      <p:pic>
        <p:nvPicPr>
          <p:cNvPr id="12290" name="Picture 2"/>
          <p:cNvPicPr>
            <a:picLocks noChangeAspect="1" noChangeArrowheads="1"/>
          </p:cNvPicPr>
          <p:nvPr/>
        </p:nvPicPr>
        <p:blipFill>
          <a:blip r:embed="rId2" cstate="print"/>
          <a:srcRect/>
          <a:stretch>
            <a:fillRect/>
          </a:stretch>
        </p:blipFill>
        <p:spPr bwMode="auto">
          <a:xfrm>
            <a:off x="3347864" y="4334754"/>
            <a:ext cx="2448272" cy="1254486"/>
          </a:xfrm>
          <a:prstGeom prst="rect">
            <a:avLst/>
          </a:prstGeom>
          <a:noFill/>
          <a:ln w="9525">
            <a:noFill/>
            <a:miter lim="800000"/>
            <a:headEnd/>
            <a:tailEnd/>
          </a:ln>
          <a:effectLst/>
        </p:spPr>
      </p:pic>
    </p:spTree>
    <p:extLst>
      <p:ext uri="{BB962C8B-B14F-4D97-AF65-F5344CB8AC3E}">
        <p14:creationId xmlns:p14="http://schemas.microsoft.com/office/powerpoint/2010/main" val="30548415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r-FR" dirty="0" smtClean="0"/>
              <a:t>08/03/2017</a:t>
            </a:r>
            <a:endParaRPr lang="fr-FR" dirty="0"/>
          </a:p>
        </p:txBody>
      </p:sp>
      <p:sp>
        <p:nvSpPr>
          <p:cNvPr id="5" name="Slide Number Placeholder 4"/>
          <p:cNvSpPr>
            <a:spLocks noGrp="1"/>
          </p:cNvSpPr>
          <p:nvPr>
            <p:ph type="sldNum" sz="quarter" idx="12"/>
          </p:nvPr>
        </p:nvSpPr>
        <p:spPr/>
        <p:txBody>
          <a:bodyPr/>
          <a:lstStyle/>
          <a:p>
            <a:fld id="{B8284756-3CC5-4E5E-BB12-8CAAA6C180AF}" type="slidenum">
              <a:rPr lang="fr-FR" smtClean="0"/>
              <a:pPr/>
              <a:t>10</a:t>
            </a:fld>
            <a:endParaRPr lang="fr-FR"/>
          </a:p>
        </p:txBody>
      </p:sp>
      <p:sp>
        <p:nvSpPr>
          <p:cNvPr id="6" name="Footer Placeholder 5"/>
          <p:cNvSpPr>
            <a:spLocks noGrp="1"/>
          </p:cNvSpPr>
          <p:nvPr>
            <p:ph type="ftr" sz="quarter" idx="11"/>
          </p:nvPr>
        </p:nvSpPr>
        <p:spPr/>
        <p:txBody>
          <a:bodyPr/>
          <a:lstStyle/>
          <a:p>
            <a:r>
              <a:rPr lang="fr-FR" smtClean="0"/>
              <a:t>Assemblée Générale - Le sexisme, et si on en parlait ?</a:t>
            </a:r>
            <a:endParaRPr lang="fr-FR"/>
          </a:p>
        </p:txBody>
      </p:sp>
      <p:sp>
        <p:nvSpPr>
          <p:cNvPr id="10" name="Title 1"/>
          <p:cNvSpPr txBox="1">
            <a:spLocks/>
          </p:cNvSpPr>
          <p:nvPr/>
        </p:nvSpPr>
        <p:spPr>
          <a:xfrm>
            <a:off x="685800" y="1637185"/>
            <a:ext cx="7961313"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r>
              <a:rPr lang="fr-FR" sz="9600" dirty="0" smtClean="0">
                <a:solidFill>
                  <a:srgbClr val="FF0000"/>
                </a:solidFill>
                <a:effectLst>
                  <a:outerShdw blurRad="38100" dist="38100" dir="2700000" algn="tl">
                    <a:srgbClr val="000000">
                      <a:alpha val="43137"/>
                    </a:srgbClr>
                  </a:outerShdw>
                </a:effectLst>
              </a:rPr>
              <a:t>POURQUOI ???</a:t>
            </a:r>
            <a:endParaRPr lang="fr-FR" sz="96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106713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lèche courbée vers la gauche 19"/>
          <p:cNvSpPr/>
          <p:nvPr/>
        </p:nvSpPr>
        <p:spPr>
          <a:xfrm rot="9636543">
            <a:off x="2173897" y="1943018"/>
            <a:ext cx="2156361" cy="3482512"/>
          </a:xfrm>
          <a:prstGeom prst="curved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solidFill>
                <a:schemeClr val="tx1"/>
              </a:solidFill>
            </a:endParaRPr>
          </a:p>
        </p:txBody>
      </p:sp>
      <p:sp>
        <p:nvSpPr>
          <p:cNvPr id="18" name="Flèche courbée vers la gauche 17"/>
          <p:cNvSpPr/>
          <p:nvPr/>
        </p:nvSpPr>
        <p:spPr>
          <a:xfrm rot="19631600">
            <a:off x="5425656" y="536707"/>
            <a:ext cx="2156361" cy="3482512"/>
          </a:xfrm>
          <a:prstGeom prst="curved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solidFill>
                <a:schemeClr val="tx1"/>
              </a:solidFill>
            </a:endParaRPr>
          </a:p>
        </p:txBody>
      </p:sp>
      <p:sp>
        <p:nvSpPr>
          <p:cNvPr id="2" name="Titre 1"/>
          <p:cNvSpPr>
            <a:spLocks noGrp="1"/>
          </p:cNvSpPr>
          <p:nvPr>
            <p:ph type="title"/>
          </p:nvPr>
        </p:nvSpPr>
        <p:spPr/>
        <p:txBody>
          <a:bodyPr>
            <a:normAutofit/>
          </a:bodyPr>
          <a:lstStyle/>
          <a:p>
            <a:r>
              <a:rPr lang="fr-FR" dirty="0" smtClean="0"/>
              <a:t>Quelques Notions</a:t>
            </a:r>
            <a:endParaRPr lang="fr-FR" dirty="0"/>
          </a:p>
        </p:txBody>
      </p:sp>
      <p:sp>
        <p:nvSpPr>
          <p:cNvPr id="3" name="Espace réservé du contenu 2"/>
          <p:cNvSpPr>
            <a:spLocks noGrp="1"/>
          </p:cNvSpPr>
          <p:nvPr>
            <p:ph idx="1"/>
          </p:nvPr>
        </p:nvSpPr>
        <p:spPr>
          <a:xfrm>
            <a:off x="403672" y="1092900"/>
            <a:ext cx="8229600" cy="2772162"/>
          </a:xfrm>
        </p:spPr>
        <p:txBody>
          <a:bodyPr>
            <a:normAutofit/>
          </a:bodyPr>
          <a:lstStyle/>
          <a:p>
            <a:endParaRPr lang="fr-FR" b="1" dirty="0"/>
          </a:p>
          <a:p>
            <a:pPr marL="0" indent="0" algn="ctr">
              <a:buNone/>
            </a:pPr>
            <a:r>
              <a:rPr lang="fr-FR" sz="2400" b="1" dirty="0">
                <a:solidFill>
                  <a:schemeClr val="tx2">
                    <a:lumMod val="75000"/>
                  </a:schemeClr>
                </a:solidFill>
                <a:effectLst>
                  <a:outerShdw blurRad="38100" dist="38100" dir="2700000" algn="tl">
                    <a:srgbClr val="000000">
                      <a:alpha val="43137"/>
                    </a:srgbClr>
                  </a:outerShdw>
                </a:effectLst>
              </a:rPr>
              <a:t>Stéréo</a:t>
            </a:r>
            <a:r>
              <a:rPr lang="fr-FR" sz="2400" b="1" dirty="0">
                <a:solidFill>
                  <a:srgbClr val="FF0066"/>
                </a:solidFill>
                <a:effectLst>
                  <a:outerShdw blurRad="38100" dist="38100" dir="2700000" algn="tl">
                    <a:srgbClr val="000000">
                      <a:alpha val="43137"/>
                    </a:srgbClr>
                  </a:outerShdw>
                </a:effectLst>
              </a:rPr>
              <a:t>type</a:t>
            </a:r>
            <a:endParaRPr lang="fr-FR" sz="2400" dirty="0">
              <a:solidFill>
                <a:srgbClr val="FF0066"/>
              </a:solidFill>
              <a:effectLst>
                <a:outerShdw blurRad="38100" dist="38100" dir="2700000" algn="tl">
                  <a:srgbClr val="000000">
                    <a:alpha val="43137"/>
                  </a:srgbClr>
                </a:outerShdw>
              </a:effectLst>
            </a:endParaRPr>
          </a:p>
          <a:p>
            <a:endParaRPr lang="fr-FR" sz="2400" b="1" dirty="0"/>
          </a:p>
          <a:p>
            <a:endParaRPr lang="fr-FR" sz="2400" b="1" dirty="0" smtClean="0"/>
          </a:p>
          <a:p>
            <a:endParaRPr lang="fr-FR" sz="2400" b="1" dirty="0"/>
          </a:p>
          <a:p>
            <a:endParaRPr lang="fr-FR" sz="2400" b="1" dirty="0"/>
          </a:p>
          <a:p>
            <a:pPr marL="0" indent="0">
              <a:buNone/>
            </a:pPr>
            <a:endParaRPr lang="fr-FR" b="1" dirty="0" smtClean="0"/>
          </a:p>
          <a:p>
            <a:endParaRPr lang="fr-FR" sz="1800" dirty="0" smtClean="0"/>
          </a:p>
        </p:txBody>
      </p:sp>
      <p:pic>
        <p:nvPicPr>
          <p:cNvPr id="8193" name="Picture 1"/>
          <p:cNvPicPr>
            <a:picLocks noChangeAspect="1" noChangeArrowheads="1"/>
          </p:cNvPicPr>
          <p:nvPr/>
        </p:nvPicPr>
        <p:blipFill>
          <a:blip r:embed="rId3" cstate="print"/>
          <a:srcRect/>
          <a:stretch>
            <a:fillRect/>
          </a:stretch>
        </p:blipFill>
        <p:spPr bwMode="auto">
          <a:xfrm>
            <a:off x="7804603" y="63614"/>
            <a:ext cx="1159885" cy="773098"/>
          </a:xfrm>
          <a:prstGeom prst="rect">
            <a:avLst/>
          </a:prstGeom>
          <a:noFill/>
          <a:ln w="9525">
            <a:noFill/>
            <a:miter lim="800000"/>
            <a:headEnd/>
            <a:tailEnd/>
          </a:ln>
        </p:spPr>
      </p:pic>
      <p:sp>
        <p:nvSpPr>
          <p:cNvPr id="5" name="Date Placeholder 4"/>
          <p:cNvSpPr>
            <a:spLocks noGrp="1"/>
          </p:cNvSpPr>
          <p:nvPr>
            <p:ph type="dt" sz="half" idx="10"/>
          </p:nvPr>
        </p:nvSpPr>
        <p:spPr/>
        <p:txBody>
          <a:bodyPr/>
          <a:lstStyle/>
          <a:p>
            <a:r>
              <a:rPr lang="fr-FR" dirty="0" smtClean="0"/>
              <a:t>08/03/2017</a:t>
            </a:r>
            <a:endParaRPr lang="fr-FR" dirty="0"/>
          </a:p>
        </p:txBody>
      </p:sp>
      <p:sp>
        <p:nvSpPr>
          <p:cNvPr id="6" name="Slide Number Placeholder 5"/>
          <p:cNvSpPr>
            <a:spLocks noGrp="1"/>
          </p:cNvSpPr>
          <p:nvPr>
            <p:ph type="sldNum" sz="quarter" idx="12"/>
          </p:nvPr>
        </p:nvSpPr>
        <p:spPr/>
        <p:txBody>
          <a:bodyPr/>
          <a:lstStyle/>
          <a:p>
            <a:fld id="{B8284756-3CC5-4E5E-BB12-8CAAA6C180AF}" type="slidenum">
              <a:rPr lang="fr-FR" smtClean="0"/>
              <a:pPr/>
              <a:t>11</a:t>
            </a:fld>
            <a:endParaRPr lang="fr-FR"/>
          </a:p>
        </p:txBody>
      </p:sp>
      <p:sp>
        <p:nvSpPr>
          <p:cNvPr id="7" name="Footer Placeholder 6"/>
          <p:cNvSpPr>
            <a:spLocks noGrp="1"/>
          </p:cNvSpPr>
          <p:nvPr>
            <p:ph type="ftr" sz="quarter" idx="11"/>
          </p:nvPr>
        </p:nvSpPr>
        <p:spPr/>
        <p:txBody>
          <a:bodyPr/>
          <a:lstStyle/>
          <a:p>
            <a:r>
              <a:rPr lang="fr-FR" smtClean="0"/>
              <a:t>Assemblée Générale - Le sexisme, et si on en parlait ?</a:t>
            </a:r>
            <a:endParaRPr lang="fr-FR"/>
          </a:p>
        </p:txBody>
      </p:sp>
      <p:cxnSp>
        <p:nvCxnSpPr>
          <p:cNvPr id="9" name="Connecteur droit avec flèche 8"/>
          <p:cNvCxnSpPr/>
          <p:nvPr/>
        </p:nvCxnSpPr>
        <p:spPr>
          <a:xfrm>
            <a:off x="4572000" y="1844824"/>
            <a:ext cx="0" cy="122413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Connecteur droit avec flèche 11"/>
          <p:cNvCxnSpPr/>
          <p:nvPr/>
        </p:nvCxnSpPr>
        <p:spPr>
          <a:xfrm flipH="1">
            <a:off x="3520143" y="3717540"/>
            <a:ext cx="619810" cy="7747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Connecteur droit avec flèche 13"/>
          <p:cNvCxnSpPr/>
          <p:nvPr/>
        </p:nvCxnSpPr>
        <p:spPr>
          <a:xfrm>
            <a:off x="4929414" y="3684274"/>
            <a:ext cx="835813" cy="80803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9" name="Espace réservé du contenu 2"/>
          <p:cNvSpPr txBox="1">
            <a:spLocks/>
          </p:cNvSpPr>
          <p:nvPr/>
        </p:nvSpPr>
        <p:spPr>
          <a:xfrm>
            <a:off x="784594" y="4064837"/>
            <a:ext cx="3022283" cy="19442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Wingdings" pitchFamily="2" charset="2"/>
              <a:buChar char="Ø"/>
              <a:defRPr sz="18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fr-FR" sz="2400" b="1" dirty="0" smtClean="0"/>
              <a:t>Propos, agissements, harcèlements, agressions, violences sexistes</a:t>
            </a:r>
          </a:p>
          <a:p>
            <a:pPr marL="0" indent="0" algn="ctr">
              <a:buFont typeface="Wingdings" pitchFamily="2" charset="2"/>
              <a:buNone/>
            </a:pPr>
            <a:endParaRPr lang="fr-FR" b="1" dirty="0" smtClean="0"/>
          </a:p>
          <a:p>
            <a:pPr algn="ctr"/>
            <a:endParaRPr lang="fr-FR" dirty="0" smtClean="0"/>
          </a:p>
        </p:txBody>
      </p:sp>
      <p:sp>
        <p:nvSpPr>
          <p:cNvPr id="30" name="Espace réservé du contenu 2"/>
          <p:cNvSpPr txBox="1">
            <a:spLocks/>
          </p:cNvSpPr>
          <p:nvPr/>
        </p:nvSpPr>
        <p:spPr>
          <a:xfrm>
            <a:off x="5722988" y="4666113"/>
            <a:ext cx="2909044" cy="9956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Wingdings" pitchFamily="2" charset="2"/>
              <a:buChar char="Ø"/>
              <a:defRPr sz="18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fr-FR" sz="2400" b="1" dirty="0" smtClean="0"/>
              <a:t>Egalité, inégalités, discriminations</a:t>
            </a:r>
            <a:endParaRPr lang="fr-FR" b="1" dirty="0" smtClean="0"/>
          </a:p>
          <a:p>
            <a:endParaRPr lang="fr-FR" dirty="0" smtClean="0"/>
          </a:p>
        </p:txBody>
      </p:sp>
      <p:sp>
        <p:nvSpPr>
          <p:cNvPr id="31" name="Espace réservé du contenu 2"/>
          <p:cNvSpPr txBox="1">
            <a:spLocks/>
          </p:cNvSpPr>
          <p:nvPr/>
        </p:nvSpPr>
        <p:spPr>
          <a:xfrm>
            <a:off x="3578165" y="3182838"/>
            <a:ext cx="1855912" cy="5347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Wingdings" pitchFamily="2" charset="2"/>
              <a:buChar char="Ø"/>
              <a:defRPr sz="18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fr-FR" sz="2400" b="1" dirty="0" smtClean="0">
                <a:solidFill>
                  <a:srgbClr val="FF0000"/>
                </a:solidFill>
                <a:effectLst>
                  <a:outerShdw blurRad="38100" dist="38100" dir="2700000" algn="tl">
                    <a:srgbClr val="000000">
                      <a:alpha val="43137"/>
                    </a:srgbClr>
                  </a:outerShdw>
                </a:effectLst>
              </a:rPr>
              <a:t>Sexisme</a:t>
            </a:r>
          </a:p>
          <a:p>
            <a:endParaRPr lang="fr-FR" sz="2400" b="1" dirty="0" smtClean="0"/>
          </a:p>
          <a:p>
            <a:pPr marL="0" indent="0">
              <a:buFont typeface="Wingdings" pitchFamily="2" charset="2"/>
              <a:buNone/>
            </a:pPr>
            <a:endParaRPr lang="fr-FR" b="1" dirty="0" smtClean="0"/>
          </a:p>
          <a:p>
            <a:endParaRPr lang="fr-FR" dirty="0" smtClean="0"/>
          </a:p>
        </p:txBody>
      </p:sp>
    </p:spTree>
    <p:extLst>
      <p:ext uri="{BB962C8B-B14F-4D97-AF65-F5344CB8AC3E}">
        <p14:creationId xmlns:p14="http://schemas.microsoft.com/office/powerpoint/2010/main" val="328950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9" grpId="0" build="p"/>
      <p:bldP spid="30" grpId="0" build="p"/>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20888"/>
            <a:ext cx="7772400" cy="2946251"/>
          </a:xfrm>
        </p:spPr>
        <p:txBody>
          <a:bodyPr/>
          <a:lstStyle/>
          <a:p>
            <a:r>
              <a:rPr lang="fr-FR" dirty="0" smtClean="0"/>
              <a:t/>
            </a:r>
            <a:br>
              <a:rPr lang="fr-FR" dirty="0" smtClean="0"/>
            </a:br>
            <a:r>
              <a:rPr lang="fr-FR" dirty="0"/>
              <a:t/>
            </a:r>
            <a:br>
              <a:rPr lang="fr-FR" dirty="0"/>
            </a:br>
            <a:r>
              <a:rPr lang="fr-FR" dirty="0" smtClean="0"/>
              <a:t>QUELQUES ILLUSTRATIONS</a:t>
            </a:r>
            <a:br>
              <a:rPr lang="fr-FR" dirty="0" smtClean="0"/>
            </a:br>
            <a:r>
              <a:rPr lang="fr-FR" dirty="0" smtClean="0"/>
              <a:t>PAR LA PUBLICITE</a:t>
            </a:r>
            <a:endParaRPr lang="fr-FR" dirty="0"/>
          </a:p>
        </p:txBody>
      </p:sp>
      <p:sp>
        <p:nvSpPr>
          <p:cNvPr id="4" name="Date Placeholder 3"/>
          <p:cNvSpPr>
            <a:spLocks noGrp="1"/>
          </p:cNvSpPr>
          <p:nvPr>
            <p:ph type="dt" sz="half" idx="10"/>
          </p:nvPr>
        </p:nvSpPr>
        <p:spPr/>
        <p:txBody>
          <a:bodyPr/>
          <a:lstStyle/>
          <a:p>
            <a:r>
              <a:rPr lang="fr-FR" dirty="0" smtClean="0"/>
              <a:t>08/03/2017</a:t>
            </a:r>
            <a:endParaRPr lang="fr-FR" dirty="0"/>
          </a:p>
        </p:txBody>
      </p:sp>
      <p:sp>
        <p:nvSpPr>
          <p:cNvPr id="5" name="Slide Number Placeholder 4"/>
          <p:cNvSpPr>
            <a:spLocks noGrp="1"/>
          </p:cNvSpPr>
          <p:nvPr>
            <p:ph type="sldNum" sz="quarter" idx="12"/>
          </p:nvPr>
        </p:nvSpPr>
        <p:spPr/>
        <p:txBody>
          <a:bodyPr/>
          <a:lstStyle/>
          <a:p>
            <a:fld id="{B8284756-3CC5-4E5E-BB12-8CAAA6C180AF}" type="slidenum">
              <a:rPr lang="fr-FR" smtClean="0"/>
              <a:pPr/>
              <a:t>12</a:t>
            </a:fld>
            <a:endParaRPr lang="fr-FR"/>
          </a:p>
        </p:txBody>
      </p:sp>
      <p:sp>
        <p:nvSpPr>
          <p:cNvPr id="6" name="Footer Placeholder 5"/>
          <p:cNvSpPr>
            <a:spLocks noGrp="1"/>
          </p:cNvSpPr>
          <p:nvPr>
            <p:ph type="ftr" sz="quarter" idx="11"/>
          </p:nvPr>
        </p:nvSpPr>
        <p:spPr/>
        <p:txBody>
          <a:bodyPr/>
          <a:lstStyle/>
          <a:p>
            <a:r>
              <a:rPr lang="fr-FR" smtClean="0"/>
              <a:t>Assemblée Générale - Le sexisme, et si on en parlait ?</a:t>
            </a:r>
            <a:endParaRPr lang="fr-FR"/>
          </a:p>
        </p:txBody>
      </p:sp>
      <p:sp>
        <p:nvSpPr>
          <p:cNvPr id="10" name="Title 1"/>
          <p:cNvSpPr txBox="1">
            <a:spLocks/>
          </p:cNvSpPr>
          <p:nvPr/>
        </p:nvSpPr>
        <p:spPr>
          <a:xfrm>
            <a:off x="685800" y="1637185"/>
            <a:ext cx="7961313"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fr-FR" dirty="0" smtClean="0"/>
              <a:t>STEREOTYPES :</a:t>
            </a:r>
            <a:br>
              <a:rPr lang="fr-FR" dirty="0" smtClean="0"/>
            </a:b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Afficher l'image d'origine"/>
          <p:cNvPicPr>
            <a:picLocks noChangeAspect="1" noChangeArrowheads="1"/>
          </p:cNvPicPr>
          <p:nvPr/>
        </p:nvPicPr>
        <p:blipFill>
          <a:blip r:embed="rId2" cstate="print"/>
          <a:srcRect/>
          <a:stretch>
            <a:fillRect/>
          </a:stretch>
        </p:blipFill>
        <p:spPr bwMode="auto">
          <a:xfrm>
            <a:off x="251520" y="1340768"/>
            <a:ext cx="4358781" cy="3240359"/>
          </a:xfrm>
          <a:prstGeom prst="rect">
            <a:avLst/>
          </a:prstGeom>
          <a:noFill/>
        </p:spPr>
      </p:pic>
      <p:pic>
        <p:nvPicPr>
          <p:cNvPr id="26627" name="Picture 3"/>
          <p:cNvPicPr>
            <a:picLocks noChangeAspect="1" noChangeArrowheads="1"/>
          </p:cNvPicPr>
          <p:nvPr/>
        </p:nvPicPr>
        <p:blipFill>
          <a:blip r:embed="rId3" cstate="print"/>
          <a:srcRect/>
          <a:stretch>
            <a:fillRect/>
          </a:stretch>
        </p:blipFill>
        <p:spPr bwMode="auto">
          <a:xfrm>
            <a:off x="4636650" y="1355282"/>
            <a:ext cx="4385332" cy="3236976"/>
          </a:xfrm>
          <a:prstGeom prst="rect">
            <a:avLst/>
          </a:prstGeom>
          <a:noFill/>
          <a:ln w="9525">
            <a:noFill/>
            <a:miter lim="800000"/>
            <a:headEnd/>
            <a:tailEnd/>
          </a:ln>
        </p:spPr>
      </p:pic>
      <p:sp>
        <p:nvSpPr>
          <p:cNvPr id="4" name="Rectangle 3"/>
          <p:cNvSpPr/>
          <p:nvPr/>
        </p:nvSpPr>
        <p:spPr>
          <a:xfrm>
            <a:off x="323528" y="5877272"/>
            <a:ext cx="7488832" cy="276999"/>
          </a:xfrm>
          <a:prstGeom prst="rect">
            <a:avLst/>
          </a:prstGeom>
        </p:spPr>
        <p:txBody>
          <a:bodyPr wrap="square">
            <a:spAutoFit/>
          </a:bodyPr>
          <a:lstStyle/>
          <a:p>
            <a:r>
              <a:rPr lang="fr-FR" sz="1200" i="1" dirty="0" smtClean="0"/>
              <a:t>Illustrations :  campagne Société Générale 2011</a:t>
            </a:r>
            <a:endParaRPr lang="fr-FR" sz="1200" i="1" dirty="0"/>
          </a:p>
        </p:txBody>
      </p:sp>
      <p:sp>
        <p:nvSpPr>
          <p:cNvPr id="5" name="Date Placeholder 4"/>
          <p:cNvSpPr>
            <a:spLocks noGrp="1"/>
          </p:cNvSpPr>
          <p:nvPr>
            <p:ph type="dt" sz="half" idx="10"/>
          </p:nvPr>
        </p:nvSpPr>
        <p:spPr/>
        <p:txBody>
          <a:bodyPr/>
          <a:lstStyle/>
          <a:p>
            <a:r>
              <a:rPr lang="fr-FR" dirty="0" smtClean="0"/>
              <a:t>08/03/2017</a:t>
            </a:r>
            <a:endParaRPr lang="fr-FR" dirty="0"/>
          </a:p>
        </p:txBody>
      </p:sp>
      <p:sp>
        <p:nvSpPr>
          <p:cNvPr id="7" name="Footer Placeholder 6"/>
          <p:cNvSpPr>
            <a:spLocks noGrp="1"/>
          </p:cNvSpPr>
          <p:nvPr>
            <p:ph type="ftr" sz="quarter" idx="11"/>
          </p:nvPr>
        </p:nvSpPr>
        <p:spPr/>
        <p:txBody>
          <a:bodyPr/>
          <a:lstStyle/>
          <a:p>
            <a:r>
              <a:rPr lang="fr-FR" smtClean="0"/>
              <a:t>Assemblée Générale - Le sexisme, et si on en parlait ?</a:t>
            </a:r>
            <a:endParaRPr lang="fr-FR"/>
          </a:p>
        </p:txBody>
      </p:sp>
      <p:sp>
        <p:nvSpPr>
          <p:cNvPr id="6" name="Slide Number Placeholder 5"/>
          <p:cNvSpPr>
            <a:spLocks noGrp="1"/>
          </p:cNvSpPr>
          <p:nvPr>
            <p:ph type="sldNum" sz="quarter" idx="12"/>
          </p:nvPr>
        </p:nvSpPr>
        <p:spPr/>
        <p:txBody>
          <a:bodyPr/>
          <a:lstStyle/>
          <a:p>
            <a:fld id="{B8284756-3CC5-4E5E-BB12-8CAAA6C180AF}" type="slidenum">
              <a:rPr lang="fr-FR" smtClean="0"/>
              <a:pPr/>
              <a:t>13</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115616" y="908720"/>
            <a:ext cx="3428572" cy="4845715"/>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4644008" y="908720"/>
            <a:ext cx="3428572" cy="4845715"/>
          </a:xfrm>
          <a:prstGeom prst="rect">
            <a:avLst/>
          </a:prstGeom>
          <a:noFill/>
          <a:ln w="9525">
            <a:noFill/>
            <a:miter lim="800000"/>
            <a:headEnd/>
            <a:tailEnd/>
          </a:ln>
        </p:spPr>
      </p:pic>
      <p:sp>
        <p:nvSpPr>
          <p:cNvPr id="5" name="Rectangle 4"/>
          <p:cNvSpPr/>
          <p:nvPr/>
        </p:nvSpPr>
        <p:spPr>
          <a:xfrm>
            <a:off x="611560" y="5877272"/>
            <a:ext cx="7488832" cy="400110"/>
          </a:xfrm>
          <a:prstGeom prst="rect">
            <a:avLst/>
          </a:prstGeom>
        </p:spPr>
        <p:txBody>
          <a:bodyPr wrap="square">
            <a:spAutoFit/>
          </a:bodyPr>
          <a:lstStyle/>
          <a:p>
            <a:r>
              <a:rPr lang="fr-FR" sz="1000" i="1" dirty="0" smtClean="0"/>
              <a:t>Illustrations : visuels de la campagne de promotion des recrutements dans l’Education (Education nationale) de 2011</a:t>
            </a:r>
          </a:p>
          <a:p>
            <a:endParaRPr lang="fr-FR" sz="1000" i="1" dirty="0"/>
          </a:p>
        </p:txBody>
      </p:sp>
      <p:sp>
        <p:nvSpPr>
          <p:cNvPr id="6" name="Date Placeholder 5"/>
          <p:cNvSpPr>
            <a:spLocks noGrp="1"/>
          </p:cNvSpPr>
          <p:nvPr>
            <p:ph type="dt" sz="half" idx="10"/>
          </p:nvPr>
        </p:nvSpPr>
        <p:spPr/>
        <p:txBody>
          <a:bodyPr/>
          <a:lstStyle/>
          <a:p>
            <a:r>
              <a:rPr lang="fr-FR" dirty="0" smtClean="0"/>
              <a:t>08/03/2017</a:t>
            </a:r>
            <a:endParaRPr lang="fr-FR" dirty="0"/>
          </a:p>
        </p:txBody>
      </p:sp>
      <p:sp>
        <p:nvSpPr>
          <p:cNvPr id="8" name="Footer Placeholder 7"/>
          <p:cNvSpPr>
            <a:spLocks noGrp="1"/>
          </p:cNvSpPr>
          <p:nvPr>
            <p:ph type="ftr" sz="quarter" idx="11"/>
          </p:nvPr>
        </p:nvSpPr>
        <p:spPr/>
        <p:txBody>
          <a:bodyPr/>
          <a:lstStyle/>
          <a:p>
            <a:r>
              <a:rPr lang="fr-FR" smtClean="0"/>
              <a:t>Assemblée Générale - Le sexisme, et si on en parlait ?</a:t>
            </a:r>
            <a:endParaRPr lang="fr-FR"/>
          </a:p>
        </p:txBody>
      </p:sp>
      <p:sp>
        <p:nvSpPr>
          <p:cNvPr id="7" name="Slide Number Placeholder 6"/>
          <p:cNvSpPr>
            <a:spLocks noGrp="1"/>
          </p:cNvSpPr>
          <p:nvPr>
            <p:ph type="sldNum" sz="quarter" idx="12"/>
          </p:nvPr>
        </p:nvSpPr>
        <p:spPr/>
        <p:txBody>
          <a:bodyPr/>
          <a:lstStyle/>
          <a:p>
            <a:fld id="{B8284756-3CC5-4E5E-BB12-8CAAA6C180AF}" type="slidenum">
              <a:rPr lang="fr-FR" smtClean="0"/>
              <a:pPr/>
              <a:t>14</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Afficher l'image d'origine"/>
          <p:cNvPicPr>
            <a:picLocks noChangeAspect="1" noChangeArrowheads="1"/>
          </p:cNvPicPr>
          <p:nvPr/>
        </p:nvPicPr>
        <p:blipFill>
          <a:blip r:embed="rId2" cstate="print"/>
          <a:srcRect/>
          <a:stretch>
            <a:fillRect/>
          </a:stretch>
        </p:blipFill>
        <p:spPr bwMode="auto">
          <a:xfrm>
            <a:off x="611560" y="260648"/>
            <a:ext cx="4392488" cy="6039671"/>
          </a:xfrm>
          <a:prstGeom prst="rect">
            <a:avLst/>
          </a:prstGeom>
          <a:noFill/>
        </p:spPr>
      </p:pic>
      <p:sp>
        <p:nvSpPr>
          <p:cNvPr id="3" name="TextBox 2"/>
          <p:cNvSpPr txBox="1"/>
          <p:nvPr/>
        </p:nvSpPr>
        <p:spPr>
          <a:xfrm>
            <a:off x="6228184" y="6000194"/>
            <a:ext cx="2232248" cy="276999"/>
          </a:xfrm>
          <a:prstGeom prst="rect">
            <a:avLst/>
          </a:prstGeom>
          <a:noFill/>
        </p:spPr>
        <p:txBody>
          <a:bodyPr wrap="square" rtlCol="0">
            <a:spAutoFit/>
          </a:bodyPr>
          <a:lstStyle/>
          <a:p>
            <a:r>
              <a:rPr lang="fr-FR" sz="1200" i="1" dirty="0" smtClean="0"/>
              <a:t>Source : Renault,  2009</a:t>
            </a:r>
            <a:endParaRPr lang="fr-FR" sz="1200" i="1" dirty="0"/>
          </a:p>
        </p:txBody>
      </p:sp>
      <p:sp>
        <p:nvSpPr>
          <p:cNvPr id="4" name="Rectangle 3"/>
          <p:cNvSpPr/>
          <p:nvPr/>
        </p:nvSpPr>
        <p:spPr>
          <a:xfrm>
            <a:off x="5148064" y="476672"/>
            <a:ext cx="3600400" cy="307777"/>
          </a:xfrm>
          <a:prstGeom prst="rect">
            <a:avLst/>
          </a:prstGeom>
        </p:spPr>
        <p:txBody>
          <a:bodyPr wrap="square">
            <a:spAutoFit/>
          </a:bodyPr>
          <a:lstStyle/>
          <a:p>
            <a:r>
              <a:rPr lang="fr-FR" sz="1400" dirty="0" smtClean="0"/>
              <a:t> </a:t>
            </a:r>
            <a:endParaRPr lang="fr-FR" sz="1400" dirty="0"/>
          </a:p>
        </p:txBody>
      </p:sp>
      <p:sp>
        <p:nvSpPr>
          <p:cNvPr id="5" name="Date Placeholder 4"/>
          <p:cNvSpPr>
            <a:spLocks noGrp="1"/>
          </p:cNvSpPr>
          <p:nvPr>
            <p:ph type="dt" sz="half" idx="10"/>
          </p:nvPr>
        </p:nvSpPr>
        <p:spPr/>
        <p:txBody>
          <a:bodyPr/>
          <a:lstStyle/>
          <a:p>
            <a:r>
              <a:rPr lang="fr-FR" dirty="0" smtClean="0"/>
              <a:t>08/03/2017</a:t>
            </a:r>
            <a:endParaRPr lang="fr-FR" dirty="0"/>
          </a:p>
        </p:txBody>
      </p:sp>
      <p:sp>
        <p:nvSpPr>
          <p:cNvPr id="7" name="Footer Placeholder 6"/>
          <p:cNvSpPr>
            <a:spLocks noGrp="1"/>
          </p:cNvSpPr>
          <p:nvPr>
            <p:ph type="ftr" sz="quarter" idx="11"/>
          </p:nvPr>
        </p:nvSpPr>
        <p:spPr/>
        <p:txBody>
          <a:bodyPr/>
          <a:lstStyle/>
          <a:p>
            <a:r>
              <a:rPr lang="fr-FR" smtClean="0"/>
              <a:t>Assemblée Générale - Le sexisme, et si on en parlait ?</a:t>
            </a:r>
            <a:endParaRPr lang="fr-FR"/>
          </a:p>
        </p:txBody>
      </p:sp>
      <p:sp>
        <p:nvSpPr>
          <p:cNvPr id="6" name="Slide Number Placeholder 5"/>
          <p:cNvSpPr>
            <a:spLocks noGrp="1"/>
          </p:cNvSpPr>
          <p:nvPr>
            <p:ph type="sldNum" sz="quarter" idx="12"/>
          </p:nvPr>
        </p:nvSpPr>
        <p:spPr/>
        <p:txBody>
          <a:bodyPr/>
          <a:lstStyle/>
          <a:p>
            <a:fld id="{B8284756-3CC5-4E5E-BB12-8CAAA6C180AF}" type="slidenum">
              <a:rPr lang="fr-FR" smtClean="0"/>
              <a:pPr/>
              <a:t>15</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Lutter contre les stéréotypes au travail et dans la société</a:t>
            </a:r>
            <a:endParaRPr lang="fr-FR" dirty="0"/>
          </a:p>
        </p:txBody>
      </p:sp>
      <p:sp>
        <p:nvSpPr>
          <p:cNvPr id="3" name="Espace réservé du contenu 2"/>
          <p:cNvSpPr>
            <a:spLocks noGrp="1"/>
          </p:cNvSpPr>
          <p:nvPr>
            <p:ph idx="1"/>
          </p:nvPr>
        </p:nvSpPr>
        <p:spPr>
          <a:xfrm>
            <a:off x="467544" y="1052737"/>
            <a:ext cx="8229600" cy="576064"/>
          </a:xfrm>
        </p:spPr>
        <p:txBody>
          <a:bodyPr>
            <a:normAutofit/>
          </a:bodyPr>
          <a:lstStyle/>
          <a:p>
            <a:r>
              <a:rPr lang="fr-FR" dirty="0" smtClean="0"/>
              <a:t>Quels sont les stéréotypes qui touchent les femmes? Les </a:t>
            </a:r>
            <a:r>
              <a:rPr lang="fr-FR" dirty="0"/>
              <a:t>femmes </a:t>
            </a:r>
            <a:r>
              <a:rPr lang="fr-FR" dirty="0" smtClean="0"/>
              <a:t>sont…</a:t>
            </a:r>
          </a:p>
          <a:p>
            <a:pPr marL="0" indent="0">
              <a:buNone/>
            </a:pPr>
            <a:endParaRPr lang="fr-FR" dirty="0"/>
          </a:p>
          <a:p>
            <a:pPr marL="0" indent="0">
              <a:buNone/>
            </a:pPr>
            <a:endParaRPr lang="fr-FR" dirty="0" smtClean="0"/>
          </a:p>
          <a:p>
            <a:pPr marL="0" indent="0">
              <a:buNone/>
            </a:pPr>
            <a:endParaRPr lang="fr-FR" dirty="0" smtClean="0"/>
          </a:p>
          <a:p>
            <a:pPr marL="0" indent="0">
              <a:buNone/>
            </a:pPr>
            <a:endParaRPr lang="fr-FR" dirty="0"/>
          </a:p>
        </p:txBody>
      </p:sp>
      <p:sp>
        <p:nvSpPr>
          <p:cNvPr id="6" name="Date Placeholder 5"/>
          <p:cNvSpPr>
            <a:spLocks noGrp="1"/>
          </p:cNvSpPr>
          <p:nvPr>
            <p:ph type="dt" sz="half" idx="10"/>
          </p:nvPr>
        </p:nvSpPr>
        <p:spPr/>
        <p:txBody>
          <a:bodyPr/>
          <a:lstStyle/>
          <a:p>
            <a:r>
              <a:rPr lang="fr-FR" dirty="0" smtClean="0"/>
              <a:t>08/03/2017</a:t>
            </a:r>
            <a:endParaRPr lang="fr-FR" dirty="0"/>
          </a:p>
        </p:txBody>
      </p:sp>
      <p:sp>
        <p:nvSpPr>
          <p:cNvPr id="7" name="Slide Number Placeholder 6"/>
          <p:cNvSpPr>
            <a:spLocks noGrp="1"/>
          </p:cNvSpPr>
          <p:nvPr>
            <p:ph type="sldNum" sz="quarter" idx="12"/>
          </p:nvPr>
        </p:nvSpPr>
        <p:spPr/>
        <p:txBody>
          <a:bodyPr/>
          <a:lstStyle/>
          <a:p>
            <a:fld id="{B8284756-3CC5-4E5E-BB12-8CAAA6C180AF}" type="slidenum">
              <a:rPr lang="fr-FR" smtClean="0"/>
              <a:pPr/>
              <a:t>16</a:t>
            </a:fld>
            <a:endParaRPr lang="fr-FR"/>
          </a:p>
        </p:txBody>
      </p:sp>
      <p:sp>
        <p:nvSpPr>
          <p:cNvPr id="8" name="Footer Placeholder 7"/>
          <p:cNvSpPr>
            <a:spLocks noGrp="1"/>
          </p:cNvSpPr>
          <p:nvPr>
            <p:ph type="ftr" sz="quarter" idx="11"/>
          </p:nvPr>
        </p:nvSpPr>
        <p:spPr/>
        <p:txBody>
          <a:bodyPr/>
          <a:lstStyle/>
          <a:p>
            <a:r>
              <a:rPr lang="fr-FR" smtClean="0"/>
              <a:t>Assemblée Générale - Le sexisme, et si on en parlait ?</a:t>
            </a:r>
            <a:endParaRPr lang="fr-FR"/>
          </a:p>
        </p:txBody>
      </p:sp>
      <p:sp>
        <p:nvSpPr>
          <p:cNvPr id="4" name="ZoneTexte 3"/>
          <p:cNvSpPr txBox="1"/>
          <p:nvPr/>
        </p:nvSpPr>
        <p:spPr>
          <a:xfrm>
            <a:off x="1403648" y="1772816"/>
            <a:ext cx="5976664" cy="3970318"/>
          </a:xfrm>
          <a:prstGeom prst="rect">
            <a:avLst/>
          </a:prstGeom>
          <a:noFill/>
        </p:spPr>
        <p:txBody>
          <a:bodyPr wrap="square" rtlCol="0">
            <a:spAutoFit/>
          </a:bodyPr>
          <a:lstStyle/>
          <a:p>
            <a:pPr marL="742950" lvl="1" indent="-285750">
              <a:buFont typeface="Arial" panose="020B0604020202020204" pitchFamily="34" charset="0"/>
              <a:buChar char="•"/>
            </a:pPr>
            <a:r>
              <a:rPr lang="fr-FR" dirty="0"/>
              <a:t>douces,</a:t>
            </a:r>
          </a:p>
          <a:p>
            <a:pPr marL="742950" lvl="1" indent="-285750">
              <a:buFont typeface="Arial" panose="020B0604020202020204" pitchFamily="34" charset="0"/>
              <a:buChar char="•"/>
            </a:pPr>
            <a:r>
              <a:rPr lang="fr-FR" dirty="0"/>
              <a:t>maternelles,</a:t>
            </a:r>
          </a:p>
          <a:p>
            <a:pPr marL="742950" lvl="1" indent="-285750">
              <a:buFont typeface="Arial" panose="020B0604020202020204" pitchFamily="34" charset="0"/>
              <a:buChar char="•"/>
            </a:pPr>
            <a:r>
              <a:rPr lang="fr-FR" dirty="0"/>
              <a:t>à l’écoute (fonctions de soin, éducation, travaux mineurs),</a:t>
            </a:r>
          </a:p>
          <a:p>
            <a:pPr marL="742950" lvl="1" indent="-285750">
              <a:buFont typeface="Arial" panose="020B0604020202020204" pitchFamily="34" charset="0"/>
              <a:buChar char="•"/>
            </a:pPr>
            <a:r>
              <a:rPr lang="fr-FR" dirty="0"/>
              <a:t>fragiles physiquement (non reconnaissance de la pénibilité des emplois à prédominance féminine),</a:t>
            </a:r>
          </a:p>
          <a:p>
            <a:pPr marL="742950" lvl="1" indent="-285750">
              <a:buFont typeface="Arial" panose="020B0604020202020204" pitchFamily="34" charset="0"/>
              <a:buChar char="•"/>
            </a:pPr>
            <a:r>
              <a:rPr lang="fr-FR" dirty="0"/>
              <a:t>peu disponibles (moins de promotion, de responsabilités), </a:t>
            </a:r>
          </a:p>
          <a:p>
            <a:pPr marL="742950" lvl="1" indent="-285750">
              <a:buFont typeface="Arial" panose="020B0604020202020204" pitchFamily="34" charset="0"/>
              <a:buChar char="•"/>
            </a:pPr>
            <a:r>
              <a:rPr lang="fr-FR" dirty="0"/>
              <a:t>organisées, </a:t>
            </a:r>
          </a:p>
          <a:p>
            <a:pPr marL="742950" lvl="1" indent="-285750">
              <a:buFont typeface="Arial" panose="020B0604020202020204" pitchFamily="34" charset="0"/>
              <a:buChar char="•"/>
            </a:pPr>
            <a:r>
              <a:rPr lang="fr-FR" dirty="0"/>
              <a:t>polyvalentes (postes d’assistantes, d’organisation du planning), </a:t>
            </a:r>
          </a:p>
          <a:p>
            <a:pPr marL="742950" lvl="1" indent="-285750">
              <a:buFont typeface="Arial" panose="020B0604020202020204" pitchFamily="34" charset="0"/>
              <a:buChar char="•"/>
            </a:pPr>
            <a:r>
              <a:rPr lang="fr-FR" dirty="0"/>
              <a:t>autoritaires, </a:t>
            </a:r>
          </a:p>
          <a:p>
            <a:pPr marL="742950" lvl="1" indent="-285750">
              <a:buFont typeface="Arial" panose="020B0604020202020204" pitchFamily="34" charset="0"/>
              <a:buChar char="•"/>
            </a:pPr>
            <a:r>
              <a:rPr lang="fr-FR" dirty="0"/>
              <a:t>hystériques…</a:t>
            </a:r>
          </a:p>
          <a:p>
            <a:endParaRPr lang="fr-FR" dirty="0"/>
          </a:p>
        </p:txBody>
      </p:sp>
    </p:spTree>
    <p:extLst>
      <p:ext uri="{BB962C8B-B14F-4D97-AF65-F5344CB8AC3E}">
        <p14:creationId xmlns:p14="http://schemas.microsoft.com/office/powerpoint/2010/main" val="429134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lgn="ctr">
              <a:buNone/>
            </a:pPr>
            <a:endParaRPr lang="fr-FR" sz="3600" b="1" dirty="0" smtClean="0">
              <a:solidFill>
                <a:srgbClr val="FF0000"/>
              </a:solidFill>
              <a:effectLst>
                <a:outerShdw blurRad="38100" dist="38100" dir="2700000" algn="tl">
                  <a:srgbClr val="000000">
                    <a:alpha val="43137"/>
                  </a:srgbClr>
                </a:outerShdw>
              </a:effectLst>
            </a:endParaRPr>
          </a:p>
          <a:p>
            <a:pPr marL="0" indent="0" algn="ctr">
              <a:buNone/>
            </a:pPr>
            <a:r>
              <a:rPr lang="fr-FR" sz="3600" b="1" dirty="0" smtClean="0">
                <a:solidFill>
                  <a:srgbClr val="FF0000"/>
                </a:solidFill>
                <a:effectLst>
                  <a:outerShdw blurRad="38100" dist="38100" dir="2700000" algn="tl">
                    <a:srgbClr val="000000">
                      <a:alpha val="43137"/>
                    </a:srgbClr>
                  </a:outerShdw>
                </a:effectLst>
              </a:rPr>
              <a:t>APPRENDRE </a:t>
            </a:r>
            <a:r>
              <a:rPr lang="fr-FR" sz="3600" b="1" dirty="0">
                <a:solidFill>
                  <a:srgbClr val="FF0000"/>
                </a:solidFill>
                <a:effectLst>
                  <a:outerShdw blurRad="38100" dist="38100" dir="2700000" algn="tl">
                    <a:srgbClr val="000000">
                      <a:alpha val="43137"/>
                    </a:srgbClr>
                  </a:outerShdw>
                </a:effectLst>
              </a:rPr>
              <a:t>A CHAUSSER SES LUNETTES DE GENRE</a:t>
            </a:r>
          </a:p>
          <a:p>
            <a:pPr marL="0" indent="0" algn="ctr">
              <a:buNone/>
            </a:pPr>
            <a:endParaRPr lang="fr-FR" b="1" dirty="0">
              <a:solidFill>
                <a:srgbClr val="FF0000"/>
              </a:solidFill>
              <a:effectLst>
                <a:outerShdw blurRad="38100" dist="38100" dir="2700000" algn="tl">
                  <a:srgbClr val="000000">
                    <a:alpha val="43137"/>
                  </a:srgbClr>
                </a:outerShdw>
              </a:effectLst>
            </a:endParaRPr>
          </a:p>
          <a:p>
            <a:pPr marL="0" indent="0" algn="ctr">
              <a:buNone/>
            </a:pPr>
            <a:endParaRPr lang="fr-FR" b="1" dirty="0">
              <a:solidFill>
                <a:srgbClr val="FF0000"/>
              </a:solidFill>
              <a:effectLst>
                <a:outerShdw blurRad="38100" dist="38100" dir="2700000" algn="tl">
                  <a:srgbClr val="000000">
                    <a:alpha val="43137"/>
                  </a:srgbClr>
                </a:outerShdw>
              </a:effectLst>
            </a:endParaRPr>
          </a:p>
          <a:p>
            <a:pPr algn="ctr"/>
            <a:r>
              <a:rPr lang="fr-FR" dirty="0" smtClean="0"/>
              <a:t>FILM Centre </a:t>
            </a:r>
            <a:r>
              <a:rPr lang="fr-FR" dirty="0" err="1" smtClean="0"/>
              <a:t>Hubertine</a:t>
            </a:r>
            <a:r>
              <a:rPr lang="fr-FR" dirty="0" smtClean="0"/>
              <a:t> </a:t>
            </a:r>
            <a:r>
              <a:rPr lang="fr-FR" dirty="0" err="1" smtClean="0"/>
              <a:t>Auclert</a:t>
            </a:r>
            <a:r>
              <a:rPr lang="fr-FR" dirty="0" smtClean="0"/>
              <a:t> : C’est quoi le genre ?</a:t>
            </a:r>
          </a:p>
          <a:p>
            <a:pPr marL="0" indent="0" algn="ctr">
              <a:buNone/>
            </a:pPr>
            <a:endParaRPr lang="fr-FR" sz="2800" b="1" dirty="0">
              <a:solidFill>
                <a:srgbClr val="FF0000"/>
              </a:solidFill>
              <a:effectLst>
                <a:outerShdw blurRad="38100" dist="38100" dir="2700000" algn="tl">
                  <a:srgbClr val="000000">
                    <a:alpha val="43137"/>
                  </a:srgbClr>
                </a:outerShdw>
              </a:effectLst>
            </a:endParaRPr>
          </a:p>
        </p:txBody>
      </p:sp>
      <p:sp>
        <p:nvSpPr>
          <p:cNvPr id="4" name="Espace réservé de la date 3"/>
          <p:cNvSpPr>
            <a:spLocks noGrp="1"/>
          </p:cNvSpPr>
          <p:nvPr>
            <p:ph type="dt" sz="half" idx="10"/>
          </p:nvPr>
        </p:nvSpPr>
        <p:spPr/>
        <p:txBody>
          <a:bodyPr/>
          <a:lstStyle/>
          <a:p>
            <a:r>
              <a:rPr lang="fr-FR" dirty="0" smtClean="0"/>
              <a:t>08/03/2017</a:t>
            </a:r>
            <a:endParaRPr lang="fr-FR" dirty="0"/>
          </a:p>
        </p:txBody>
      </p:sp>
      <p:sp>
        <p:nvSpPr>
          <p:cNvPr id="5" name="Espace réservé du pied de page 4"/>
          <p:cNvSpPr>
            <a:spLocks noGrp="1"/>
          </p:cNvSpPr>
          <p:nvPr>
            <p:ph type="ftr" sz="quarter" idx="11"/>
          </p:nvPr>
        </p:nvSpPr>
        <p:spPr/>
        <p:txBody>
          <a:bodyPr/>
          <a:lstStyle/>
          <a:p>
            <a:r>
              <a:rPr lang="fr-FR" smtClean="0"/>
              <a:t>Assemblée Générale - Le sexisme, et si on en parlait ?</a:t>
            </a:r>
            <a:endParaRPr lang="fr-FR"/>
          </a:p>
        </p:txBody>
      </p:sp>
      <p:sp>
        <p:nvSpPr>
          <p:cNvPr id="6" name="Espace réservé du numéro de diapositive 5"/>
          <p:cNvSpPr>
            <a:spLocks noGrp="1"/>
          </p:cNvSpPr>
          <p:nvPr>
            <p:ph type="sldNum" sz="quarter" idx="12"/>
          </p:nvPr>
        </p:nvSpPr>
        <p:spPr/>
        <p:txBody>
          <a:bodyPr/>
          <a:lstStyle/>
          <a:p>
            <a:fld id="{B8284756-3CC5-4E5E-BB12-8CAAA6C180AF}" type="slidenum">
              <a:rPr lang="fr-FR" smtClean="0"/>
              <a:pPr/>
              <a:t>17</a:t>
            </a:fld>
            <a:endParaRPr lang="fr-FR"/>
          </a:p>
        </p:txBody>
      </p:sp>
    </p:spTree>
    <p:extLst>
      <p:ext uri="{BB962C8B-B14F-4D97-AF65-F5344CB8AC3E}">
        <p14:creationId xmlns:p14="http://schemas.microsoft.com/office/powerpoint/2010/main" val="21653109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lgn="ctr">
              <a:buNone/>
            </a:pPr>
            <a:endParaRPr lang="fr-FR" sz="3600" b="1" dirty="0" smtClean="0">
              <a:solidFill>
                <a:srgbClr val="FF0000"/>
              </a:solidFill>
              <a:effectLst>
                <a:outerShdw blurRad="38100" dist="38100" dir="2700000" algn="tl">
                  <a:srgbClr val="000000">
                    <a:alpha val="43137"/>
                  </a:srgbClr>
                </a:outerShdw>
              </a:effectLst>
            </a:endParaRPr>
          </a:p>
          <a:p>
            <a:pPr marL="0" indent="0" algn="ctr">
              <a:buNone/>
            </a:pPr>
            <a:r>
              <a:rPr lang="fr-FR" sz="3600" b="1" dirty="0" smtClean="0">
                <a:solidFill>
                  <a:srgbClr val="FF0000"/>
                </a:solidFill>
                <a:effectLst>
                  <a:outerShdw blurRad="38100" dist="38100" dir="2700000" algn="tl">
                    <a:srgbClr val="000000">
                      <a:alpha val="43137"/>
                    </a:srgbClr>
                  </a:outerShdw>
                </a:effectLst>
              </a:rPr>
              <a:t>LE SEXISME, C’EST GRAVE</a:t>
            </a:r>
            <a:endParaRPr lang="fr-FR" sz="3600" b="1" dirty="0">
              <a:solidFill>
                <a:srgbClr val="FF0000"/>
              </a:solidFill>
              <a:effectLst>
                <a:outerShdw blurRad="38100" dist="38100" dir="2700000" algn="tl">
                  <a:srgbClr val="000000">
                    <a:alpha val="43137"/>
                  </a:srgbClr>
                </a:outerShdw>
              </a:effectLst>
            </a:endParaRPr>
          </a:p>
          <a:p>
            <a:pPr marL="0" indent="0" algn="ctr">
              <a:buNone/>
            </a:pPr>
            <a:endParaRPr lang="fr-FR" b="1" dirty="0">
              <a:solidFill>
                <a:srgbClr val="FF0000"/>
              </a:solidFill>
              <a:effectLst>
                <a:outerShdw blurRad="38100" dist="38100" dir="2700000" algn="tl">
                  <a:srgbClr val="000000">
                    <a:alpha val="43137"/>
                  </a:srgbClr>
                </a:outerShdw>
              </a:effectLst>
            </a:endParaRPr>
          </a:p>
          <a:p>
            <a:pPr marL="0" indent="0" algn="ctr">
              <a:buNone/>
            </a:pPr>
            <a:endParaRPr lang="fr-FR" b="1" dirty="0">
              <a:solidFill>
                <a:srgbClr val="FF0000"/>
              </a:solidFill>
              <a:effectLst>
                <a:outerShdw blurRad="38100" dist="38100" dir="2700000" algn="tl">
                  <a:srgbClr val="000000">
                    <a:alpha val="43137"/>
                  </a:srgbClr>
                </a:outerShdw>
              </a:effectLst>
            </a:endParaRPr>
          </a:p>
          <a:p>
            <a:pPr algn="ctr"/>
            <a:r>
              <a:rPr lang="fr-FR" dirty="0" smtClean="0"/>
              <a:t>FILM Centre </a:t>
            </a:r>
            <a:r>
              <a:rPr lang="fr-FR" dirty="0" err="1" smtClean="0"/>
              <a:t>Hubertine</a:t>
            </a:r>
            <a:r>
              <a:rPr lang="fr-FR" dirty="0" smtClean="0"/>
              <a:t> </a:t>
            </a:r>
            <a:r>
              <a:rPr lang="fr-FR" dirty="0" err="1" smtClean="0"/>
              <a:t>Auclert</a:t>
            </a:r>
            <a:r>
              <a:rPr lang="fr-FR" dirty="0"/>
              <a:t> </a:t>
            </a:r>
            <a:r>
              <a:rPr lang="fr-FR" dirty="0" smtClean="0"/>
              <a:t>: C’est </a:t>
            </a:r>
            <a:r>
              <a:rPr lang="fr-FR" dirty="0"/>
              <a:t>quoi le sexisme? </a:t>
            </a:r>
            <a:endParaRPr lang="fr-FR" dirty="0" smtClean="0"/>
          </a:p>
          <a:p>
            <a:pPr marL="0" indent="0" algn="ctr">
              <a:buNone/>
            </a:pPr>
            <a:endParaRPr lang="fr-FR" sz="2800" b="1" dirty="0">
              <a:solidFill>
                <a:srgbClr val="FF0000"/>
              </a:solidFill>
              <a:effectLst>
                <a:outerShdw blurRad="38100" dist="38100" dir="2700000" algn="tl">
                  <a:srgbClr val="000000">
                    <a:alpha val="43137"/>
                  </a:srgbClr>
                </a:outerShdw>
              </a:effectLst>
            </a:endParaRPr>
          </a:p>
        </p:txBody>
      </p:sp>
      <p:sp>
        <p:nvSpPr>
          <p:cNvPr id="4" name="Espace réservé de la date 3"/>
          <p:cNvSpPr>
            <a:spLocks noGrp="1"/>
          </p:cNvSpPr>
          <p:nvPr>
            <p:ph type="dt" sz="half" idx="10"/>
          </p:nvPr>
        </p:nvSpPr>
        <p:spPr/>
        <p:txBody>
          <a:bodyPr/>
          <a:lstStyle/>
          <a:p>
            <a:r>
              <a:rPr lang="fr-FR" dirty="0" smtClean="0"/>
              <a:t>08/03/2017</a:t>
            </a:r>
            <a:endParaRPr lang="fr-FR" dirty="0"/>
          </a:p>
        </p:txBody>
      </p:sp>
      <p:sp>
        <p:nvSpPr>
          <p:cNvPr id="5" name="Espace réservé du pied de page 4"/>
          <p:cNvSpPr>
            <a:spLocks noGrp="1"/>
          </p:cNvSpPr>
          <p:nvPr>
            <p:ph type="ftr" sz="quarter" idx="11"/>
          </p:nvPr>
        </p:nvSpPr>
        <p:spPr/>
        <p:txBody>
          <a:bodyPr/>
          <a:lstStyle/>
          <a:p>
            <a:r>
              <a:rPr lang="fr-FR" smtClean="0"/>
              <a:t>Assemblée Générale - Le sexisme, et si on en parlait ?</a:t>
            </a:r>
            <a:endParaRPr lang="fr-FR"/>
          </a:p>
        </p:txBody>
      </p:sp>
      <p:sp>
        <p:nvSpPr>
          <p:cNvPr id="6" name="Espace réservé du numéro de diapositive 5"/>
          <p:cNvSpPr>
            <a:spLocks noGrp="1"/>
          </p:cNvSpPr>
          <p:nvPr>
            <p:ph type="sldNum" sz="quarter" idx="12"/>
          </p:nvPr>
        </p:nvSpPr>
        <p:spPr/>
        <p:txBody>
          <a:bodyPr/>
          <a:lstStyle/>
          <a:p>
            <a:fld id="{B8284756-3CC5-4E5E-BB12-8CAAA6C180AF}" type="slidenum">
              <a:rPr lang="fr-FR" smtClean="0"/>
              <a:pPr/>
              <a:t>18</a:t>
            </a:fld>
            <a:endParaRPr lang="fr-FR"/>
          </a:p>
        </p:txBody>
      </p:sp>
    </p:spTree>
    <p:extLst>
      <p:ext uri="{BB962C8B-B14F-4D97-AF65-F5344CB8AC3E}">
        <p14:creationId xmlns:p14="http://schemas.microsoft.com/office/powerpoint/2010/main" val="37702269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La condamnation des agissements sexistes au travail</a:t>
            </a:r>
            <a:endParaRPr lang="fr-FR" dirty="0"/>
          </a:p>
        </p:txBody>
      </p:sp>
      <p:sp>
        <p:nvSpPr>
          <p:cNvPr id="3" name="Espace réservé du contenu 2"/>
          <p:cNvSpPr>
            <a:spLocks noGrp="1"/>
          </p:cNvSpPr>
          <p:nvPr>
            <p:ph idx="1"/>
          </p:nvPr>
        </p:nvSpPr>
        <p:spPr>
          <a:xfrm>
            <a:off x="395536" y="1340768"/>
            <a:ext cx="8712968" cy="4752528"/>
          </a:xfrm>
        </p:spPr>
        <p:txBody>
          <a:bodyPr>
            <a:normAutofit/>
          </a:bodyPr>
          <a:lstStyle/>
          <a:p>
            <a:r>
              <a:rPr lang="fr-FR" dirty="0" smtClean="0"/>
              <a:t>Textes </a:t>
            </a:r>
          </a:p>
          <a:p>
            <a:pPr marL="457200" lvl="1" indent="0">
              <a:buNone/>
            </a:pPr>
            <a:endParaRPr lang="fr-FR" b="1" dirty="0" smtClean="0"/>
          </a:p>
        </p:txBody>
      </p:sp>
      <p:sp>
        <p:nvSpPr>
          <p:cNvPr id="6" name="Date Placeholder 5"/>
          <p:cNvSpPr>
            <a:spLocks noGrp="1"/>
          </p:cNvSpPr>
          <p:nvPr>
            <p:ph type="dt" sz="half" idx="10"/>
          </p:nvPr>
        </p:nvSpPr>
        <p:spPr/>
        <p:txBody>
          <a:bodyPr/>
          <a:lstStyle/>
          <a:p>
            <a:r>
              <a:rPr lang="fr-FR" dirty="0" smtClean="0"/>
              <a:t>08/03/2017</a:t>
            </a:r>
            <a:endParaRPr lang="fr-FR" dirty="0"/>
          </a:p>
        </p:txBody>
      </p:sp>
      <p:sp>
        <p:nvSpPr>
          <p:cNvPr id="7" name="Slide Number Placeholder 6"/>
          <p:cNvSpPr>
            <a:spLocks noGrp="1"/>
          </p:cNvSpPr>
          <p:nvPr>
            <p:ph type="sldNum" sz="quarter" idx="12"/>
          </p:nvPr>
        </p:nvSpPr>
        <p:spPr/>
        <p:txBody>
          <a:bodyPr/>
          <a:lstStyle/>
          <a:p>
            <a:fld id="{B8284756-3CC5-4E5E-BB12-8CAAA6C180AF}" type="slidenum">
              <a:rPr lang="fr-FR" smtClean="0"/>
              <a:pPr/>
              <a:t>19</a:t>
            </a:fld>
            <a:endParaRPr lang="fr-FR"/>
          </a:p>
        </p:txBody>
      </p:sp>
      <p:sp>
        <p:nvSpPr>
          <p:cNvPr id="8" name="Footer Placeholder 7"/>
          <p:cNvSpPr>
            <a:spLocks noGrp="1"/>
          </p:cNvSpPr>
          <p:nvPr>
            <p:ph type="ftr" sz="quarter" idx="11"/>
          </p:nvPr>
        </p:nvSpPr>
        <p:spPr/>
        <p:txBody>
          <a:bodyPr/>
          <a:lstStyle/>
          <a:p>
            <a:r>
              <a:rPr lang="fr-FR" smtClean="0"/>
              <a:t>Assemblée Générale - Le sexisme, et si on en parlait ?</a:t>
            </a:r>
            <a:endParaRPr lang="fr-FR"/>
          </a:p>
        </p:txBody>
      </p:sp>
    </p:spTree>
    <p:extLst>
      <p:ext uri="{BB962C8B-B14F-4D97-AF65-F5344CB8AC3E}">
        <p14:creationId xmlns:p14="http://schemas.microsoft.com/office/powerpoint/2010/main" val="30397798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Pourquoi la non mixité pour cette assemblée ?</a:t>
            </a:r>
            <a:endParaRPr lang="fr-FR" dirty="0"/>
          </a:p>
        </p:txBody>
      </p:sp>
      <p:sp>
        <p:nvSpPr>
          <p:cNvPr id="3" name="Espace réservé du contenu 2"/>
          <p:cNvSpPr>
            <a:spLocks noGrp="1"/>
          </p:cNvSpPr>
          <p:nvPr>
            <p:ph idx="1"/>
          </p:nvPr>
        </p:nvSpPr>
        <p:spPr>
          <a:xfrm>
            <a:off x="467544" y="1052736"/>
            <a:ext cx="8424936" cy="1800200"/>
          </a:xfrm>
        </p:spPr>
        <p:txBody>
          <a:bodyPr>
            <a:normAutofit/>
          </a:bodyPr>
          <a:lstStyle/>
          <a:p>
            <a:pPr marL="3771900" indent="-254000"/>
            <a:endParaRPr lang="fr-FR" b="1" dirty="0" smtClean="0"/>
          </a:p>
          <a:p>
            <a:pPr marL="0" indent="0"/>
            <a:r>
              <a:rPr lang="fr-FR" b="1" dirty="0" smtClean="0"/>
              <a:t>Idée reçue :              </a:t>
            </a:r>
            <a:r>
              <a:rPr lang="fr-FR" dirty="0" smtClean="0"/>
              <a:t>Organiser des temps non mixtes </a:t>
            </a:r>
          </a:p>
          <a:p>
            <a:pPr marL="0" indent="0" algn="ctr">
              <a:buNone/>
            </a:pPr>
            <a:endParaRPr lang="fr-FR" dirty="0" smtClean="0"/>
          </a:p>
          <a:p>
            <a:pPr marL="0" indent="0" algn="ctr">
              <a:buNone/>
            </a:pPr>
            <a:r>
              <a:rPr lang="fr-FR" dirty="0" smtClean="0"/>
              <a:t>= Exclure les hommes</a:t>
            </a:r>
          </a:p>
          <a:p>
            <a:pPr marL="0" indent="0" algn="ctr">
              <a:buNone/>
            </a:pPr>
            <a:r>
              <a:rPr lang="fr-FR" dirty="0" smtClean="0"/>
              <a:t>= </a:t>
            </a:r>
            <a:r>
              <a:rPr lang="fr-FR" dirty="0"/>
              <a:t>L</a:t>
            </a:r>
            <a:r>
              <a:rPr lang="fr-FR" dirty="0" smtClean="0"/>
              <a:t>e féminisme et le sexisme ne concernent que les femmes</a:t>
            </a:r>
          </a:p>
          <a:p>
            <a:pPr marL="3771900" indent="-254000" algn="ctr">
              <a:buNone/>
            </a:pPr>
            <a:endParaRPr lang="fr-FR" dirty="0" smtClean="0"/>
          </a:p>
          <a:p>
            <a:pPr lvl="1"/>
            <a:endParaRPr lang="fr-FR" dirty="0" smtClean="0"/>
          </a:p>
          <a:p>
            <a:pPr lvl="1"/>
            <a:endParaRPr lang="fr-FR" dirty="0"/>
          </a:p>
          <a:p>
            <a:pPr lvl="1"/>
            <a:endParaRPr lang="fr-FR" dirty="0" smtClean="0"/>
          </a:p>
          <a:p>
            <a:pPr lvl="1"/>
            <a:endParaRPr lang="fr-FR" dirty="0"/>
          </a:p>
          <a:p>
            <a:pPr lvl="1"/>
            <a:endParaRPr lang="fr-FR" dirty="0" smtClean="0"/>
          </a:p>
          <a:p>
            <a:pPr lvl="1"/>
            <a:endParaRPr lang="fr-FR" dirty="0" smtClean="0"/>
          </a:p>
          <a:p>
            <a:pPr lvl="1"/>
            <a:endParaRPr lang="fr-FR" dirty="0"/>
          </a:p>
          <a:p>
            <a:pPr lvl="1"/>
            <a:endParaRPr lang="fr-FR" dirty="0" smtClean="0"/>
          </a:p>
          <a:p>
            <a:pPr lvl="1"/>
            <a:endParaRPr lang="fr-FR" dirty="0"/>
          </a:p>
        </p:txBody>
      </p:sp>
      <p:sp>
        <p:nvSpPr>
          <p:cNvPr id="4" name="Espace réservé de la date 3"/>
          <p:cNvSpPr>
            <a:spLocks noGrp="1"/>
          </p:cNvSpPr>
          <p:nvPr>
            <p:ph type="dt" sz="half" idx="10"/>
          </p:nvPr>
        </p:nvSpPr>
        <p:spPr/>
        <p:txBody>
          <a:bodyPr/>
          <a:lstStyle/>
          <a:p>
            <a:r>
              <a:rPr lang="fr-FR" dirty="0" smtClean="0"/>
              <a:t>08/03/2017</a:t>
            </a:r>
            <a:endParaRPr lang="fr-FR" dirty="0"/>
          </a:p>
        </p:txBody>
      </p:sp>
      <p:sp>
        <p:nvSpPr>
          <p:cNvPr id="5" name="Espace réservé du pied de page 4"/>
          <p:cNvSpPr>
            <a:spLocks noGrp="1"/>
          </p:cNvSpPr>
          <p:nvPr>
            <p:ph type="ftr" sz="quarter" idx="11"/>
          </p:nvPr>
        </p:nvSpPr>
        <p:spPr/>
        <p:txBody>
          <a:bodyPr/>
          <a:lstStyle/>
          <a:p>
            <a:r>
              <a:rPr lang="fr-FR" smtClean="0"/>
              <a:t>Assemblée Générale - Le sexisme, et si on en parlait ?</a:t>
            </a:r>
            <a:endParaRPr lang="fr-FR"/>
          </a:p>
        </p:txBody>
      </p:sp>
      <p:sp>
        <p:nvSpPr>
          <p:cNvPr id="6" name="Espace réservé du numéro de diapositive 5"/>
          <p:cNvSpPr>
            <a:spLocks noGrp="1"/>
          </p:cNvSpPr>
          <p:nvPr>
            <p:ph type="sldNum" sz="quarter" idx="12"/>
          </p:nvPr>
        </p:nvSpPr>
        <p:spPr/>
        <p:txBody>
          <a:bodyPr/>
          <a:lstStyle/>
          <a:p>
            <a:fld id="{B8284756-3CC5-4E5E-BB12-8CAAA6C180AF}" type="slidenum">
              <a:rPr lang="fr-FR" smtClean="0"/>
              <a:pPr/>
              <a:t>2</a:t>
            </a:fld>
            <a:endParaRPr lang="fr-FR"/>
          </a:p>
        </p:txBody>
      </p:sp>
      <p:pic>
        <p:nvPicPr>
          <p:cNvPr id="8" name="Image 7"/>
          <p:cNvPicPr>
            <a:picLocks noChangeAspect="1"/>
          </p:cNvPicPr>
          <p:nvPr/>
        </p:nvPicPr>
        <p:blipFill>
          <a:blip r:embed="rId3"/>
          <a:stretch>
            <a:fillRect/>
          </a:stretch>
        </p:blipFill>
        <p:spPr>
          <a:xfrm>
            <a:off x="1835696" y="2852936"/>
            <a:ext cx="5472608" cy="2648334"/>
          </a:xfrm>
          <a:prstGeom prst="rect">
            <a:avLst/>
          </a:prstGeom>
        </p:spPr>
      </p:pic>
      <p:sp>
        <p:nvSpPr>
          <p:cNvPr id="9" name="ZoneTexte 8"/>
          <p:cNvSpPr txBox="1"/>
          <p:nvPr/>
        </p:nvSpPr>
        <p:spPr>
          <a:xfrm>
            <a:off x="395536" y="5501270"/>
            <a:ext cx="8496944" cy="646331"/>
          </a:xfrm>
          <a:prstGeom prst="rect">
            <a:avLst/>
          </a:prstGeom>
          <a:noFill/>
        </p:spPr>
        <p:txBody>
          <a:bodyPr wrap="square" rtlCol="0">
            <a:spAutoFit/>
          </a:bodyPr>
          <a:lstStyle/>
          <a:p>
            <a:r>
              <a:rPr lang="fr-FR" b="1" dirty="0">
                <a:solidFill>
                  <a:srgbClr val="FF0000"/>
                </a:solidFill>
              </a:rPr>
              <a:t>Et n’exagérons rien : combien de réunions mixtes pour UNE non mixte ?!?  N’est-ce pas éloquent que cela provoque autant de contestations…? </a:t>
            </a:r>
            <a:endParaRPr lang="fr-FR" dirty="0">
              <a:solidFill>
                <a:srgbClr val="FF0000"/>
              </a:solidFill>
            </a:endParaRPr>
          </a:p>
        </p:txBody>
      </p:sp>
    </p:spTree>
    <p:extLst>
      <p:ext uri="{BB962C8B-B14F-4D97-AF65-F5344CB8AC3E}">
        <p14:creationId xmlns:p14="http://schemas.microsoft.com/office/powerpoint/2010/main" val="406826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La condamnation des agissements sexistes au travail</a:t>
            </a:r>
            <a:endParaRPr lang="fr-FR" dirty="0"/>
          </a:p>
        </p:txBody>
      </p:sp>
      <p:sp>
        <p:nvSpPr>
          <p:cNvPr id="3" name="Espace réservé du contenu 2"/>
          <p:cNvSpPr>
            <a:spLocks noGrp="1"/>
          </p:cNvSpPr>
          <p:nvPr>
            <p:ph idx="1"/>
          </p:nvPr>
        </p:nvSpPr>
        <p:spPr>
          <a:xfrm>
            <a:off x="379884" y="1023564"/>
            <a:ext cx="8712968" cy="432048"/>
          </a:xfrm>
        </p:spPr>
        <p:txBody>
          <a:bodyPr>
            <a:normAutofit/>
          </a:bodyPr>
          <a:lstStyle/>
          <a:p>
            <a:r>
              <a:rPr lang="fr-FR" dirty="0" smtClean="0"/>
              <a:t>Les agissements sexistes, ça commence quand : quels propos sont sexistes ?</a:t>
            </a:r>
          </a:p>
          <a:p>
            <a:pPr marL="457200" lvl="1" indent="0">
              <a:buNone/>
            </a:pPr>
            <a:endParaRPr lang="fr-FR" b="1" dirty="0" smtClean="0"/>
          </a:p>
        </p:txBody>
      </p:sp>
      <p:sp>
        <p:nvSpPr>
          <p:cNvPr id="6" name="Date Placeholder 5"/>
          <p:cNvSpPr>
            <a:spLocks noGrp="1"/>
          </p:cNvSpPr>
          <p:nvPr>
            <p:ph type="dt" sz="half" idx="10"/>
          </p:nvPr>
        </p:nvSpPr>
        <p:spPr/>
        <p:txBody>
          <a:bodyPr/>
          <a:lstStyle/>
          <a:p>
            <a:r>
              <a:rPr lang="fr-FR" dirty="0" smtClean="0"/>
              <a:t>08/03/2017</a:t>
            </a:r>
            <a:endParaRPr lang="fr-FR" dirty="0"/>
          </a:p>
        </p:txBody>
      </p:sp>
      <p:sp>
        <p:nvSpPr>
          <p:cNvPr id="7" name="Slide Number Placeholder 6"/>
          <p:cNvSpPr>
            <a:spLocks noGrp="1"/>
          </p:cNvSpPr>
          <p:nvPr>
            <p:ph type="sldNum" sz="quarter" idx="12"/>
          </p:nvPr>
        </p:nvSpPr>
        <p:spPr/>
        <p:txBody>
          <a:bodyPr/>
          <a:lstStyle/>
          <a:p>
            <a:fld id="{B8284756-3CC5-4E5E-BB12-8CAAA6C180AF}" type="slidenum">
              <a:rPr lang="fr-FR" smtClean="0"/>
              <a:pPr/>
              <a:t>20</a:t>
            </a:fld>
            <a:endParaRPr lang="fr-FR"/>
          </a:p>
        </p:txBody>
      </p:sp>
      <p:sp>
        <p:nvSpPr>
          <p:cNvPr id="8" name="Footer Placeholder 7"/>
          <p:cNvSpPr>
            <a:spLocks noGrp="1"/>
          </p:cNvSpPr>
          <p:nvPr>
            <p:ph type="ftr" sz="quarter" idx="11"/>
          </p:nvPr>
        </p:nvSpPr>
        <p:spPr/>
        <p:txBody>
          <a:bodyPr/>
          <a:lstStyle/>
          <a:p>
            <a:r>
              <a:rPr lang="fr-FR" smtClean="0"/>
              <a:t>Assemblée Générale - Le sexisme, et si on en parlait ?</a:t>
            </a:r>
            <a:endParaRPr lang="fr-FR"/>
          </a:p>
        </p:txBody>
      </p:sp>
      <p:sp>
        <p:nvSpPr>
          <p:cNvPr id="5" name="Rectangle 4"/>
          <p:cNvSpPr/>
          <p:nvPr/>
        </p:nvSpPr>
        <p:spPr>
          <a:xfrm>
            <a:off x="403424" y="1455612"/>
            <a:ext cx="8291264" cy="4651273"/>
          </a:xfrm>
          <a:prstGeom prst="rect">
            <a:avLst/>
          </a:prstGeom>
        </p:spPr>
        <p:txBody>
          <a:bodyPr wrap="square">
            <a:spAutoFit/>
          </a:bodyPr>
          <a:lstStyle/>
          <a:p>
            <a:pPr algn="ctr">
              <a:lnSpc>
                <a:spcPct val="115000"/>
              </a:lnSpc>
              <a:spcAft>
                <a:spcPts val="300"/>
              </a:spcAft>
            </a:pPr>
            <a:r>
              <a:rPr lang="fr-FR" b="1" dirty="0"/>
              <a:t>Les 7 manifestations ordinaires de sexisme au travail </a:t>
            </a:r>
            <a:endParaRPr lang="fr-FR" b="1" dirty="0" smtClean="0"/>
          </a:p>
          <a:p>
            <a:pPr algn="ctr">
              <a:lnSpc>
                <a:spcPct val="115000"/>
              </a:lnSpc>
              <a:spcAft>
                <a:spcPts val="300"/>
              </a:spcAft>
            </a:pPr>
            <a:r>
              <a:rPr lang="fr-FR" sz="1100" dirty="0" smtClean="0"/>
              <a:t>(</a:t>
            </a:r>
            <a:r>
              <a:rPr lang="fr-FR" sz="1100" dirty="0"/>
              <a:t>rapport du Conseil supérieur de l’égalité)</a:t>
            </a:r>
          </a:p>
          <a:p>
            <a:pPr>
              <a:lnSpc>
                <a:spcPct val="115000"/>
              </a:lnSpc>
              <a:spcBef>
                <a:spcPts val="300"/>
              </a:spcBef>
              <a:spcAft>
                <a:spcPts val="300"/>
              </a:spcAft>
            </a:pPr>
            <a:r>
              <a:rPr lang="fr-FR" sz="1400" dirty="0"/>
              <a:t>• remarques et les blagues sexistes qui visent à dissimuler le sexisme sous le masque de l’humour ;</a:t>
            </a:r>
          </a:p>
          <a:p>
            <a:pPr>
              <a:lnSpc>
                <a:spcPct val="115000"/>
              </a:lnSpc>
              <a:spcBef>
                <a:spcPts val="300"/>
              </a:spcBef>
              <a:spcAft>
                <a:spcPts val="300"/>
              </a:spcAft>
            </a:pPr>
            <a:r>
              <a:rPr lang="fr-FR" sz="1400" dirty="0"/>
              <a:t>• incivilités peuvent être la marque de comportements sexistes si elles sont adressées uniquement aux individus d’un même sexe ;</a:t>
            </a:r>
          </a:p>
          <a:p>
            <a:pPr>
              <a:lnSpc>
                <a:spcPct val="115000"/>
              </a:lnSpc>
              <a:spcBef>
                <a:spcPts val="300"/>
              </a:spcBef>
              <a:spcAft>
                <a:spcPts val="300"/>
              </a:spcAft>
            </a:pPr>
            <a:r>
              <a:rPr lang="fr-FR" sz="1400" dirty="0"/>
              <a:t>• obligation de se conformer aux stéréotypes de sexe, cette forme de sexisme peut se manifester par des injonctions ou de simples remarques des collègues de travail qui incitent l’individu à montrer qu’il maîtrise les codes sociaux de son sexe ;</a:t>
            </a:r>
          </a:p>
          <a:p>
            <a:pPr>
              <a:lnSpc>
                <a:spcPct val="115000"/>
              </a:lnSpc>
              <a:spcBef>
                <a:spcPts val="300"/>
              </a:spcBef>
              <a:spcAft>
                <a:spcPts val="300"/>
              </a:spcAft>
            </a:pPr>
            <a:r>
              <a:rPr lang="fr-FR" sz="1400" dirty="0"/>
              <a:t>• les interpellations familières qui visent à placer l’individu qui en est l’objet dans une forme de paternalisme infantilisant ;</a:t>
            </a:r>
          </a:p>
          <a:p>
            <a:pPr>
              <a:lnSpc>
                <a:spcPct val="115000"/>
              </a:lnSpc>
              <a:spcBef>
                <a:spcPts val="300"/>
              </a:spcBef>
              <a:spcAft>
                <a:spcPts val="300"/>
              </a:spcAft>
            </a:pPr>
            <a:r>
              <a:rPr lang="fr-FR" sz="1400" dirty="0"/>
              <a:t>• la séduction qui sexualise les rapports à autrui et ramène l’individu séduit au statut d’individu-objet ;</a:t>
            </a:r>
          </a:p>
          <a:p>
            <a:pPr>
              <a:lnSpc>
                <a:spcPct val="115000"/>
              </a:lnSpc>
              <a:spcBef>
                <a:spcPts val="300"/>
              </a:spcBef>
              <a:spcAft>
                <a:spcPts val="300"/>
              </a:spcAft>
            </a:pPr>
            <a:r>
              <a:rPr lang="fr-FR" sz="1400" dirty="0"/>
              <a:t>• la valorisation des spécificités complémentaires d’un sexe par rapport à l’autre, ce type de sexisme consiste à attribuer à un sexe un registre de compétences uniques et empêcher l’accès à d’autres fonctions ou activités ;</a:t>
            </a:r>
          </a:p>
          <a:p>
            <a:pPr>
              <a:lnSpc>
                <a:spcPct val="115000"/>
              </a:lnSpc>
              <a:spcBef>
                <a:spcPts val="300"/>
              </a:spcBef>
              <a:spcAft>
                <a:spcPts val="300"/>
              </a:spcAft>
            </a:pPr>
            <a:r>
              <a:rPr lang="fr-FR" sz="1400" dirty="0"/>
              <a:t>• les considérations sexistes sur la maternité et les « charges familiales », ces remarques culpabilisent les agents qui assument des charges quant à leur capacité de travail.</a:t>
            </a:r>
          </a:p>
        </p:txBody>
      </p:sp>
    </p:spTree>
    <p:extLst>
      <p:ext uri="{BB962C8B-B14F-4D97-AF65-F5344CB8AC3E}">
        <p14:creationId xmlns:p14="http://schemas.microsoft.com/office/powerpoint/2010/main" val="226520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 MAINTENANT, QU’EST-CE QU’ON FAIT ?</a:t>
            </a:r>
            <a:endParaRPr lang="fr-FR" dirty="0"/>
          </a:p>
        </p:txBody>
      </p:sp>
      <p:sp>
        <p:nvSpPr>
          <p:cNvPr id="3" name="Espace réservé du contenu 2"/>
          <p:cNvSpPr>
            <a:spLocks noGrp="1"/>
          </p:cNvSpPr>
          <p:nvPr>
            <p:ph idx="1"/>
          </p:nvPr>
        </p:nvSpPr>
        <p:spPr/>
        <p:txBody>
          <a:bodyPr/>
          <a:lstStyle/>
          <a:p>
            <a:r>
              <a:rPr lang="fr-FR" dirty="0" smtClean="0"/>
              <a:t>FILM La mécanique sexiste</a:t>
            </a:r>
            <a:endParaRPr lang="fr-FR" dirty="0"/>
          </a:p>
        </p:txBody>
      </p:sp>
      <p:sp>
        <p:nvSpPr>
          <p:cNvPr id="4" name="Espace réservé de la date 3"/>
          <p:cNvSpPr>
            <a:spLocks noGrp="1"/>
          </p:cNvSpPr>
          <p:nvPr>
            <p:ph type="dt" sz="half" idx="10"/>
          </p:nvPr>
        </p:nvSpPr>
        <p:spPr/>
        <p:txBody>
          <a:bodyPr/>
          <a:lstStyle/>
          <a:p>
            <a:r>
              <a:rPr lang="fr-FR" dirty="0" smtClean="0"/>
              <a:t>08/03/2017</a:t>
            </a:r>
            <a:endParaRPr lang="fr-FR" dirty="0"/>
          </a:p>
        </p:txBody>
      </p:sp>
      <p:sp>
        <p:nvSpPr>
          <p:cNvPr id="5" name="Espace réservé du pied de page 4"/>
          <p:cNvSpPr>
            <a:spLocks noGrp="1"/>
          </p:cNvSpPr>
          <p:nvPr>
            <p:ph type="ftr" sz="quarter" idx="11"/>
          </p:nvPr>
        </p:nvSpPr>
        <p:spPr/>
        <p:txBody>
          <a:bodyPr/>
          <a:lstStyle/>
          <a:p>
            <a:r>
              <a:rPr lang="fr-FR" smtClean="0"/>
              <a:t>Assemblée Générale - Le sexisme, et si on en parlait ?</a:t>
            </a:r>
            <a:endParaRPr lang="fr-FR"/>
          </a:p>
        </p:txBody>
      </p:sp>
      <p:sp>
        <p:nvSpPr>
          <p:cNvPr id="6" name="Espace réservé du numéro de diapositive 5"/>
          <p:cNvSpPr>
            <a:spLocks noGrp="1"/>
          </p:cNvSpPr>
          <p:nvPr>
            <p:ph type="sldNum" sz="quarter" idx="12"/>
          </p:nvPr>
        </p:nvSpPr>
        <p:spPr/>
        <p:txBody>
          <a:bodyPr/>
          <a:lstStyle/>
          <a:p>
            <a:fld id="{B8284756-3CC5-4E5E-BB12-8CAAA6C180AF}" type="slidenum">
              <a:rPr lang="fr-FR" smtClean="0"/>
              <a:pPr/>
              <a:t>21</a:t>
            </a:fld>
            <a:endParaRPr lang="fr-FR"/>
          </a:p>
        </p:txBody>
      </p:sp>
    </p:spTree>
    <p:extLst>
      <p:ext uri="{BB962C8B-B14F-4D97-AF65-F5344CB8AC3E}">
        <p14:creationId xmlns:p14="http://schemas.microsoft.com/office/powerpoint/2010/main" val="17742838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pPr marL="0" indent="0" algn="ctr">
              <a:buNone/>
            </a:pPr>
            <a:endParaRPr lang="fr-FR" sz="3600" b="1" dirty="0" smtClean="0">
              <a:solidFill>
                <a:srgbClr val="FF0000"/>
              </a:solidFill>
              <a:effectLst>
                <a:outerShdw blurRad="38100" dist="38100" dir="2700000" algn="tl">
                  <a:srgbClr val="000000">
                    <a:alpha val="43137"/>
                  </a:srgbClr>
                </a:outerShdw>
              </a:effectLst>
            </a:endParaRPr>
          </a:p>
          <a:p>
            <a:pPr marL="0" indent="0" algn="ctr">
              <a:buNone/>
            </a:pPr>
            <a:r>
              <a:rPr lang="fr-FR" sz="3600" b="1" dirty="0" smtClean="0">
                <a:solidFill>
                  <a:srgbClr val="FF0000"/>
                </a:solidFill>
                <a:effectLst>
                  <a:outerShdw blurRad="38100" dist="38100" dir="2700000" algn="tl">
                    <a:srgbClr val="000000">
                      <a:alpha val="43137"/>
                    </a:srgbClr>
                  </a:outerShdw>
                </a:effectLst>
              </a:rPr>
              <a:t>UN PEU DE PRATIQUE…</a:t>
            </a:r>
          </a:p>
          <a:p>
            <a:pPr marL="0" indent="0">
              <a:buNone/>
            </a:pPr>
            <a:endParaRPr lang="fr-FR" dirty="0"/>
          </a:p>
          <a:p>
            <a:pPr marL="0" indent="0">
              <a:buNone/>
            </a:pPr>
            <a:endParaRPr lang="fr-FR" dirty="0" smtClean="0"/>
          </a:p>
          <a:p>
            <a:pPr marL="0" indent="0">
              <a:buNone/>
            </a:pPr>
            <a:endParaRPr lang="fr-FR" dirty="0" smtClean="0"/>
          </a:p>
          <a:p>
            <a:pPr algn="ctr"/>
            <a:r>
              <a:rPr lang="fr-FR" dirty="0" smtClean="0"/>
              <a:t>Film Majorité opprimée</a:t>
            </a:r>
            <a:endParaRPr lang="fr-FR" dirty="0"/>
          </a:p>
        </p:txBody>
      </p:sp>
      <p:sp>
        <p:nvSpPr>
          <p:cNvPr id="4" name="Espace réservé de la date 3"/>
          <p:cNvSpPr>
            <a:spLocks noGrp="1"/>
          </p:cNvSpPr>
          <p:nvPr>
            <p:ph type="dt" sz="half" idx="10"/>
          </p:nvPr>
        </p:nvSpPr>
        <p:spPr/>
        <p:txBody>
          <a:bodyPr/>
          <a:lstStyle/>
          <a:p>
            <a:r>
              <a:rPr lang="fr-FR" dirty="0" smtClean="0"/>
              <a:t>08/03/2017</a:t>
            </a:r>
            <a:endParaRPr lang="fr-FR" dirty="0"/>
          </a:p>
        </p:txBody>
      </p:sp>
      <p:sp>
        <p:nvSpPr>
          <p:cNvPr id="5" name="Espace réservé du pied de page 4"/>
          <p:cNvSpPr>
            <a:spLocks noGrp="1"/>
          </p:cNvSpPr>
          <p:nvPr>
            <p:ph type="ftr" sz="quarter" idx="11"/>
          </p:nvPr>
        </p:nvSpPr>
        <p:spPr/>
        <p:txBody>
          <a:bodyPr/>
          <a:lstStyle/>
          <a:p>
            <a:r>
              <a:rPr lang="fr-FR" smtClean="0"/>
              <a:t>Assemblée Générale - Le sexisme, et si on en parlait ?</a:t>
            </a:r>
            <a:endParaRPr lang="fr-FR"/>
          </a:p>
        </p:txBody>
      </p:sp>
      <p:sp>
        <p:nvSpPr>
          <p:cNvPr id="6" name="Espace réservé du numéro de diapositive 5"/>
          <p:cNvSpPr>
            <a:spLocks noGrp="1"/>
          </p:cNvSpPr>
          <p:nvPr>
            <p:ph type="sldNum" sz="quarter" idx="12"/>
          </p:nvPr>
        </p:nvSpPr>
        <p:spPr/>
        <p:txBody>
          <a:bodyPr/>
          <a:lstStyle/>
          <a:p>
            <a:fld id="{B8284756-3CC5-4E5E-BB12-8CAAA6C180AF}" type="slidenum">
              <a:rPr lang="fr-FR" smtClean="0"/>
              <a:pPr/>
              <a:t>22</a:t>
            </a:fld>
            <a:endParaRPr lang="fr-FR"/>
          </a:p>
        </p:txBody>
      </p:sp>
    </p:spTree>
    <p:extLst>
      <p:ext uri="{BB962C8B-B14F-4D97-AF65-F5344CB8AC3E}">
        <p14:creationId xmlns:p14="http://schemas.microsoft.com/office/powerpoint/2010/main" val="599082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12160" y="274638"/>
            <a:ext cx="2952328" cy="562074"/>
          </a:xfrm>
        </p:spPr>
        <p:txBody>
          <a:bodyPr/>
          <a:lstStyle/>
          <a:p>
            <a:r>
              <a:rPr lang="fr-FR" dirty="0" smtClean="0"/>
              <a:t>Pourquoi la non mixité ?</a:t>
            </a:r>
            <a:endParaRPr lang="fr-FR" dirty="0"/>
          </a:p>
        </p:txBody>
      </p:sp>
      <p:sp>
        <p:nvSpPr>
          <p:cNvPr id="3" name="Espace réservé du contenu 2"/>
          <p:cNvSpPr>
            <a:spLocks noGrp="1"/>
          </p:cNvSpPr>
          <p:nvPr>
            <p:ph idx="1"/>
          </p:nvPr>
        </p:nvSpPr>
        <p:spPr/>
        <p:txBody>
          <a:bodyPr>
            <a:normAutofit/>
          </a:bodyPr>
          <a:lstStyle/>
          <a:p>
            <a:pPr marL="3949700" indent="355600"/>
            <a:endParaRPr lang="fr-FR" sz="2800" b="1" dirty="0" smtClean="0"/>
          </a:p>
          <a:p>
            <a:pPr marL="3949700" indent="355600"/>
            <a:endParaRPr lang="fr-FR" sz="2800" b="1" dirty="0" smtClean="0"/>
          </a:p>
          <a:p>
            <a:pPr marL="3949700" indent="355600"/>
            <a:r>
              <a:rPr lang="fr-FR" sz="2800" b="1" dirty="0" smtClean="0"/>
              <a:t>Quelques arguments </a:t>
            </a:r>
            <a:r>
              <a:rPr lang="fr-FR" sz="2800" dirty="0" smtClean="0"/>
              <a:t>:</a:t>
            </a:r>
          </a:p>
          <a:p>
            <a:pPr marL="4127500" indent="177800"/>
            <a:endParaRPr lang="fr-FR" sz="2800" dirty="0" smtClean="0"/>
          </a:p>
          <a:p>
            <a:pPr marL="4394200" lvl="1" indent="177800"/>
            <a:r>
              <a:rPr lang="fr-FR" sz="2800" dirty="0"/>
              <a:t>Une histoire d’occupation de l’espace de parole </a:t>
            </a:r>
            <a:endParaRPr lang="fr-FR" sz="2800" dirty="0" smtClean="0"/>
          </a:p>
          <a:p>
            <a:pPr marL="4394200" lvl="1" indent="177800"/>
            <a:endParaRPr lang="fr-FR" sz="1200" dirty="0"/>
          </a:p>
        </p:txBody>
      </p:sp>
      <p:sp>
        <p:nvSpPr>
          <p:cNvPr id="4" name="Espace réservé de la date 3"/>
          <p:cNvSpPr>
            <a:spLocks noGrp="1"/>
          </p:cNvSpPr>
          <p:nvPr>
            <p:ph type="dt" sz="half" idx="10"/>
          </p:nvPr>
        </p:nvSpPr>
        <p:spPr/>
        <p:txBody>
          <a:bodyPr/>
          <a:lstStyle/>
          <a:p>
            <a:r>
              <a:rPr lang="fr-FR" dirty="0" smtClean="0"/>
              <a:t>08/03/2017</a:t>
            </a:r>
            <a:endParaRPr lang="fr-FR" dirty="0"/>
          </a:p>
        </p:txBody>
      </p:sp>
      <p:sp>
        <p:nvSpPr>
          <p:cNvPr id="5" name="Espace réservé du pied de page 4"/>
          <p:cNvSpPr>
            <a:spLocks noGrp="1"/>
          </p:cNvSpPr>
          <p:nvPr>
            <p:ph type="ftr" sz="quarter" idx="11"/>
          </p:nvPr>
        </p:nvSpPr>
        <p:spPr/>
        <p:txBody>
          <a:bodyPr/>
          <a:lstStyle/>
          <a:p>
            <a:r>
              <a:rPr lang="fr-FR" smtClean="0"/>
              <a:t>Assemblée Générale - Le sexisme, et si on en parlait ?</a:t>
            </a:r>
            <a:endParaRPr lang="fr-FR"/>
          </a:p>
        </p:txBody>
      </p:sp>
      <p:sp>
        <p:nvSpPr>
          <p:cNvPr id="6" name="Espace réservé du numéro de diapositive 5"/>
          <p:cNvSpPr>
            <a:spLocks noGrp="1"/>
          </p:cNvSpPr>
          <p:nvPr>
            <p:ph type="sldNum" sz="quarter" idx="12"/>
          </p:nvPr>
        </p:nvSpPr>
        <p:spPr/>
        <p:txBody>
          <a:bodyPr/>
          <a:lstStyle/>
          <a:p>
            <a:fld id="{B8284756-3CC5-4E5E-BB12-8CAAA6C180AF}" type="slidenum">
              <a:rPr lang="fr-FR" smtClean="0"/>
              <a:pPr/>
              <a:t>3</a:t>
            </a:fld>
            <a:endParaRPr lang="fr-FR"/>
          </a:p>
        </p:txBody>
      </p:sp>
      <p:pic>
        <p:nvPicPr>
          <p:cNvPr id="9" name="Image 8"/>
          <p:cNvPicPr>
            <a:picLocks noChangeAspect="1"/>
          </p:cNvPicPr>
          <p:nvPr/>
        </p:nvPicPr>
        <p:blipFill rotWithShape="1">
          <a:blip r:embed="rId3">
            <a:extLst>
              <a:ext uri="{28A0092B-C50C-407E-A947-70E740481C1C}">
                <a14:useLocalDpi xmlns:a14="http://schemas.microsoft.com/office/drawing/2010/main" val="0"/>
              </a:ext>
            </a:extLst>
          </a:blip>
          <a:srcRect b="12559"/>
          <a:stretch/>
        </p:blipFill>
        <p:spPr>
          <a:xfrm>
            <a:off x="107504" y="21704"/>
            <a:ext cx="4104456" cy="6280712"/>
          </a:xfrm>
          <a:prstGeom prst="rect">
            <a:avLst/>
          </a:prstGeom>
        </p:spPr>
      </p:pic>
    </p:spTree>
    <p:extLst>
      <p:ext uri="{BB962C8B-B14F-4D97-AF65-F5344CB8AC3E}">
        <p14:creationId xmlns:p14="http://schemas.microsoft.com/office/powerpoint/2010/main" val="3918291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3771900" indent="-254000"/>
            <a:endParaRPr lang="fr-FR" b="1" dirty="0" smtClean="0"/>
          </a:p>
          <a:p>
            <a:pPr marL="3771900" indent="-254000"/>
            <a:endParaRPr lang="fr-FR" b="1" dirty="0" smtClean="0"/>
          </a:p>
          <a:p>
            <a:pPr marL="3771900" indent="-254000"/>
            <a:endParaRPr lang="fr-FR" b="1" dirty="0" smtClean="0"/>
          </a:p>
          <a:p>
            <a:pPr marL="3949700" indent="355600"/>
            <a:r>
              <a:rPr lang="fr-FR" sz="2800" b="1" dirty="0" smtClean="0"/>
              <a:t>Quelques arguments </a:t>
            </a:r>
            <a:r>
              <a:rPr lang="fr-FR" sz="2800" dirty="0" smtClean="0"/>
              <a:t>:</a:t>
            </a:r>
          </a:p>
          <a:p>
            <a:pPr marL="3949700" indent="355600"/>
            <a:endParaRPr lang="fr-FR" sz="2800" dirty="0" smtClean="0"/>
          </a:p>
          <a:p>
            <a:pPr marL="4305300" lvl="1" indent="177800"/>
            <a:r>
              <a:rPr lang="fr-FR" sz="2800" dirty="0" smtClean="0"/>
              <a:t>Une libération de la parole</a:t>
            </a:r>
          </a:p>
          <a:p>
            <a:pPr lvl="1"/>
            <a:endParaRPr lang="fr-FR" dirty="0" smtClean="0"/>
          </a:p>
        </p:txBody>
      </p:sp>
      <p:sp>
        <p:nvSpPr>
          <p:cNvPr id="4" name="Espace réservé de la date 3"/>
          <p:cNvSpPr>
            <a:spLocks noGrp="1"/>
          </p:cNvSpPr>
          <p:nvPr>
            <p:ph type="dt" sz="half" idx="10"/>
          </p:nvPr>
        </p:nvSpPr>
        <p:spPr/>
        <p:txBody>
          <a:bodyPr/>
          <a:lstStyle/>
          <a:p>
            <a:r>
              <a:rPr lang="fr-FR" dirty="0" smtClean="0"/>
              <a:t>08/03/2017</a:t>
            </a:r>
            <a:endParaRPr lang="fr-FR" dirty="0"/>
          </a:p>
        </p:txBody>
      </p:sp>
      <p:sp>
        <p:nvSpPr>
          <p:cNvPr id="5" name="Espace réservé du pied de page 4"/>
          <p:cNvSpPr>
            <a:spLocks noGrp="1"/>
          </p:cNvSpPr>
          <p:nvPr>
            <p:ph type="ftr" sz="quarter" idx="11"/>
          </p:nvPr>
        </p:nvSpPr>
        <p:spPr/>
        <p:txBody>
          <a:bodyPr/>
          <a:lstStyle/>
          <a:p>
            <a:r>
              <a:rPr lang="fr-FR" smtClean="0"/>
              <a:t>Assemblée Générale - Le sexisme, et si on en parlait ?</a:t>
            </a:r>
            <a:endParaRPr lang="fr-FR"/>
          </a:p>
        </p:txBody>
      </p:sp>
      <p:sp>
        <p:nvSpPr>
          <p:cNvPr id="6" name="Espace réservé du numéro de diapositive 5"/>
          <p:cNvSpPr>
            <a:spLocks noGrp="1"/>
          </p:cNvSpPr>
          <p:nvPr>
            <p:ph type="sldNum" sz="quarter" idx="12"/>
          </p:nvPr>
        </p:nvSpPr>
        <p:spPr/>
        <p:txBody>
          <a:bodyPr/>
          <a:lstStyle/>
          <a:p>
            <a:fld id="{B8284756-3CC5-4E5E-BB12-8CAAA6C180AF}" type="slidenum">
              <a:rPr lang="fr-FR" smtClean="0"/>
              <a:pPr/>
              <a:t>4</a:t>
            </a:fld>
            <a:endParaRPr lang="fr-FR"/>
          </a:p>
        </p:txBody>
      </p:sp>
      <p:pic>
        <p:nvPicPr>
          <p:cNvPr id="8" name="Image 7"/>
          <p:cNvPicPr>
            <a:picLocks noChangeAspect="1"/>
          </p:cNvPicPr>
          <p:nvPr/>
        </p:nvPicPr>
        <p:blipFill rotWithShape="1">
          <a:blip r:embed="rId3">
            <a:extLst>
              <a:ext uri="{28A0092B-C50C-407E-A947-70E740481C1C}">
                <a14:useLocalDpi xmlns:a14="http://schemas.microsoft.com/office/drawing/2010/main" val="0"/>
              </a:ext>
            </a:extLst>
          </a:blip>
          <a:srcRect b="7917"/>
          <a:stretch/>
        </p:blipFill>
        <p:spPr>
          <a:xfrm>
            <a:off x="323528" y="52423"/>
            <a:ext cx="3816424" cy="6150023"/>
          </a:xfrm>
          <a:prstGeom prst="rect">
            <a:avLst/>
          </a:prstGeom>
        </p:spPr>
      </p:pic>
      <p:sp>
        <p:nvSpPr>
          <p:cNvPr id="9" name="Titre 1"/>
          <p:cNvSpPr txBox="1">
            <a:spLocks/>
          </p:cNvSpPr>
          <p:nvPr/>
        </p:nvSpPr>
        <p:spPr>
          <a:xfrm>
            <a:off x="6012160" y="274638"/>
            <a:ext cx="2952328" cy="562074"/>
          </a:xfrm>
          <a:prstGeom prst="rect">
            <a:avLst/>
          </a:prstGeom>
        </p:spPr>
        <p:txBody>
          <a:bodyPr vert="horz" lIns="91440" tIns="45720" rIns="91440" bIns="45720" rtlCol="0" anchor="ctr">
            <a:noAutofit/>
          </a:bodyPr>
          <a:lstStyle>
            <a:lvl1pPr algn="l" defTabSz="914400" rtl="0" eaLnBrk="1" latinLnBrk="0" hangingPunct="1">
              <a:spcBef>
                <a:spcPct val="0"/>
              </a:spcBef>
              <a:buNone/>
              <a:defRPr sz="1800" b="1" kern="1200">
                <a:solidFill>
                  <a:schemeClr val="tx1"/>
                </a:solidFill>
                <a:latin typeface="+mj-lt"/>
                <a:ea typeface="+mj-ea"/>
                <a:cs typeface="+mj-cs"/>
              </a:defRPr>
            </a:lvl1pPr>
          </a:lstStyle>
          <a:p>
            <a:r>
              <a:rPr lang="fr-FR" smtClean="0"/>
              <a:t>Pourquoi la non mixité ?</a:t>
            </a:r>
            <a:endParaRPr lang="fr-FR" dirty="0"/>
          </a:p>
        </p:txBody>
      </p:sp>
    </p:spTree>
    <p:extLst>
      <p:ext uri="{BB962C8B-B14F-4D97-AF65-F5344CB8AC3E}">
        <p14:creationId xmlns:p14="http://schemas.microsoft.com/office/powerpoint/2010/main" val="1749503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a:stretch>
            <a:fillRect/>
          </a:stretch>
        </p:blipFill>
        <p:spPr>
          <a:xfrm>
            <a:off x="107504" y="548680"/>
            <a:ext cx="4430045" cy="5030019"/>
          </a:xfrm>
          <a:prstGeom prst="rect">
            <a:avLst/>
          </a:prstGeom>
        </p:spPr>
      </p:pic>
      <p:sp>
        <p:nvSpPr>
          <p:cNvPr id="3" name="Espace réservé du contenu 2"/>
          <p:cNvSpPr>
            <a:spLocks noGrp="1"/>
          </p:cNvSpPr>
          <p:nvPr>
            <p:ph idx="1"/>
          </p:nvPr>
        </p:nvSpPr>
        <p:spPr/>
        <p:txBody>
          <a:bodyPr/>
          <a:lstStyle/>
          <a:p>
            <a:pPr marL="3771900" indent="-254000">
              <a:buNone/>
            </a:pPr>
            <a:endParaRPr lang="fr-FR" dirty="0"/>
          </a:p>
          <a:p>
            <a:pPr marL="3771900" indent="-254000">
              <a:buNone/>
            </a:pPr>
            <a:endParaRPr lang="fr-FR" dirty="0" smtClean="0"/>
          </a:p>
          <a:p>
            <a:pPr marL="3771900" indent="-254000">
              <a:buNone/>
            </a:pPr>
            <a:endParaRPr lang="fr-FR" dirty="0" smtClean="0"/>
          </a:p>
          <a:p>
            <a:pPr marL="3949700" indent="355600"/>
            <a:r>
              <a:rPr lang="fr-FR" sz="2800" b="1" dirty="0" smtClean="0"/>
              <a:t>Quelques arguments </a:t>
            </a:r>
            <a:r>
              <a:rPr lang="fr-FR" sz="2800" dirty="0" smtClean="0"/>
              <a:t>:</a:t>
            </a:r>
          </a:p>
          <a:p>
            <a:pPr marL="4127500" indent="177800"/>
            <a:endParaRPr lang="fr-FR" sz="2800" dirty="0"/>
          </a:p>
          <a:p>
            <a:pPr marL="4127500" indent="177800"/>
            <a:endParaRPr lang="fr-FR" sz="2800" dirty="0" smtClean="0"/>
          </a:p>
          <a:p>
            <a:pPr marL="4572000" lvl="1" indent="177800"/>
            <a:r>
              <a:rPr lang="fr-FR" sz="2800" dirty="0" smtClean="0"/>
              <a:t>Un souci d’efficacité</a:t>
            </a:r>
          </a:p>
          <a:p>
            <a:pPr lvl="1"/>
            <a:endParaRPr lang="fr-FR" dirty="0" smtClean="0"/>
          </a:p>
        </p:txBody>
      </p:sp>
      <p:sp>
        <p:nvSpPr>
          <p:cNvPr id="4" name="Espace réservé de la date 3"/>
          <p:cNvSpPr>
            <a:spLocks noGrp="1"/>
          </p:cNvSpPr>
          <p:nvPr>
            <p:ph type="dt" sz="half" idx="10"/>
          </p:nvPr>
        </p:nvSpPr>
        <p:spPr/>
        <p:txBody>
          <a:bodyPr/>
          <a:lstStyle/>
          <a:p>
            <a:r>
              <a:rPr lang="fr-FR" dirty="0" smtClean="0"/>
              <a:t>08/03/2017</a:t>
            </a:r>
            <a:endParaRPr lang="fr-FR" dirty="0"/>
          </a:p>
        </p:txBody>
      </p:sp>
      <p:sp>
        <p:nvSpPr>
          <p:cNvPr id="5" name="Espace réservé du pied de page 4"/>
          <p:cNvSpPr>
            <a:spLocks noGrp="1"/>
          </p:cNvSpPr>
          <p:nvPr>
            <p:ph type="ftr" sz="quarter" idx="11"/>
          </p:nvPr>
        </p:nvSpPr>
        <p:spPr/>
        <p:txBody>
          <a:bodyPr/>
          <a:lstStyle/>
          <a:p>
            <a:r>
              <a:rPr lang="fr-FR" smtClean="0"/>
              <a:t>Assemblée Générale - Le sexisme, et si on en parlait ?</a:t>
            </a:r>
            <a:endParaRPr lang="fr-FR"/>
          </a:p>
        </p:txBody>
      </p:sp>
      <p:sp>
        <p:nvSpPr>
          <p:cNvPr id="6" name="Espace réservé du numéro de diapositive 5"/>
          <p:cNvSpPr>
            <a:spLocks noGrp="1"/>
          </p:cNvSpPr>
          <p:nvPr>
            <p:ph type="sldNum" sz="quarter" idx="12"/>
          </p:nvPr>
        </p:nvSpPr>
        <p:spPr/>
        <p:txBody>
          <a:bodyPr/>
          <a:lstStyle/>
          <a:p>
            <a:fld id="{B8284756-3CC5-4E5E-BB12-8CAAA6C180AF}" type="slidenum">
              <a:rPr lang="fr-FR" smtClean="0"/>
              <a:pPr/>
              <a:t>5</a:t>
            </a:fld>
            <a:endParaRPr lang="fr-FR"/>
          </a:p>
        </p:txBody>
      </p:sp>
      <p:sp>
        <p:nvSpPr>
          <p:cNvPr id="8" name="Titre 1"/>
          <p:cNvSpPr txBox="1">
            <a:spLocks/>
          </p:cNvSpPr>
          <p:nvPr/>
        </p:nvSpPr>
        <p:spPr>
          <a:xfrm>
            <a:off x="6012160" y="274638"/>
            <a:ext cx="2952328" cy="562074"/>
          </a:xfrm>
          <a:prstGeom prst="rect">
            <a:avLst/>
          </a:prstGeom>
        </p:spPr>
        <p:txBody>
          <a:bodyPr vert="horz" lIns="91440" tIns="45720" rIns="91440" bIns="45720" rtlCol="0" anchor="ctr">
            <a:noAutofit/>
          </a:bodyPr>
          <a:lstStyle>
            <a:lvl1pPr algn="l" defTabSz="914400" rtl="0" eaLnBrk="1" latinLnBrk="0" hangingPunct="1">
              <a:spcBef>
                <a:spcPct val="0"/>
              </a:spcBef>
              <a:buNone/>
              <a:defRPr sz="1800" b="1" kern="1200">
                <a:solidFill>
                  <a:schemeClr val="tx1"/>
                </a:solidFill>
                <a:latin typeface="+mj-lt"/>
                <a:ea typeface="+mj-ea"/>
                <a:cs typeface="+mj-cs"/>
              </a:defRPr>
            </a:lvl1pPr>
          </a:lstStyle>
          <a:p>
            <a:r>
              <a:rPr lang="fr-FR" smtClean="0"/>
              <a:t>Pourquoi la non mixité ?</a:t>
            </a:r>
            <a:endParaRPr lang="fr-FR" dirty="0"/>
          </a:p>
        </p:txBody>
      </p:sp>
    </p:spTree>
    <p:extLst>
      <p:ext uri="{BB962C8B-B14F-4D97-AF65-F5344CB8AC3E}">
        <p14:creationId xmlns:p14="http://schemas.microsoft.com/office/powerpoint/2010/main" val="2380065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107504" y="596948"/>
            <a:ext cx="4392488" cy="3098083"/>
          </a:xfrm>
          <a:prstGeom prst="rect">
            <a:avLst/>
          </a:prstGeom>
        </p:spPr>
      </p:pic>
      <p:sp>
        <p:nvSpPr>
          <p:cNvPr id="3" name="Espace réservé du contenu 2"/>
          <p:cNvSpPr>
            <a:spLocks noGrp="1"/>
          </p:cNvSpPr>
          <p:nvPr>
            <p:ph idx="1"/>
          </p:nvPr>
        </p:nvSpPr>
        <p:spPr/>
        <p:txBody>
          <a:bodyPr>
            <a:normAutofit/>
          </a:bodyPr>
          <a:lstStyle/>
          <a:p>
            <a:pPr marL="3949700" indent="355600"/>
            <a:r>
              <a:rPr lang="fr-FR" sz="2800" b="1" dirty="0" smtClean="0"/>
              <a:t>Quelques arguments </a:t>
            </a:r>
            <a:r>
              <a:rPr lang="fr-FR" sz="2800" dirty="0" smtClean="0"/>
              <a:t>:</a:t>
            </a:r>
          </a:p>
          <a:p>
            <a:pPr marL="3949700" indent="355600"/>
            <a:endParaRPr lang="fr-FR" sz="2800" dirty="0" smtClean="0"/>
          </a:p>
          <a:p>
            <a:pPr marL="3683000" lvl="1" indent="177800"/>
            <a:r>
              <a:rPr lang="fr-FR" sz="2800" dirty="0" smtClean="0"/>
              <a:t>Parce que nous aussi on est influencées par les représentations sexistes</a:t>
            </a:r>
          </a:p>
          <a:p>
            <a:pPr marL="3683000" lvl="1" indent="177800"/>
            <a:endParaRPr lang="fr-FR" sz="2800" dirty="0" smtClean="0"/>
          </a:p>
        </p:txBody>
      </p:sp>
      <p:sp>
        <p:nvSpPr>
          <p:cNvPr id="4" name="Espace réservé de la date 3"/>
          <p:cNvSpPr>
            <a:spLocks noGrp="1"/>
          </p:cNvSpPr>
          <p:nvPr>
            <p:ph type="dt" sz="half" idx="10"/>
          </p:nvPr>
        </p:nvSpPr>
        <p:spPr/>
        <p:txBody>
          <a:bodyPr/>
          <a:lstStyle/>
          <a:p>
            <a:r>
              <a:rPr lang="fr-FR" dirty="0" smtClean="0"/>
              <a:t>08/03/2017</a:t>
            </a:r>
            <a:endParaRPr lang="fr-FR" dirty="0"/>
          </a:p>
        </p:txBody>
      </p:sp>
      <p:sp>
        <p:nvSpPr>
          <p:cNvPr id="5" name="Espace réservé du pied de page 4"/>
          <p:cNvSpPr>
            <a:spLocks noGrp="1"/>
          </p:cNvSpPr>
          <p:nvPr>
            <p:ph type="ftr" sz="quarter" idx="11"/>
          </p:nvPr>
        </p:nvSpPr>
        <p:spPr/>
        <p:txBody>
          <a:bodyPr/>
          <a:lstStyle/>
          <a:p>
            <a:r>
              <a:rPr lang="fr-FR" smtClean="0"/>
              <a:t>Assemblée Générale - Le sexisme, et si on en parlait ?</a:t>
            </a:r>
            <a:endParaRPr lang="fr-FR"/>
          </a:p>
        </p:txBody>
      </p:sp>
      <p:sp>
        <p:nvSpPr>
          <p:cNvPr id="6" name="Espace réservé du numéro de diapositive 5"/>
          <p:cNvSpPr>
            <a:spLocks noGrp="1"/>
          </p:cNvSpPr>
          <p:nvPr>
            <p:ph type="sldNum" sz="quarter" idx="12"/>
          </p:nvPr>
        </p:nvSpPr>
        <p:spPr/>
        <p:txBody>
          <a:bodyPr/>
          <a:lstStyle/>
          <a:p>
            <a:fld id="{B8284756-3CC5-4E5E-BB12-8CAAA6C180AF}" type="slidenum">
              <a:rPr lang="fr-FR" smtClean="0"/>
              <a:pPr/>
              <a:t>6</a:t>
            </a:fld>
            <a:endParaRPr lang="fr-FR"/>
          </a:p>
        </p:txBody>
      </p:sp>
      <p:pic>
        <p:nvPicPr>
          <p:cNvPr id="9" name="Image 8"/>
          <p:cNvPicPr>
            <a:picLocks noChangeAspect="1"/>
          </p:cNvPicPr>
          <p:nvPr/>
        </p:nvPicPr>
        <p:blipFill>
          <a:blip r:embed="rId3"/>
          <a:stretch>
            <a:fillRect/>
          </a:stretch>
        </p:blipFill>
        <p:spPr>
          <a:xfrm>
            <a:off x="2072408" y="3503215"/>
            <a:ext cx="6984776" cy="2472275"/>
          </a:xfrm>
          <a:prstGeom prst="rect">
            <a:avLst/>
          </a:prstGeom>
        </p:spPr>
      </p:pic>
      <p:sp>
        <p:nvSpPr>
          <p:cNvPr id="10" name="Titre 1"/>
          <p:cNvSpPr txBox="1">
            <a:spLocks/>
          </p:cNvSpPr>
          <p:nvPr/>
        </p:nvSpPr>
        <p:spPr>
          <a:xfrm>
            <a:off x="6012160" y="274638"/>
            <a:ext cx="2952328" cy="562074"/>
          </a:xfrm>
          <a:prstGeom prst="rect">
            <a:avLst/>
          </a:prstGeom>
        </p:spPr>
        <p:txBody>
          <a:bodyPr vert="horz" lIns="91440" tIns="45720" rIns="91440" bIns="45720" rtlCol="0" anchor="ctr">
            <a:noAutofit/>
          </a:bodyPr>
          <a:lstStyle>
            <a:lvl1pPr algn="l" defTabSz="914400" rtl="0" eaLnBrk="1" latinLnBrk="0" hangingPunct="1">
              <a:spcBef>
                <a:spcPct val="0"/>
              </a:spcBef>
              <a:buNone/>
              <a:defRPr sz="1800" b="1" kern="1200">
                <a:solidFill>
                  <a:schemeClr val="tx1"/>
                </a:solidFill>
                <a:latin typeface="+mj-lt"/>
                <a:ea typeface="+mj-ea"/>
                <a:cs typeface="+mj-cs"/>
              </a:defRPr>
            </a:lvl1pPr>
          </a:lstStyle>
          <a:p>
            <a:r>
              <a:rPr lang="fr-FR" smtClean="0"/>
              <a:t>Pourquoi la non mixité ?</a:t>
            </a:r>
            <a:endParaRPr lang="fr-FR" dirty="0"/>
          </a:p>
        </p:txBody>
      </p:sp>
    </p:spTree>
    <p:extLst>
      <p:ext uri="{BB962C8B-B14F-4D97-AF65-F5344CB8AC3E}">
        <p14:creationId xmlns:p14="http://schemas.microsoft.com/office/powerpoint/2010/main" val="828694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3771900" indent="-254000"/>
            <a:endParaRPr lang="fr-FR" b="1" dirty="0" smtClean="0"/>
          </a:p>
          <a:p>
            <a:pPr marL="3949700" indent="355600"/>
            <a:r>
              <a:rPr lang="fr-FR" sz="2800" b="1" dirty="0" smtClean="0"/>
              <a:t>Quelques arguments </a:t>
            </a:r>
            <a:r>
              <a:rPr lang="fr-FR" sz="2800" dirty="0" smtClean="0"/>
              <a:t>:</a:t>
            </a:r>
          </a:p>
          <a:p>
            <a:pPr marL="3949700" indent="355600"/>
            <a:endParaRPr lang="fr-FR" sz="2800" dirty="0" smtClean="0"/>
          </a:p>
          <a:p>
            <a:pPr marL="4305300" lvl="1" indent="177800"/>
            <a:r>
              <a:rPr lang="fr-FR" sz="2800" dirty="0" smtClean="0"/>
              <a:t>Une lutte d’émancipation, c’est affirmer qu’on peut accéder aux mêmes privilèges, par nos propres moyens</a:t>
            </a:r>
          </a:p>
          <a:p>
            <a:pPr lvl="1"/>
            <a:endParaRPr lang="fr-FR" dirty="0" smtClean="0"/>
          </a:p>
        </p:txBody>
      </p:sp>
      <p:sp>
        <p:nvSpPr>
          <p:cNvPr id="4" name="Espace réservé de la date 3"/>
          <p:cNvSpPr>
            <a:spLocks noGrp="1"/>
          </p:cNvSpPr>
          <p:nvPr>
            <p:ph type="dt" sz="half" idx="10"/>
          </p:nvPr>
        </p:nvSpPr>
        <p:spPr/>
        <p:txBody>
          <a:bodyPr/>
          <a:lstStyle/>
          <a:p>
            <a:r>
              <a:rPr lang="fr-FR" dirty="0" smtClean="0"/>
              <a:t>08/03/2017</a:t>
            </a:r>
            <a:endParaRPr lang="fr-FR" dirty="0"/>
          </a:p>
        </p:txBody>
      </p:sp>
      <p:sp>
        <p:nvSpPr>
          <p:cNvPr id="5" name="Espace réservé du pied de page 4"/>
          <p:cNvSpPr>
            <a:spLocks noGrp="1"/>
          </p:cNvSpPr>
          <p:nvPr>
            <p:ph type="ftr" sz="quarter" idx="11"/>
          </p:nvPr>
        </p:nvSpPr>
        <p:spPr/>
        <p:txBody>
          <a:bodyPr/>
          <a:lstStyle/>
          <a:p>
            <a:r>
              <a:rPr lang="fr-FR" smtClean="0"/>
              <a:t>Assemblée Générale - Le sexisme, et si on en parlait ?</a:t>
            </a:r>
            <a:endParaRPr lang="fr-FR"/>
          </a:p>
        </p:txBody>
      </p:sp>
      <p:sp>
        <p:nvSpPr>
          <p:cNvPr id="6" name="Espace réservé du numéro de diapositive 5"/>
          <p:cNvSpPr>
            <a:spLocks noGrp="1"/>
          </p:cNvSpPr>
          <p:nvPr>
            <p:ph type="sldNum" sz="quarter" idx="12"/>
          </p:nvPr>
        </p:nvSpPr>
        <p:spPr/>
        <p:txBody>
          <a:bodyPr/>
          <a:lstStyle/>
          <a:p>
            <a:fld id="{B8284756-3CC5-4E5E-BB12-8CAAA6C180AF}" type="slidenum">
              <a:rPr lang="fr-FR" smtClean="0"/>
              <a:pPr/>
              <a:t>7</a:t>
            </a:fld>
            <a:endParaRPr lang="fr-F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24"/>
            <a:ext cx="3632129" cy="6356226"/>
          </a:xfrm>
          <a:prstGeom prst="rect">
            <a:avLst/>
          </a:prstGeom>
        </p:spPr>
      </p:pic>
      <p:sp>
        <p:nvSpPr>
          <p:cNvPr id="8" name="Titre 1"/>
          <p:cNvSpPr txBox="1">
            <a:spLocks/>
          </p:cNvSpPr>
          <p:nvPr/>
        </p:nvSpPr>
        <p:spPr>
          <a:xfrm>
            <a:off x="6012160" y="274638"/>
            <a:ext cx="2952328" cy="562074"/>
          </a:xfrm>
          <a:prstGeom prst="rect">
            <a:avLst/>
          </a:prstGeom>
        </p:spPr>
        <p:txBody>
          <a:bodyPr vert="horz" lIns="91440" tIns="45720" rIns="91440" bIns="45720" rtlCol="0" anchor="ctr">
            <a:noAutofit/>
          </a:bodyPr>
          <a:lstStyle>
            <a:lvl1pPr algn="l" defTabSz="914400" rtl="0" eaLnBrk="1" latinLnBrk="0" hangingPunct="1">
              <a:spcBef>
                <a:spcPct val="0"/>
              </a:spcBef>
              <a:buNone/>
              <a:defRPr sz="1800" b="1" kern="1200">
                <a:solidFill>
                  <a:schemeClr val="tx1"/>
                </a:solidFill>
                <a:latin typeface="+mj-lt"/>
                <a:ea typeface="+mj-ea"/>
                <a:cs typeface="+mj-cs"/>
              </a:defRPr>
            </a:lvl1pPr>
          </a:lstStyle>
          <a:p>
            <a:r>
              <a:rPr lang="fr-FR" smtClean="0"/>
              <a:t>Pourquoi la non mixité ?</a:t>
            </a:r>
            <a:endParaRPr lang="fr-FR" dirty="0"/>
          </a:p>
        </p:txBody>
      </p:sp>
    </p:spTree>
    <p:extLst>
      <p:ext uri="{BB962C8B-B14F-4D97-AF65-F5344CB8AC3E}">
        <p14:creationId xmlns:p14="http://schemas.microsoft.com/office/powerpoint/2010/main" val="3072537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1800" b="1" dirty="0" smtClean="0">
                <a:latin typeface="Arial" pitchFamily="34" charset="0"/>
                <a:cs typeface="Arial" pitchFamily="34" charset="0"/>
              </a:rPr>
              <a:t>AU TRAVAIL – </a:t>
            </a:r>
            <a:r>
              <a:rPr lang="fr-FR" dirty="0" smtClean="0">
                <a:latin typeface="Arial" pitchFamily="34" charset="0"/>
                <a:cs typeface="Arial" pitchFamily="34" charset="0"/>
              </a:rPr>
              <a:t>Inégalités - </a:t>
            </a:r>
            <a:r>
              <a:rPr lang="fr-FR" sz="1800" b="1" dirty="0" smtClean="0">
                <a:latin typeface="Arial" pitchFamily="34" charset="0"/>
                <a:cs typeface="Arial" pitchFamily="34" charset="0"/>
              </a:rPr>
              <a:t>Quelques constats</a:t>
            </a:r>
            <a:endParaRPr lang="fr-FR" sz="1800" b="1" dirty="0">
              <a:latin typeface="Arial" pitchFamily="34" charset="0"/>
              <a:cs typeface="Arial" pitchFamily="34" charset="0"/>
            </a:endParaRPr>
          </a:p>
        </p:txBody>
      </p:sp>
      <p:sp>
        <p:nvSpPr>
          <p:cNvPr id="3" name="Espace réservé du contenu 2"/>
          <p:cNvSpPr>
            <a:spLocks noGrp="1"/>
          </p:cNvSpPr>
          <p:nvPr>
            <p:ph idx="1"/>
          </p:nvPr>
        </p:nvSpPr>
        <p:spPr>
          <a:xfrm>
            <a:off x="467544" y="1052736"/>
            <a:ext cx="8424936" cy="4525963"/>
          </a:xfrm>
        </p:spPr>
        <p:txBody>
          <a:bodyPr>
            <a:normAutofit/>
          </a:bodyPr>
          <a:lstStyle/>
          <a:p>
            <a:pPr>
              <a:buFont typeface="Wingdings" pitchFamily="2" charset="2"/>
              <a:buChar char="Ø"/>
            </a:pPr>
            <a:r>
              <a:rPr lang="fr-FR" sz="1600" b="1" dirty="0" smtClean="0"/>
              <a:t>Une représentation féminine majoritaire au Ministère du Travail </a:t>
            </a:r>
          </a:p>
          <a:p>
            <a:pPr marL="465138" lvl="1" indent="-7938">
              <a:buNone/>
            </a:pPr>
            <a:r>
              <a:rPr lang="fr-FR" sz="1400" dirty="0" smtClean="0"/>
              <a:t>70 % des agents du ministère du travail sont des agentes</a:t>
            </a:r>
          </a:p>
          <a:p>
            <a:endParaRPr lang="fr-FR" sz="1600" dirty="0" smtClean="0"/>
          </a:p>
          <a:p>
            <a:endParaRPr lang="fr-FR" sz="1600" dirty="0" smtClean="0"/>
          </a:p>
          <a:p>
            <a:pPr>
              <a:buFont typeface="Wingdings" pitchFamily="2" charset="2"/>
              <a:buChar char="Ø"/>
            </a:pPr>
            <a:r>
              <a:rPr lang="fr-FR" sz="1600" b="1" dirty="0" smtClean="0"/>
              <a:t>Un traitement salarial différencié</a:t>
            </a:r>
          </a:p>
          <a:p>
            <a:pPr marL="623888" lvl="1" indent="-166688">
              <a:buFont typeface="Wingdings" pitchFamily="2" charset="2"/>
              <a:buChar char="§"/>
            </a:pPr>
            <a:r>
              <a:rPr lang="fr-FR" sz="1400" dirty="0" smtClean="0"/>
              <a:t>Les hommes perçoivent, en moyenne, dans la fonction publique d’état, une rémunération mensuelle totale nette supérieure de 22,7% à celle des femmes, soit 509 euros de plus par mois. </a:t>
            </a:r>
            <a:br>
              <a:rPr lang="fr-FR" sz="1400" dirty="0" smtClean="0"/>
            </a:br>
            <a:endParaRPr lang="fr-FR" sz="1400" dirty="0" smtClean="0"/>
          </a:p>
          <a:p>
            <a:pPr marL="342900" lvl="1" indent="-342900">
              <a:buFont typeface="Wingdings" pitchFamily="2" charset="2"/>
              <a:buChar char="Ø"/>
            </a:pPr>
            <a:r>
              <a:rPr lang="fr-FR" b="1" dirty="0" smtClean="0"/>
              <a:t>Le plafond de verre</a:t>
            </a:r>
            <a:endParaRPr lang="fr-FR" b="1" dirty="0"/>
          </a:p>
          <a:p>
            <a:pPr marL="623888" lvl="1" indent="-166688">
              <a:buFont typeface="Wingdings" pitchFamily="2" charset="2"/>
              <a:buChar char="§"/>
            </a:pPr>
            <a:r>
              <a:rPr lang="fr-FR" sz="1400" dirty="0" smtClean="0"/>
              <a:t>Le rapport de situation comparée pour l’année 2015 de la </a:t>
            </a:r>
            <a:r>
              <a:rPr lang="fr-FR" sz="1400" dirty="0" err="1" smtClean="0"/>
              <a:t>Direccte</a:t>
            </a:r>
            <a:r>
              <a:rPr lang="fr-FR" sz="1400" dirty="0" smtClean="0"/>
              <a:t> Ile de France met en évidence une composition sexuée par catégorie très inégalitaire.</a:t>
            </a:r>
          </a:p>
          <a:p>
            <a:endParaRPr lang="fr-FR" sz="1600" dirty="0"/>
          </a:p>
        </p:txBody>
      </p:sp>
      <p:pic>
        <p:nvPicPr>
          <p:cNvPr id="6" name="Espace réservé du contenu 3"/>
          <p:cNvPicPr>
            <a:picLocks/>
          </p:cNvPicPr>
          <p:nvPr/>
        </p:nvPicPr>
        <p:blipFill>
          <a:blip r:embed="rId3" cstate="print">
            <a:extLst>
              <a:ext uri="{28A0092B-C50C-407E-A947-70E740481C1C}">
                <a14:useLocalDpi xmlns:a14="http://schemas.microsoft.com/office/drawing/2010/main" val="0"/>
              </a:ext>
            </a:extLst>
          </a:blip>
          <a:stretch>
            <a:fillRect/>
          </a:stretch>
        </p:blipFill>
        <p:spPr bwMode="auto">
          <a:xfrm>
            <a:off x="215008" y="3933056"/>
            <a:ext cx="4536504" cy="2304256"/>
          </a:xfrm>
          <a:prstGeom prst="rect">
            <a:avLst/>
          </a:prstGeom>
          <a:noFill/>
          <a:ln>
            <a:noFill/>
          </a:ln>
        </p:spPr>
      </p:pic>
      <p:pic>
        <p:nvPicPr>
          <p:cNvPr id="7" name="Imag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1512" y="3933056"/>
            <a:ext cx="4212976" cy="2304256"/>
          </a:xfrm>
          <a:prstGeom prst="rect">
            <a:avLst/>
          </a:prstGeom>
          <a:noFill/>
          <a:ln>
            <a:noFill/>
          </a:ln>
        </p:spPr>
      </p:pic>
      <p:sp>
        <p:nvSpPr>
          <p:cNvPr id="10" name="Date Placeholder 9"/>
          <p:cNvSpPr>
            <a:spLocks noGrp="1"/>
          </p:cNvSpPr>
          <p:nvPr>
            <p:ph type="dt" sz="half" idx="10"/>
          </p:nvPr>
        </p:nvSpPr>
        <p:spPr/>
        <p:txBody>
          <a:bodyPr/>
          <a:lstStyle/>
          <a:p>
            <a:r>
              <a:rPr lang="fr-FR" dirty="0" smtClean="0"/>
              <a:t>08/03/2017</a:t>
            </a:r>
            <a:endParaRPr lang="fr-FR" dirty="0"/>
          </a:p>
        </p:txBody>
      </p:sp>
      <p:sp>
        <p:nvSpPr>
          <p:cNvPr id="11" name="Slide Number Placeholder 10"/>
          <p:cNvSpPr>
            <a:spLocks noGrp="1"/>
          </p:cNvSpPr>
          <p:nvPr>
            <p:ph type="sldNum" sz="quarter" idx="12"/>
          </p:nvPr>
        </p:nvSpPr>
        <p:spPr/>
        <p:txBody>
          <a:bodyPr/>
          <a:lstStyle/>
          <a:p>
            <a:fld id="{B8284756-3CC5-4E5E-BB12-8CAAA6C180AF}" type="slidenum">
              <a:rPr lang="fr-FR" smtClean="0"/>
              <a:pPr/>
              <a:t>8</a:t>
            </a:fld>
            <a:endParaRPr lang="fr-FR"/>
          </a:p>
        </p:txBody>
      </p:sp>
      <p:sp>
        <p:nvSpPr>
          <p:cNvPr id="12" name="Footer Placeholder 11"/>
          <p:cNvSpPr>
            <a:spLocks noGrp="1"/>
          </p:cNvSpPr>
          <p:nvPr>
            <p:ph type="ftr" sz="quarter" idx="11"/>
          </p:nvPr>
        </p:nvSpPr>
        <p:spPr/>
        <p:txBody>
          <a:bodyPr/>
          <a:lstStyle/>
          <a:p>
            <a:r>
              <a:rPr lang="fr-FR" smtClean="0"/>
              <a:t>Assemblée Générale - Le sexisme, et si on en parlait ?</a:t>
            </a:r>
            <a:endParaRPr lang="fr-FR"/>
          </a:p>
        </p:txBody>
      </p:sp>
      <p:pic>
        <p:nvPicPr>
          <p:cNvPr id="18" name="Image 17"/>
          <p:cNvPicPr>
            <a:picLocks noChangeAspect="1"/>
          </p:cNvPicPr>
          <p:nvPr/>
        </p:nvPicPr>
        <p:blipFill rotWithShape="1">
          <a:blip r:embed="rId5">
            <a:extLst>
              <a:ext uri="{28A0092B-C50C-407E-A947-70E740481C1C}">
                <a14:useLocalDpi xmlns:a14="http://schemas.microsoft.com/office/drawing/2010/main" val="0"/>
              </a:ext>
            </a:extLst>
          </a:blip>
          <a:srcRect l="25153" t="4435" r="8921" b="11242"/>
          <a:stretch/>
        </p:blipFill>
        <p:spPr>
          <a:xfrm>
            <a:off x="7271792" y="852736"/>
            <a:ext cx="1692696" cy="1586903"/>
          </a:xfrm>
          <a:prstGeom prst="rect">
            <a:avLst/>
          </a:prstGeom>
        </p:spPr>
      </p:pic>
    </p:spTree>
    <p:extLst>
      <p:ext uri="{BB962C8B-B14F-4D97-AF65-F5344CB8AC3E}">
        <p14:creationId xmlns:p14="http://schemas.microsoft.com/office/powerpoint/2010/main" val="968415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b="1" dirty="0" smtClean="0"/>
              <a:t>AU TRAVAIL - Le sexisme ordinaire </a:t>
            </a:r>
            <a:r>
              <a:rPr lang="fr-FR" sz="1800" b="1" baseline="30000" dirty="0" smtClean="0"/>
              <a:t>(*)</a:t>
            </a:r>
            <a:r>
              <a:rPr lang="fr-FR" dirty="0"/>
              <a:t> : inégalités, sexisme et agressions </a:t>
            </a:r>
            <a:endParaRPr lang="fr-FR" sz="1800" b="1" baseline="30000" dirty="0"/>
          </a:p>
        </p:txBody>
      </p:sp>
      <p:sp>
        <p:nvSpPr>
          <p:cNvPr id="3" name="Espace réservé du contenu 2"/>
          <p:cNvSpPr>
            <a:spLocks noGrp="1"/>
          </p:cNvSpPr>
          <p:nvPr>
            <p:ph idx="1"/>
          </p:nvPr>
        </p:nvSpPr>
        <p:spPr>
          <a:xfrm>
            <a:off x="2771800" y="1412776"/>
            <a:ext cx="6192688" cy="4165923"/>
          </a:xfrm>
        </p:spPr>
        <p:txBody>
          <a:bodyPr>
            <a:normAutofit/>
          </a:bodyPr>
          <a:lstStyle/>
          <a:p>
            <a:r>
              <a:rPr lang="fr-FR" sz="1600" b="1" i="0" u="none" strike="noStrike" baseline="0" dirty="0" smtClean="0">
                <a:solidFill>
                  <a:srgbClr val="272627"/>
                </a:solidFill>
                <a:latin typeface="JansonTextLTStd-Roman"/>
              </a:rPr>
              <a:t>74 % </a:t>
            </a:r>
            <a:r>
              <a:rPr lang="fr-FR" sz="1600" b="0" i="0" u="none" strike="noStrike" baseline="0" dirty="0" smtClean="0">
                <a:solidFill>
                  <a:srgbClr val="272627"/>
                </a:solidFill>
                <a:latin typeface="JansonTextLTStd-Roman"/>
              </a:rPr>
              <a:t>des femmes salariées</a:t>
            </a:r>
            <a:r>
              <a:rPr lang="fr-FR" sz="1600" b="0" i="0" u="none" strike="noStrike" dirty="0" smtClean="0">
                <a:solidFill>
                  <a:srgbClr val="272627"/>
                </a:solidFill>
                <a:latin typeface="JansonTextLTStd-Roman"/>
              </a:rPr>
              <a:t> </a:t>
            </a:r>
            <a:r>
              <a:rPr lang="fr-FR" sz="1600" b="0" i="0" u="none" strike="noStrike" baseline="0" dirty="0" smtClean="0">
                <a:solidFill>
                  <a:srgbClr val="272627"/>
                </a:solidFill>
                <a:latin typeface="JansonTextLTStd-Roman"/>
              </a:rPr>
              <a:t>non-cadres considèrent que dans le monde du travail les femmes sont régulièrement</a:t>
            </a:r>
            <a:r>
              <a:rPr lang="fr-FR" sz="1600" b="0" i="0" u="none" strike="noStrike" dirty="0" smtClean="0">
                <a:solidFill>
                  <a:srgbClr val="272627"/>
                </a:solidFill>
                <a:latin typeface="JansonTextLTStd-Roman"/>
              </a:rPr>
              <a:t> </a:t>
            </a:r>
            <a:r>
              <a:rPr lang="fr-FR" sz="1600" b="0" i="0" u="none" strike="noStrike" baseline="0" dirty="0" smtClean="0">
                <a:solidFill>
                  <a:srgbClr val="272627"/>
                </a:solidFill>
                <a:latin typeface="JansonTextLTStd-Roman"/>
              </a:rPr>
              <a:t>confrontées à des attitudes</a:t>
            </a:r>
            <a:r>
              <a:rPr lang="fr-FR" sz="1600" b="0" i="0" u="none" strike="noStrike" dirty="0" smtClean="0">
                <a:solidFill>
                  <a:srgbClr val="272627"/>
                </a:solidFill>
                <a:latin typeface="JansonTextLTStd-Roman"/>
              </a:rPr>
              <a:t> </a:t>
            </a:r>
            <a:r>
              <a:rPr lang="fr-FR" sz="1600" b="0" i="0" u="none" strike="noStrike" baseline="0" dirty="0" smtClean="0">
                <a:solidFill>
                  <a:srgbClr val="272627"/>
                </a:solidFill>
                <a:latin typeface="JansonTextLTStd-Roman"/>
              </a:rPr>
              <a:t>ou des décisions sexistes. </a:t>
            </a:r>
          </a:p>
          <a:p>
            <a:endParaRPr lang="fr-FR" sz="1600" b="0" i="0" u="none" strike="noStrike" baseline="0" dirty="0" smtClean="0">
              <a:solidFill>
                <a:srgbClr val="272627"/>
              </a:solidFill>
              <a:latin typeface="JansonTextLTStd-Roman"/>
            </a:endParaRPr>
          </a:p>
          <a:p>
            <a:r>
              <a:rPr lang="fr-FR" sz="1600" b="1" i="0" u="none" strike="noStrike" baseline="0" dirty="0" smtClean="0">
                <a:solidFill>
                  <a:srgbClr val="272627"/>
                </a:solidFill>
                <a:latin typeface="JansonTextLTStd-Roman"/>
              </a:rPr>
              <a:t>51 %</a:t>
            </a:r>
            <a:r>
              <a:rPr lang="fr-FR" sz="1600" b="0" i="0" u="none" strike="noStrike" dirty="0" smtClean="0">
                <a:solidFill>
                  <a:srgbClr val="272627"/>
                </a:solidFill>
                <a:latin typeface="JansonTextLTStd-Roman"/>
              </a:rPr>
              <a:t> </a:t>
            </a:r>
            <a:r>
              <a:rPr lang="fr-FR" sz="1600" b="0" i="0" u="none" strike="noStrike" baseline="0" dirty="0" smtClean="0">
                <a:solidFill>
                  <a:srgbClr val="272627"/>
                </a:solidFill>
                <a:latin typeface="JansonTextLTStd-Roman"/>
              </a:rPr>
              <a:t>de ces femmes estiment avoir rencontré</a:t>
            </a:r>
            <a:r>
              <a:rPr lang="fr-FR" sz="1600" b="0" i="0" u="none" strike="noStrike" dirty="0" smtClean="0">
                <a:solidFill>
                  <a:srgbClr val="272627"/>
                </a:solidFill>
                <a:latin typeface="JansonTextLTStd-Roman"/>
              </a:rPr>
              <a:t> </a:t>
            </a:r>
            <a:r>
              <a:rPr lang="fr-FR" sz="1600" b="0" i="0" u="none" strike="noStrike" baseline="0" dirty="0" smtClean="0">
                <a:solidFill>
                  <a:srgbClr val="272627"/>
                </a:solidFill>
                <a:latin typeface="JansonTextLTStd-Roman"/>
              </a:rPr>
              <a:t>un frein professionnel en raison de</a:t>
            </a:r>
            <a:r>
              <a:rPr lang="fr-FR" sz="1600" b="0" i="0" u="none" strike="noStrike" dirty="0" smtClean="0">
                <a:solidFill>
                  <a:srgbClr val="272627"/>
                </a:solidFill>
                <a:latin typeface="JansonTextLTStd-Roman"/>
              </a:rPr>
              <a:t> </a:t>
            </a:r>
            <a:r>
              <a:rPr lang="fr-FR" sz="1600" b="0" i="0" u="none" strike="noStrike" baseline="0" dirty="0" smtClean="0">
                <a:solidFill>
                  <a:srgbClr val="272627"/>
                </a:solidFill>
                <a:latin typeface="JansonTextLTStd-Roman"/>
              </a:rPr>
              <a:t>leur sexe (absence d’augmentation, de</a:t>
            </a:r>
            <a:r>
              <a:rPr lang="fr-FR" sz="1600" b="0" i="0" u="none" strike="noStrike" dirty="0" smtClean="0">
                <a:solidFill>
                  <a:srgbClr val="272627"/>
                </a:solidFill>
                <a:latin typeface="JansonTextLTStd-Roman"/>
              </a:rPr>
              <a:t> </a:t>
            </a:r>
            <a:r>
              <a:rPr lang="fr-FR" sz="1600" b="0" i="0" u="none" strike="noStrike" baseline="0" dirty="0" smtClean="0">
                <a:solidFill>
                  <a:srgbClr val="272627"/>
                </a:solidFill>
                <a:latin typeface="JansonTextLTStd-Roman"/>
              </a:rPr>
              <a:t>primes, de promotion…). </a:t>
            </a:r>
          </a:p>
          <a:p>
            <a:endParaRPr lang="fr-FR" sz="1600" b="0" i="0" u="none" strike="noStrike" baseline="0" dirty="0" smtClean="0">
              <a:solidFill>
                <a:srgbClr val="272627"/>
              </a:solidFill>
              <a:latin typeface="JansonTextLTStd-Roman"/>
            </a:endParaRPr>
          </a:p>
          <a:p>
            <a:r>
              <a:rPr lang="fr-FR" sz="1600" b="1" i="0" u="none" strike="noStrike" baseline="0" dirty="0" smtClean="0">
                <a:solidFill>
                  <a:srgbClr val="272627"/>
                </a:solidFill>
                <a:latin typeface="JansonTextLTStd-Roman"/>
              </a:rPr>
              <a:t>81 %</a:t>
            </a:r>
            <a:r>
              <a:rPr lang="fr-FR" sz="1600" b="0" i="0" u="none" strike="noStrike" baseline="0" dirty="0" smtClean="0">
                <a:solidFill>
                  <a:srgbClr val="272627"/>
                </a:solidFill>
                <a:latin typeface="JansonTextLTStd-Roman"/>
              </a:rPr>
              <a:t> d’entre</a:t>
            </a:r>
            <a:r>
              <a:rPr lang="fr-FR" sz="1600" b="0" i="0" u="none" strike="noStrike" dirty="0" smtClean="0">
                <a:solidFill>
                  <a:srgbClr val="272627"/>
                </a:solidFill>
                <a:latin typeface="JansonTextLTStd-Roman"/>
              </a:rPr>
              <a:t> </a:t>
            </a:r>
            <a:r>
              <a:rPr lang="fr-FR" sz="1600" b="0" i="0" u="none" strike="noStrike" baseline="0" dirty="0" smtClean="0">
                <a:solidFill>
                  <a:srgbClr val="272627"/>
                </a:solidFill>
                <a:latin typeface="JansonTextLTStd-Roman"/>
              </a:rPr>
              <a:t>elles ont déjà adopté une conduite</a:t>
            </a:r>
            <a:r>
              <a:rPr lang="fr-FR" sz="1600" b="0" i="0" u="none" strike="noStrike" dirty="0" smtClean="0">
                <a:solidFill>
                  <a:srgbClr val="272627"/>
                </a:solidFill>
                <a:latin typeface="JansonTextLTStd-Roman"/>
              </a:rPr>
              <a:t> </a:t>
            </a:r>
            <a:r>
              <a:rPr lang="fr-FR" sz="1600" b="0" i="0" u="none" strike="noStrike" baseline="0" dirty="0" smtClean="0">
                <a:solidFill>
                  <a:srgbClr val="272627"/>
                </a:solidFill>
                <a:latin typeface="JansonTextLTStd-Roman"/>
              </a:rPr>
              <a:t>d’évitement afin de ne pas avoir à affronter</a:t>
            </a:r>
            <a:r>
              <a:rPr lang="fr-FR" sz="1600" b="0" i="0" u="none" strike="noStrike" dirty="0" smtClean="0">
                <a:solidFill>
                  <a:srgbClr val="272627"/>
                </a:solidFill>
                <a:latin typeface="JansonTextLTStd-Roman"/>
              </a:rPr>
              <a:t> </a:t>
            </a:r>
            <a:r>
              <a:rPr lang="fr-FR" sz="1600" b="0" i="0" u="none" strike="noStrike" baseline="0" dirty="0" smtClean="0">
                <a:solidFill>
                  <a:srgbClr val="272627"/>
                </a:solidFill>
                <a:latin typeface="JansonTextLTStd-Roman"/>
              </a:rPr>
              <a:t>des propos ou comportements</a:t>
            </a:r>
            <a:r>
              <a:rPr lang="fr-FR" sz="1600" b="0" i="0" u="none" strike="noStrike" dirty="0" smtClean="0">
                <a:solidFill>
                  <a:srgbClr val="272627"/>
                </a:solidFill>
                <a:latin typeface="JansonTextLTStd-Roman"/>
              </a:rPr>
              <a:t> </a:t>
            </a:r>
            <a:r>
              <a:rPr lang="fr-FR" sz="1600" b="0" i="0" u="none" strike="noStrike" baseline="0" dirty="0" smtClean="0">
                <a:solidFill>
                  <a:srgbClr val="272627"/>
                </a:solidFill>
                <a:latin typeface="JansonTextLTStd-Roman"/>
              </a:rPr>
              <a:t>sexistes.</a:t>
            </a:r>
          </a:p>
        </p:txBody>
      </p:sp>
      <p:pic>
        <p:nvPicPr>
          <p:cNvPr id="4" name="Picture 2"/>
          <p:cNvPicPr>
            <a:picLocks noChangeAspect="1" noChangeArrowheads="1"/>
          </p:cNvPicPr>
          <p:nvPr/>
        </p:nvPicPr>
        <p:blipFill>
          <a:blip r:embed="rId3" cstate="print"/>
          <a:srcRect/>
          <a:stretch>
            <a:fillRect/>
          </a:stretch>
        </p:blipFill>
        <p:spPr bwMode="auto">
          <a:xfrm>
            <a:off x="251520" y="980728"/>
            <a:ext cx="2484574" cy="1296144"/>
          </a:xfrm>
          <a:prstGeom prst="rect">
            <a:avLst/>
          </a:prstGeom>
          <a:noFill/>
          <a:ln w="9525">
            <a:noFill/>
            <a:miter lim="800000"/>
            <a:headEnd/>
            <a:tailEnd/>
          </a:ln>
        </p:spPr>
      </p:pic>
      <p:sp>
        <p:nvSpPr>
          <p:cNvPr id="5" name="Rectangle 4"/>
          <p:cNvSpPr/>
          <p:nvPr/>
        </p:nvSpPr>
        <p:spPr>
          <a:xfrm>
            <a:off x="323528" y="6021288"/>
            <a:ext cx="8496944" cy="276999"/>
          </a:xfrm>
          <a:prstGeom prst="rect">
            <a:avLst/>
          </a:prstGeom>
        </p:spPr>
        <p:txBody>
          <a:bodyPr wrap="square">
            <a:spAutoFit/>
          </a:bodyPr>
          <a:lstStyle/>
          <a:p>
            <a:pPr>
              <a:buNone/>
            </a:pPr>
            <a:r>
              <a:rPr lang="fr-FR" sz="1200" i="1" baseline="30000" dirty="0" smtClean="0">
                <a:solidFill>
                  <a:srgbClr val="272627"/>
                </a:solidFill>
                <a:latin typeface="JansonTextLTStd-Roman"/>
              </a:rPr>
              <a:t>(*)</a:t>
            </a:r>
            <a:r>
              <a:rPr lang="fr-FR" sz="1200" i="1" dirty="0" smtClean="0">
                <a:solidFill>
                  <a:srgbClr val="272627"/>
                </a:solidFill>
                <a:latin typeface="JansonTextLTStd-Roman"/>
              </a:rPr>
              <a:t>Source: Enquête 2013 Conseil supérieur de l’égalité professionnelle entre les hommes et les femmes </a:t>
            </a:r>
            <a:endParaRPr lang="fr-FR" sz="1200" i="1" dirty="0"/>
          </a:p>
        </p:txBody>
      </p:sp>
      <p:pic>
        <p:nvPicPr>
          <p:cNvPr id="9218" name="Picture 2"/>
          <p:cNvPicPr>
            <a:picLocks noChangeAspect="1" noChangeArrowheads="1"/>
          </p:cNvPicPr>
          <p:nvPr/>
        </p:nvPicPr>
        <p:blipFill>
          <a:blip r:embed="rId4" cstate="print"/>
          <a:srcRect/>
          <a:stretch>
            <a:fillRect/>
          </a:stretch>
        </p:blipFill>
        <p:spPr bwMode="auto">
          <a:xfrm>
            <a:off x="827584" y="2276872"/>
            <a:ext cx="1296144" cy="1296144"/>
          </a:xfrm>
          <a:prstGeom prst="rect">
            <a:avLst/>
          </a:prstGeom>
          <a:noFill/>
          <a:ln w="9525">
            <a:noFill/>
            <a:miter lim="800000"/>
            <a:headEnd/>
            <a:tailEnd/>
          </a:ln>
        </p:spPr>
      </p:pic>
      <p:pic>
        <p:nvPicPr>
          <p:cNvPr id="9217" name="Picture 1"/>
          <p:cNvPicPr>
            <a:picLocks noChangeAspect="1" noChangeArrowheads="1"/>
          </p:cNvPicPr>
          <p:nvPr/>
        </p:nvPicPr>
        <p:blipFill>
          <a:blip r:embed="rId5" cstate="print"/>
          <a:srcRect/>
          <a:stretch>
            <a:fillRect/>
          </a:stretch>
        </p:blipFill>
        <p:spPr bwMode="auto">
          <a:xfrm>
            <a:off x="72008" y="3573016"/>
            <a:ext cx="2699792" cy="1550556"/>
          </a:xfrm>
          <a:prstGeom prst="rect">
            <a:avLst/>
          </a:prstGeom>
          <a:noFill/>
          <a:ln w="9525">
            <a:noFill/>
            <a:miter lim="800000"/>
            <a:headEnd/>
            <a:tailEnd/>
          </a:ln>
        </p:spPr>
      </p:pic>
      <p:sp>
        <p:nvSpPr>
          <p:cNvPr id="8" name="Date Placeholder 7"/>
          <p:cNvSpPr>
            <a:spLocks noGrp="1"/>
          </p:cNvSpPr>
          <p:nvPr>
            <p:ph type="dt" sz="half" idx="10"/>
          </p:nvPr>
        </p:nvSpPr>
        <p:spPr/>
        <p:txBody>
          <a:bodyPr/>
          <a:lstStyle/>
          <a:p>
            <a:r>
              <a:rPr lang="fr-FR" dirty="0" smtClean="0"/>
              <a:t>08/03/2017</a:t>
            </a:r>
            <a:endParaRPr lang="fr-FR" dirty="0"/>
          </a:p>
        </p:txBody>
      </p:sp>
      <p:sp>
        <p:nvSpPr>
          <p:cNvPr id="9" name="Slide Number Placeholder 8"/>
          <p:cNvSpPr>
            <a:spLocks noGrp="1"/>
          </p:cNvSpPr>
          <p:nvPr>
            <p:ph type="sldNum" sz="quarter" idx="12"/>
          </p:nvPr>
        </p:nvSpPr>
        <p:spPr/>
        <p:txBody>
          <a:bodyPr/>
          <a:lstStyle/>
          <a:p>
            <a:fld id="{B8284756-3CC5-4E5E-BB12-8CAAA6C180AF}" type="slidenum">
              <a:rPr lang="fr-FR" smtClean="0"/>
              <a:pPr/>
              <a:t>9</a:t>
            </a:fld>
            <a:endParaRPr lang="fr-FR"/>
          </a:p>
        </p:txBody>
      </p:sp>
      <p:sp>
        <p:nvSpPr>
          <p:cNvPr id="10" name="Footer Placeholder 9"/>
          <p:cNvSpPr>
            <a:spLocks noGrp="1"/>
          </p:cNvSpPr>
          <p:nvPr>
            <p:ph type="ftr" sz="quarter" idx="11"/>
          </p:nvPr>
        </p:nvSpPr>
        <p:spPr/>
        <p:txBody>
          <a:bodyPr/>
          <a:lstStyle/>
          <a:p>
            <a:r>
              <a:rPr lang="fr-FR" smtClean="0"/>
              <a:t>Assemblée Générale - Le sexisme, et si on en parlait ?</a:t>
            </a:r>
            <a:endParaRPr lang="fr-FR"/>
          </a:p>
        </p:txBody>
      </p:sp>
    </p:spTree>
    <p:extLst>
      <p:ext uri="{BB962C8B-B14F-4D97-AF65-F5344CB8AC3E}">
        <p14:creationId xmlns:p14="http://schemas.microsoft.com/office/powerpoint/2010/main" val="185892259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775</TotalTime>
  <Words>1338</Words>
  <Application>Microsoft Office PowerPoint</Application>
  <PresentationFormat>Affichage à l'écran (4:3)</PresentationFormat>
  <Paragraphs>224</Paragraphs>
  <Slides>22</Slides>
  <Notes>12</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Thème Office</vt:lpstr>
      <vt:lpstr>Assemblée Générale   Le sexisme, et si on en parlait ?</vt:lpstr>
      <vt:lpstr>Pourquoi la non mixité pour cette assemblée ?</vt:lpstr>
      <vt:lpstr>Pourquoi la non mixité ?</vt:lpstr>
      <vt:lpstr>Présentation PowerPoint</vt:lpstr>
      <vt:lpstr>Présentation PowerPoint</vt:lpstr>
      <vt:lpstr>Présentation PowerPoint</vt:lpstr>
      <vt:lpstr>Présentation PowerPoint</vt:lpstr>
      <vt:lpstr>AU TRAVAIL – Inégalités - Quelques constats</vt:lpstr>
      <vt:lpstr>AU TRAVAIL - Le sexisme ordinaire (*) : inégalités, sexisme et agressions </vt:lpstr>
      <vt:lpstr>Présentation PowerPoint</vt:lpstr>
      <vt:lpstr>Quelques Notions</vt:lpstr>
      <vt:lpstr>  QUELQUES ILLUSTRATIONS PAR LA PUBLICITE</vt:lpstr>
      <vt:lpstr>Présentation PowerPoint</vt:lpstr>
      <vt:lpstr>Présentation PowerPoint</vt:lpstr>
      <vt:lpstr>Présentation PowerPoint</vt:lpstr>
      <vt:lpstr>Lutter contre les stéréotypes au travail et dans la société</vt:lpstr>
      <vt:lpstr>Présentation PowerPoint</vt:lpstr>
      <vt:lpstr>Présentation PowerPoint</vt:lpstr>
      <vt:lpstr>La condamnation des agissements sexistes au travail</vt:lpstr>
      <vt:lpstr>La condamnation des agissements sexistes au travail</vt:lpstr>
      <vt:lpstr>ET MAINTENANT, QU’EST-CE QU’ON FAIT ?</vt:lpstr>
      <vt:lpstr>Présentation PowerPoint</vt:lpstr>
    </vt:vector>
  </TitlesOfParts>
  <Company>Ministère du travail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Assemblée Générale</dc:title>
  <dc:creator>JANNIN Claire (UT095)</dc:creator>
  <cp:lastModifiedBy>COURT Julie (UT095)</cp:lastModifiedBy>
  <cp:revision>64</cp:revision>
  <cp:lastPrinted>2016-12-05T12:57:53Z</cp:lastPrinted>
  <dcterms:created xsi:type="dcterms:W3CDTF">2016-11-28T08:52:11Z</dcterms:created>
  <dcterms:modified xsi:type="dcterms:W3CDTF">2017-11-07T14:30:13Z</dcterms:modified>
</cp:coreProperties>
</file>